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65" r:id="rId4"/>
    <p:sldId id="266" r:id="rId5"/>
    <p:sldId id="267" r:id="rId6"/>
    <p:sldId id="268" r:id="rId7"/>
    <p:sldId id="270" r:id="rId8"/>
    <p:sldId id="269" r:id="rId9"/>
    <p:sldId id="271" r:id="rId10"/>
    <p:sldId id="27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ru-RU"/>
  <c:roundedCorners val="1"/>
  <c:style val="2"/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Данные</a:t>
            </a:r>
            <a:r>
              <a:rPr lang="ru-RU" baseline="0" dirty="0">
                <a:latin typeface="Times New Roman" pitchFamily="18" charset="0"/>
                <a:cs typeface="Times New Roman" pitchFamily="18" charset="0"/>
              </a:rPr>
              <a:t> бухгалтерского и управленческого учета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overlay val="1"/>
    </c:title>
    <c:autoTitleDeleted val="0"/>
    <c:view3D>
      <c:rotX val="3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0494888796795138"/>
                  <c:y val="-9.992163365940481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</a:t>
                    </a:r>
                    <a:r>
                      <a:rPr lang="ru-RU" dirty="0"/>
                      <a:t>0 %</a:t>
                    </a:r>
                    <a:endParaRPr lang="en-US" dirty="0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5E4C-4706-BEE6-307BC2FB022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</a:t>
                    </a:r>
                    <a:r>
                      <a:rPr lang="ru-RU"/>
                      <a:t>0 %</a:t>
                    </a:r>
                    <a:endParaRPr lang="en-US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5E4C-4706-BEE6-307BC2FB02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Бух. Учет</c:v>
                </c:pt>
                <c:pt idx="1">
                  <c:v>Упр. Учет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4C-4706-BEE6-307BC2FB02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5ED34-C96A-4829-A1BF-2D6227F7FA1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B8A0F-925A-409B-B868-5A6DE53AF61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gisnpa-dnr.ru/npa/0002-99-ihc-2015-12-25/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14291"/>
            <a:ext cx="8358246" cy="1357322"/>
          </a:xfrm>
        </p:spPr>
        <p:txBody>
          <a:bodyPr>
            <a:no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ГОО ВПО «Донецкий национальный медицинский университет им. М. Горького»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85926"/>
            <a:ext cx="7486680" cy="4714908"/>
          </a:xfrm>
        </p:spPr>
        <p:txBody>
          <a:bodyPr>
            <a:normAutofit fontScale="92500" lnSpcReduction="10000"/>
          </a:bodyPr>
          <a:lstStyle/>
          <a:p>
            <a:r>
              <a:rPr lang="ru-RU" sz="6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 учета в аптечных предприятиях</a:t>
            </a:r>
          </a:p>
          <a:p>
            <a:pPr algn="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indent="5564188" algn="l"/>
            <a:r>
              <a:rPr lang="ru-RU" sz="2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Грищенко И.И,</a:t>
            </a:r>
          </a:p>
          <a:p>
            <a:pPr indent="5564188" algn="l"/>
            <a:r>
              <a:rPr lang="ru-RU" sz="2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Новицкая Ю.Е., </a:t>
            </a:r>
          </a:p>
          <a:p>
            <a:pPr indent="5564188" algn="l"/>
            <a:r>
              <a:rPr lang="ru-RU" sz="2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Тюрина С.В., </a:t>
            </a:r>
          </a:p>
          <a:p>
            <a:pPr indent="5564188" algn="l"/>
            <a:r>
              <a:rPr lang="ru-RU" sz="21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Бухтиярова</a:t>
            </a:r>
            <a:r>
              <a:rPr lang="ru-RU" sz="2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А.А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/>
          </a:p>
        </p:txBody>
      </p:sp>
      <p:sp>
        <p:nvSpPr>
          <p:cNvPr id="59395" name="WordArt 4"/>
          <p:cNvSpPr>
            <a:spLocks noChangeArrowheads="1" noChangeShapeType="1" noTextEdit="1"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87908"/>
              </a:avLst>
            </a:prstTxWarp>
          </a:bodyPr>
          <a:lstStyle/>
          <a:p>
            <a:pPr algn="ctr"/>
            <a:r>
              <a:rPr lang="ru-RU" sz="4400" kern="10" dirty="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solidFill>
                  <a:srgbClr val="CC66FF"/>
                </a:solidFill>
                <a:latin typeface="Times New Roman" pitchFamily="18" charset="0"/>
                <a:cs typeface="Times New Roman" pitchFamily="18" charset="0"/>
              </a:rPr>
              <a:t>Благодарим за внимание</a:t>
            </a:r>
          </a:p>
        </p:txBody>
      </p:sp>
      <p:pic>
        <p:nvPicPr>
          <p:cNvPr id="4102" name="Picture 6" descr="12-2-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1428750"/>
            <a:ext cx="5715000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85720" y="1500174"/>
            <a:ext cx="2643206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ПЛАНИРОВАНИЕ</a:t>
            </a:r>
          </a:p>
        </p:txBody>
      </p:sp>
      <p:sp>
        <p:nvSpPr>
          <p:cNvPr id="6" name="Овал 5"/>
          <p:cNvSpPr/>
          <p:nvPr/>
        </p:nvSpPr>
        <p:spPr>
          <a:xfrm>
            <a:off x="785786" y="3214686"/>
            <a:ext cx="2928958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ОРГАНИЗАЦИЯ</a:t>
            </a:r>
          </a:p>
        </p:txBody>
      </p:sp>
      <p:sp>
        <p:nvSpPr>
          <p:cNvPr id="7" name="Овал 6"/>
          <p:cNvSpPr/>
          <p:nvPr/>
        </p:nvSpPr>
        <p:spPr>
          <a:xfrm>
            <a:off x="5786446" y="1500174"/>
            <a:ext cx="2786082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КОНТРОЛЬ</a:t>
            </a:r>
          </a:p>
        </p:txBody>
      </p:sp>
      <p:sp>
        <p:nvSpPr>
          <p:cNvPr id="8" name="Овал 7"/>
          <p:cNvSpPr/>
          <p:nvPr/>
        </p:nvSpPr>
        <p:spPr>
          <a:xfrm>
            <a:off x="5072066" y="3214686"/>
            <a:ext cx="2928958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МОТИВАЦИЯ</a:t>
            </a:r>
          </a:p>
        </p:txBody>
      </p:sp>
      <p:sp>
        <p:nvSpPr>
          <p:cNvPr id="9" name="Овал 8"/>
          <p:cNvSpPr/>
          <p:nvPr/>
        </p:nvSpPr>
        <p:spPr>
          <a:xfrm>
            <a:off x="3071802" y="4572008"/>
            <a:ext cx="2786082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УЧЕТ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 rot="10800000" flipV="1">
            <a:off x="2714612" y="1285860"/>
            <a:ext cx="107157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2607455" y="1893083"/>
            <a:ext cx="2000264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429256" y="1285860"/>
            <a:ext cx="78581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6200000" flipH="1">
            <a:off x="4321967" y="1893083"/>
            <a:ext cx="2000264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>
            <a:off x="2964645" y="2964653"/>
            <a:ext cx="321471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Скругленный прямоугольник 3"/>
          <p:cNvSpPr/>
          <p:nvPr/>
        </p:nvSpPr>
        <p:spPr>
          <a:xfrm>
            <a:off x="1357290" y="357166"/>
            <a:ext cx="6500858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ФУНКЦИИ УПРАВЛЕНИЯ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>
                <a:latin typeface="Times New Roman" pitchFamily="18" charset="0"/>
                <a:cs typeface="Times New Roman" pitchFamily="18" charset="0"/>
              </a:rPr>
              <a:t>   Хозяйственный учет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	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Регулярный и систематический сбор информации о состоянии и развитии управляемой системы, который характеризует количественную и качественную стороны деятельности организации для нужд внутренних и внешних пользователей.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356131" cy="4325959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соответствии с технологией сбора, регистрации и обобщения информации учет классифицируется на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-бухгалтерский;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оперативно-технический;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статистический;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налоговый.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В соответствии с характером потребителей учетной информации учет делится на: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финансовый;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управленческий.</a:t>
            </a:r>
          </a:p>
          <a:p>
            <a:endParaRPr lang="ru-RU" dirty="0"/>
          </a:p>
        </p:txBody>
      </p:sp>
      <p:pic>
        <p:nvPicPr>
          <p:cNvPr id="9" name="Picture 4" descr="05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357166"/>
            <a:ext cx="132397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Регламентация учета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822318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Бухгалтерский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0034" y="2428868"/>
            <a:ext cx="4040188" cy="3951288"/>
          </a:xfrm>
        </p:spPr>
        <p:txBody>
          <a:bodyPr/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На государственном уровне, обязательный для всех юридических лиц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Закон ДНР «О бухгалтерском учете и финансовой отчетности» </a:t>
            </a:r>
            <a:r>
              <a:rPr lang="ru-RU" u="sng" dirty="0">
                <a:latin typeface="Times New Roman" pitchFamily="18" charset="0"/>
                <a:cs typeface="Times New Roman" pitchFamily="18" charset="0"/>
                <a:hlinkClick r:id="rId2"/>
              </a:rPr>
              <a:t>от 25.12.2015 № 99-IHC</a:t>
            </a:r>
            <a:endParaRPr lang="ru-RU" dirty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822317"/>
          </a:xfrm>
        </p:spPr>
        <p:txBody>
          <a:bodyPr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Управленческий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71743"/>
            <a:ext cx="4498975" cy="3554419"/>
          </a:xfrm>
        </p:spPr>
        <p:txBody>
          <a:bodyPr/>
          <a:lstStyle/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 уровне предприятия: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приказы, устные распоряжения.</a:t>
            </a:r>
          </a:p>
        </p:txBody>
      </p:sp>
      <p:pic>
        <p:nvPicPr>
          <p:cNvPr id="7" name="Picture 7" descr="94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932363" y="4000504"/>
            <a:ext cx="4211637" cy="285749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Информация для принятия управленческих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решений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 данным бухгалтерского учета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8596" y="2214554"/>
            <a:ext cx="4040188" cy="3951288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 данным управленческого учета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85786" y="2357430"/>
            <a:ext cx="3500462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Совершенные  хозяйственные операции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85786" y="3000372"/>
            <a:ext cx="3571900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Сумма обязательств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85786" y="3643314"/>
            <a:ext cx="3500462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Финансовое состояние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85786" y="4357694"/>
            <a:ext cx="3500462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Финансовые результаты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85786" y="5072074"/>
            <a:ext cx="350046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Собственный капитал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85786" y="5857892"/>
            <a:ext cx="3500462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Поступившие и потраченные денежные средства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929190" y="2285992"/>
            <a:ext cx="364333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Структура  товарооборота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929190" y="3071810"/>
            <a:ext cx="3643338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Текущие товарные  запасы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929190" y="3714752"/>
            <a:ext cx="3643338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Потребительские предпочтения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000628" y="4357694"/>
            <a:ext cx="357190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Товарооборот  в натуральных измерителях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000628" y="5072074"/>
            <a:ext cx="357190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Производственная дисциплина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000628" y="5857892"/>
            <a:ext cx="3571900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Регламентация  ценообразования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Количество вопросов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 данным управленческого (не обязательного) учета, которые ежемесячно (операционный цикл)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контролируются руководителем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аптеки для принятия управленческих решений (согласно опросу 31 заведующего аптекой г. Донецка на протяжении 01 – 30 сентября 2020)</a:t>
            </a: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457200" y="2428870"/>
          <a:ext cx="8229600" cy="372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765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Фамилия руководителя  аптеки (анонимно)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Количество вопросов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765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765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baseline="0" dirty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765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C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765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D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5765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E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5765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F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5765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…..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….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5765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. 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Наиболее часто, кроме перечисленных выше, контролируются вопросы индивидуального участия фармацевтов и провизоров в товарообороте аптеки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Средняя стоимость чека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Количество позиций в чеке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Соблюдение стандартов обслуживания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Количество обслуженных покупателей в час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Товарооборот в час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Товарооборот в смену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Количество чеков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Количество чеков в час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Распределение данных, полученных из регистров бухгалтерского учета и финансовой отчетности и по данным управленческого учета в совокупности информации руководителя, для принятия им управленческих решений 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928803"/>
          <a:ext cx="8686800" cy="4286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Выводы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pPr>
              <a:buNone/>
            </a:pPr>
            <a:r>
              <a:rPr lang="ru-RU" dirty="0"/>
              <a:t>	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Для эффективного управления аптечным предприятием (согласно опроса 31 заведующего аптекой), кроме обязательного бухгалтерского учета, должна быть налажена система управленческого (оперативно-технического) учета. Ее доля составляет до 40%.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</TotalTime>
  <Words>404</Words>
  <Application>Microsoft Office PowerPoint</Application>
  <PresentationFormat>Экран (4:3)</PresentationFormat>
  <Paragraphs>86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Тема Office</vt:lpstr>
      <vt:lpstr>ГОО ВПО «Донецкий национальный медицинский университет им. М. Горького»</vt:lpstr>
      <vt:lpstr>Презентация PowerPoint</vt:lpstr>
      <vt:lpstr>   Хозяйственный учет</vt:lpstr>
      <vt:lpstr>Регламентация учета</vt:lpstr>
      <vt:lpstr>Информация для принятия управленческих  решений</vt:lpstr>
      <vt:lpstr>Количество вопросов по данным управленческого (не обязательного) учета, которые ежемесячно (операционный цикл) контролируются руководителем аптеки для принятия управленческих решений (согласно опросу 31 заведующего аптекой г. Донецка на протяжении 01 – 30 сентября 2020)</vt:lpstr>
      <vt:lpstr>Наиболее часто, кроме перечисленных выше, контролируются вопросы индивидуального участия фармацевтов и провизоров в товарообороте аптеки</vt:lpstr>
      <vt:lpstr>Распределение данных, полученных из регистров бухгалтерского учета и финансовой отчетности и по данным управленческого учета в совокупности информации руководителя, для принятия им управленческих решений </vt:lpstr>
      <vt:lpstr>Выводы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123</dc:creator>
  <cp:lastModifiedBy>Яна</cp:lastModifiedBy>
  <cp:revision>26</cp:revision>
  <dcterms:created xsi:type="dcterms:W3CDTF">2020-10-27T16:54:15Z</dcterms:created>
  <dcterms:modified xsi:type="dcterms:W3CDTF">2020-11-02T09:15:33Z</dcterms:modified>
</cp:coreProperties>
</file>