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12" r:id="rId2"/>
    <p:sldId id="313" r:id="rId3"/>
    <p:sldId id="309" r:id="rId4"/>
    <p:sldId id="310" r:id="rId5"/>
    <p:sldId id="318" r:id="rId6"/>
    <p:sldId id="319" r:id="rId7"/>
    <p:sldId id="349" r:id="rId8"/>
    <p:sldId id="365" r:id="rId9"/>
    <p:sldId id="366" r:id="rId10"/>
    <p:sldId id="330" r:id="rId11"/>
    <p:sldId id="332" r:id="rId12"/>
    <p:sldId id="333" r:id="rId13"/>
    <p:sldId id="371" r:id="rId14"/>
    <p:sldId id="356" r:id="rId15"/>
    <p:sldId id="357" r:id="rId16"/>
    <p:sldId id="340" r:id="rId17"/>
    <p:sldId id="360" r:id="rId18"/>
    <p:sldId id="372" r:id="rId19"/>
    <p:sldId id="347" r:id="rId20"/>
    <p:sldId id="353" r:id="rId21"/>
    <p:sldId id="367" r:id="rId22"/>
    <p:sldId id="368" r:id="rId23"/>
    <p:sldId id="361" r:id="rId24"/>
    <p:sldId id="362" r:id="rId25"/>
    <p:sldId id="363" r:id="rId26"/>
    <p:sldId id="36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B0186B"/>
    <a:srgbClr val="FFFFFF"/>
    <a:srgbClr val="008000"/>
    <a:srgbClr val="7D114C"/>
    <a:srgbClr val="EFE3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74" autoAdjust="0"/>
  </p:normalViewPr>
  <p:slideViewPr>
    <p:cSldViewPr snapToGrid="0">
      <p:cViewPr varScale="1">
        <p:scale>
          <a:sx n="86" d="100"/>
          <a:sy n="86" d="100"/>
        </p:scale>
        <p:origin x="-1524" y="-84"/>
      </p:cViewPr>
      <p:guideLst>
        <p:guide orient="horz" pos="91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3.xlsx"/><Relationship Id="rId1" Type="http://schemas.openxmlformats.org/officeDocument/2006/relationships/themeOverride" Target="../theme/themeOverride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14.xlsx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5"/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0.10566484979545859"/>
          <c:y val="0.15235828400908286"/>
          <c:w val="0.58428496244630523"/>
          <c:h val="0.709094886711307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Р1, n=161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rgbClr val="990033"/>
              </a:solidFill>
            </a:ln>
          </c:spPr>
          <c:dPt>
            <c:idx val="1"/>
            <c:spPr>
              <a:solidFill>
                <a:srgbClr val="8971E1">
                  <a:lumMod val="75000"/>
                </a:srgbClr>
              </a:solidFill>
              <a:ln>
                <a:solidFill>
                  <a:srgbClr val="990033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65-4E8A-9DE5-C2D784C37585}"/>
              </c:ext>
            </c:extLst>
          </c:dPt>
          <c:dPt>
            <c:idx val="2"/>
            <c:spPr>
              <a:solidFill>
                <a:srgbClr val="4EA6DC">
                  <a:lumMod val="75000"/>
                </a:srgbClr>
              </a:solidFill>
              <a:ln>
                <a:solidFill>
                  <a:srgbClr val="990033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65-4E8A-9DE5-C2D784C37585}"/>
              </c:ext>
            </c:extLst>
          </c:dPt>
          <c:dPt>
            <c:idx val="3"/>
            <c:spPr>
              <a:solidFill>
                <a:srgbClr val="D54773">
                  <a:lumMod val="60000"/>
                  <a:lumOff val="40000"/>
                </a:srgbClr>
              </a:solidFill>
              <a:ln>
                <a:solidFill>
                  <a:srgbClr val="990033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65-4E8A-9DE5-C2D784C37585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3"/>
              <c:layout>
                <c:manualLayout>
                  <c:x val="0.1006141268880141"/>
                  <c:y val="-2.0716910218747372E-2"/>
                </c:manualLayout>
              </c:layout>
              <c:dLblPos val="bestFit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65-4E8A-9DE5-C2D784C3758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внебольничная пневмония</c:v>
                </c:pt>
                <c:pt idx="1">
                  <c:v>острый обструктивный бронхит</c:v>
                </c:pt>
                <c:pt idx="2">
                  <c:v>острый бронхит</c:v>
                </c:pt>
                <c:pt idx="3">
                  <c:v>рецидивирующий бронхит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0.52</c:v>
                </c:pt>
                <c:pt idx="1">
                  <c:v>0.30000000000000004</c:v>
                </c:pt>
                <c:pt idx="2">
                  <c:v>0.10800000000000001</c:v>
                </c:pt>
                <c:pt idx="3">
                  <c:v>7.1999999999999995E-2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F65-4E8A-9DE5-C2D784C37585}"/>
            </c:ext>
          </c:extLst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0.47527221608813752"/>
          <c:y val="0.1170709876033415"/>
          <c:w val="0.49597940162119497"/>
          <c:h val="0.49835023214730956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умеренная степень нарушения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dLbls>
            <c:numFmt formatCode="0.0%" sourceLinked="0"/>
            <c:spPr>
              <a:noFill/>
              <a:ln>
                <a:noFill/>
              </a:ln>
              <a:effectLst/>
            </c:sp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дети с осложнённой пневмонией, n=44</c:v>
                </c:pt>
                <c:pt idx="1">
                  <c:v>дети с неосложнённой пневмонией, n=43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0.18200000000000002</c:v>
                </c:pt>
                <c:pt idx="1">
                  <c:v>0.67400000000000015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A59-42C6-B018-3FB4676AA8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высокая степень нарушения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dLbls>
            <c:numFmt formatCode="0.0%" sourceLinked="0"/>
            <c:spPr>
              <a:solidFill>
                <a:schemeClr val="accent6">
                  <a:lumMod val="75000"/>
                  <a:alpha val="49000"/>
                </a:schemeClr>
              </a:solidFill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дети с осложнённой пневмонией, n=44</c:v>
                </c:pt>
                <c:pt idx="1">
                  <c:v>дети с неосложнённой пневмонией, n=43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0.81799999999999995</c:v>
                </c:pt>
                <c:pt idx="1">
                  <c:v>0.32600000000000007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A59-42C6-B018-3FB4676AA87D}"/>
            </c:ext>
          </c:extLst>
        </c:ser>
        <c:dLbls>
          <c:showVal val="1"/>
        </c:dLbls>
        <c:gapWidth val="62"/>
        <c:overlap val="100"/>
        <c:axId val="119737728"/>
        <c:axId val="119760000"/>
      </c:barChart>
      <c:catAx>
        <c:axId val="11973772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9760000"/>
        <c:crosses val="autoZero"/>
        <c:auto val="1"/>
        <c:lblAlgn val="ctr"/>
        <c:lblOffset val="100"/>
      </c:catAx>
      <c:valAx>
        <c:axId val="119760000"/>
        <c:scaling>
          <c:orientation val="minMax"/>
        </c:scaling>
        <c:delete val="1"/>
        <c:axPos val="b"/>
        <c:numFmt formatCode="0%" sourceLinked="1"/>
        <c:tickLblPos val="none"/>
        <c:crossAx val="1197377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7315769903762034"/>
          <c:y val="0.5903447483897557"/>
          <c:w val="0.52568044619422571"/>
          <c:h val="0.18613117443807609"/>
        </c:manualLayout>
      </c:layout>
    </c:legend>
    <c:plotVisOnly val="1"/>
    <c:dispBlanksAs val="gap"/>
  </c:chart>
  <c:txPr>
    <a:bodyPr/>
    <a:lstStyle/>
    <a:p>
      <a:pPr>
        <a:defRPr sz="1800" b="1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0.54888331146106739"/>
          <c:y val="0.1170709876033415"/>
          <c:w val="0.42236832895888032"/>
          <c:h val="0.49835023214730956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 пределах референтного интервала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dLbls>
            <c:numFmt formatCode="0.0%" sourceLinked="0"/>
            <c:spPr>
              <a:noFill/>
              <a:ln>
                <a:noFill/>
              </a:ln>
              <a:effectLst/>
            </c:sp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дети с осложнённой пневмонией, n=44</c:v>
                </c:pt>
                <c:pt idx="1">
                  <c:v>дети с неосложнённой пневмонией, n=43</c:v>
                </c:pt>
                <c:pt idx="2">
                  <c:v>дети здоровые, n=30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0.31800000000000006</c:v>
                </c:pt>
                <c:pt idx="1">
                  <c:v>0.67400000000000015</c:v>
                </c:pt>
                <c:pt idx="2" formatCode="0%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A59-42C6-B018-3FB4676AA8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превышение референтного интервала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dLbls>
            <c:numFmt formatCode="0.0%" sourceLinked="0"/>
            <c:spPr>
              <a:solidFill>
                <a:schemeClr val="accent6">
                  <a:lumMod val="75000"/>
                  <a:alpha val="49000"/>
                </a:schemeClr>
              </a:solidFill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дети с осложнённой пневмонией, n=44</c:v>
                </c:pt>
                <c:pt idx="1">
                  <c:v>дети с неосложнённой пневмонией, n=43</c:v>
                </c:pt>
                <c:pt idx="2">
                  <c:v>дети здоровые, n=30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0.68200000000000005</c:v>
                </c:pt>
                <c:pt idx="1">
                  <c:v>0.32600000000000007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A59-42C6-B018-3FB4676AA87D}"/>
            </c:ext>
          </c:extLst>
        </c:ser>
        <c:dLbls>
          <c:showVal val="1"/>
        </c:dLbls>
        <c:gapWidth val="62"/>
        <c:overlap val="100"/>
        <c:axId val="119831552"/>
        <c:axId val="119841536"/>
      </c:barChart>
      <c:catAx>
        <c:axId val="119831552"/>
        <c:scaling>
          <c:orientation val="maxMin"/>
        </c:scaling>
        <c:axPos val="l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9841536"/>
        <c:crosses val="autoZero"/>
        <c:auto val="1"/>
        <c:lblAlgn val="ctr"/>
        <c:lblOffset val="100"/>
      </c:catAx>
      <c:valAx>
        <c:axId val="119841536"/>
        <c:scaling>
          <c:orientation val="minMax"/>
        </c:scaling>
        <c:delete val="1"/>
        <c:axPos val="t"/>
        <c:numFmt formatCode="0%" sourceLinked="1"/>
        <c:tickLblPos val="none"/>
        <c:crossAx val="1198315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7315769903762034"/>
          <c:y val="0.64528457413966278"/>
          <c:w val="0.52568044619422571"/>
          <c:h val="0.18613117443807609"/>
        </c:manualLayout>
      </c:layout>
    </c:legend>
    <c:plotVisOnly val="1"/>
    <c:dispBlanksAs val="gap"/>
  </c:chart>
  <c:txPr>
    <a:bodyPr/>
    <a:lstStyle/>
    <a:p>
      <a:pPr>
        <a:defRPr sz="1800" b="1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0.47527221608813752"/>
          <c:y val="0.1170709876033415"/>
          <c:w val="0.49597940162119497"/>
          <c:h val="0.49835023214730956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умеренная степень нарушения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dLbls>
            <c:numFmt formatCode="0.0%" sourceLinked="0"/>
            <c:spPr>
              <a:noFill/>
              <a:ln>
                <a:noFill/>
              </a:ln>
              <a:effectLst/>
            </c:sp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дети с осложнённой пневмонией, n=44</c:v>
                </c:pt>
                <c:pt idx="1">
                  <c:v>дети с неосложнённой пневмонией, n=43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0.18200000000000002</c:v>
                </c:pt>
                <c:pt idx="1">
                  <c:v>0.67400000000000015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A59-42C6-B018-3FB4676AA8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высокая степень нарушения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dLbls>
            <c:numFmt formatCode="0.0%" sourceLinked="0"/>
            <c:spPr>
              <a:solidFill>
                <a:schemeClr val="accent6">
                  <a:lumMod val="75000"/>
                  <a:alpha val="49000"/>
                </a:schemeClr>
              </a:solidFill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дети с осложнённой пневмонией, n=44</c:v>
                </c:pt>
                <c:pt idx="1">
                  <c:v>дети с неосложнённой пневмонией, n=43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0.81799999999999995</c:v>
                </c:pt>
                <c:pt idx="1">
                  <c:v>0.32600000000000007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A59-42C6-B018-3FB4676AA87D}"/>
            </c:ext>
          </c:extLst>
        </c:ser>
        <c:dLbls>
          <c:showVal val="1"/>
        </c:dLbls>
        <c:gapWidth val="62"/>
        <c:overlap val="100"/>
        <c:axId val="120659328"/>
        <c:axId val="120673408"/>
      </c:barChart>
      <c:catAx>
        <c:axId val="12065932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0673408"/>
        <c:crosses val="autoZero"/>
        <c:auto val="1"/>
        <c:lblAlgn val="ctr"/>
        <c:lblOffset val="100"/>
      </c:catAx>
      <c:valAx>
        <c:axId val="120673408"/>
        <c:scaling>
          <c:orientation val="minMax"/>
        </c:scaling>
        <c:delete val="1"/>
        <c:axPos val="b"/>
        <c:numFmt formatCode="0%" sourceLinked="1"/>
        <c:tickLblPos val="none"/>
        <c:crossAx val="1206593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7315769903762034"/>
          <c:y val="0.5903447483897557"/>
          <c:w val="0.52568044619422571"/>
          <c:h val="0.18613117443807609"/>
        </c:manualLayout>
      </c:layout>
    </c:legend>
    <c:plotVisOnly val="1"/>
    <c:dispBlanksAs val="gap"/>
  </c:chart>
  <c:txPr>
    <a:bodyPr/>
    <a:lstStyle/>
    <a:p>
      <a:pPr>
        <a:defRPr sz="1800" b="1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dk1" tx1="lt1" bg2="dk2" tx2="lt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39307099453704442"/>
          <c:y val="0.20396124135157878"/>
          <c:w val="0.41387510936132982"/>
          <c:h val="0.73089800651567616"/>
        </c:manualLayout>
      </c:layout>
      <c:radarChart>
        <c:radarStyle val="marker"/>
        <c:ser>
          <c:idx val="0"/>
          <c:order val="0"/>
          <c:tx>
            <c:strRef>
              <c:f>Sheet1!$A$2</c:f>
              <c:strCache>
                <c:ptCount val="1"/>
                <c:pt idx="0">
                  <c:v>1 подгруппа, n=21: ДО лечения</c:v>
                </c:pt>
              </c:strCache>
            </c:strRef>
          </c:tx>
          <c:spPr>
            <a:ln w="44450"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СМП</c:v>
                </c:pt>
                <c:pt idx="1">
                  <c:v>Лактат</c:v>
                </c:pt>
                <c:pt idx="2">
                  <c:v>Карнитин</c:v>
                </c:pt>
                <c:pt idx="3">
                  <c:v>Пируват</c:v>
                </c:pt>
                <c:pt idx="4">
                  <c:v>Пируват / Лактат</c:v>
                </c:pt>
                <c:pt idx="5">
                  <c:v>ЛДГ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2.9814814814814814</c:v>
                </c:pt>
                <c:pt idx="1">
                  <c:v>2.2461538461538462</c:v>
                </c:pt>
                <c:pt idx="2">
                  <c:v>0.71357615894039739</c:v>
                </c:pt>
                <c:pt idx="3">
                  <c:v>1.5</c:v>
                </c:pt>
                <c:pt idx="4">
                  <c:v>1.5</c:v>
                </c:pt>
                <c:pt idx="5">
                  <c:v>3.1710526315789469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98-42BA-8493-E3CE01B6D64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 подгруппа, n=21: ПОСЛЕ лечения</c:v>
                </c:pt>
              </c:strCache>
            </c:strRef>
          </c:tx>
          <c:spPr>
            <a:ln w="4445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СМП</c:v>
                </c:pt>
                <c:pt idx="1">
                  <c:v>Лактат</c:v>
                </c:pt>
                <c:pt idx="2">
                  <c:v>Карнитин</c:v>
                </c:pt>
                <c:pt idx="3">
                  <c:v>Пируват</c:v>
                </c:pt>
                <c:pt idx="4">
                  <c:v>Пируват / Лактат</c:v>
                </c:pt>
                <c:pt idx="5">
                  <c:v>ЛДГ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1.6481481481481481</c:v>
                </c:pt>
                <c:pt idx="1">
                  <c:v>1.8461538461538465</c:v>
                </c:pt>
                <c:pt idx="2">
                  <c:v>1.175496688741722</c:v>
                </c:pt>
                <c:pt idx="3">
                  <c:v>1.3333333333333333</c:v>
                </c:pt>
                <c:pt idx="4">
                  <c:v>1.3888888888888891</c:v>
                </c:pt>
                <c:pt idx="5">
                  <c:v>2.1023391812865495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98-42BA-8493-E3CE01B6D64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 подгруппа, n=22: ДО лечения</c:v>
                </c:pt>
              </c:strCache>
            </c:strRef>
          </c:tx>
          <c:spPr>
            <a:ln w="44450">
              <a:solidFill>
                <a:srgbClr val="4775E7">
                  <a:lumMod val="75000"/>
                </a:srgbClr>
              </a:solidFill>
              <a:prstDash val="sysDash"/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СМП</c:v>
                </c:pt>
                <c:pt idx="1">
                  <c:v>Лактат</c:v>
                </c:pt>
                <c:pt idx="2">
                  <c:v>Карнитин</c:v>
                </c:pt>
                <c:pt idx="3">
                  <c:v>Пируват</c:v>
                </c:pt>
                <c:pt idx="4">
                  <c:v>Пируват / Лактат</c:v>
                </c:pt>
                <c:pt idx="5">
                  <c:v>ЛДГ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3.0185185185185186</c:v>
                </c:pt>
                <c:pt idx="1">
                  <c:v>2.2615384615384615</c:v>
                </c:pt>
                <c:pt idx="2">
                  <c:v>0.66721854304635753</c:v>
                </c:pt>
                <c:pt idx="3">
                  <c:v>1.5</c:v>
                </c:pt>
                <c:pt idx="4">
                  <c:v>1.5092592592592591</c:v>
                </c:pt>
                <c:pt idx="5">
                  <c:v>3.1184210526315796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998-42BA-8493-E3CE01B6D64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 подгруппа, n=22: ПОСЛЕ лечения</c:v>
                </c:pt>
              </c:strCache>
            </c:strRef>
          </c:tx>
          <c:spPr>
            <a:ln w="44450">
              <a:solidFill>
                <a:srgbClr val="4775E7">
                  <a:lumMod val="75000"/>
                </a:srgbClr>
              </a:solidFill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СМП</c:v>
                </c:pt>
                <c:pt idx="1">
                  <c:v>Лактат</c:v>
                </c:pt>
                <c:pt idx="2">
                  <c:v>Карнитин</c:v>
                </c:pt>
                <c:pt idx="3">
                  <c:v>Пируват</c:v>
                </c:pt>
                <c:pt idx="4">
                  <c:v>Пируват / Лактат</c:v>
                </c:pt>
                <c:pt idx="5">
                  <c:v>ЛДГ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1.0740740740740742</c:v>
                </c:pt>
                <c:pt idx="1">
                  <c:v>1.2</c:v>
                </c:pt>
                <c:pt idx="2">
                  <c:v>0.96688741721854332</c:v>
                </c:pt>
                <c:pt idx="3">
                  <c:v>1.1666666666666667</c:v>
                </c:pt>
                <c:pt idx="4">
                  <c:v>1.0277777777777777</c:v>
                </c:pt>
                <c:pt idx="5">
                  <c:v>1.2690058479532165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998-42BA-8493-E3CE01B6D64E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контрольная группа, n=23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СМП</c:v>
                </c:pt>
                <c:pt idx="1">
                  <c:v>Лактат</c:v>
                </c:pt>
                <c:pt idx="2">
                  <c:v>Карнитин</c:v>
                </c:pt>
                <c:pt idx="3">
                  <c:v>Пируват</c:v>
                </c:pt>
                <c:pt idx="4">
                  <c:v>Пируват / Лактат</c:v>
                </c:pt>
                <c:pt idx="5">
                  <c:v>ЛДГ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998-42BA-8493-E3CE01B6D64E}"/>
            </c:ext>
          </c:extLst>
        </c:ser>
        <c:dLbls/>
        <c:axId val="96295552"/>
        <c:axId val="96326016"/>
      </c:radarChart>
      <c:catAx>
        <c:axId val="96295552"/>
        <c:scaling>
          <c:orientation val="minMax"/>
        </c:scaling>
        <c:axPos val="b"/>
        <c:majorGridlines>
          <c:spPr>
            <a:ln w="11990">
              <a:solidFill>
                <a:schemeClr val="accent4">
                  <a:lumMod val="75000"/>
                </a:schemeClr>
              </a:solidFill>
              <a:prstDash val="solid"/>
            </a:ln>
          </c:spPr>
        </c:majorGridlines>
        <c:numFmt formatCode="General" sourceLinked="1"/>
        <c:tickLblPos val="nextTo"/>
        <c:txPr>
          <a:bodyPr rot="0" vert="horz"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6326016"/>
        <c:crosses val="autoZero"/>
        <c:lblAlgn val="ctr"/>
        <c:lblOffset val="100"/>
      </c:catAx>
      <c:valAx>
        <c:axId val="96326016"/>
        <c:scaling>
          <c:orientation val="minMax"/>
        </c:scaling>
        <c:axPos val="l"/>
        <c:numFmt formatCode="0.0" sourceLinked="0"/>
        <c:majorTickMark val="cross"/>
        <c:tickLblPos val="nextTo"/>
        <c:spPr>
          <a:ln w="11990">
            <a:solidFill>
              <a:schemeClr val="accent4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6295552"/>
        <c:crosses val="autoZero"/>
        <c:crossBetween val="between"/>
      </c:valAx>
      <c:spPr>
        <a:noFill/>
        <a:ln w="25396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2.4633028703086993E-2"/>
          <c:w val="0.44593153175126271"/>
          <c:h val="0.35115472681899135"/>
        </c:manualLayout>
      </c:layout>
      <c:spPr>
        <a:noFill/>
        <a:ln w="23981">
          <a:noFill/>
        </a:ln>
      </c:spPr>
      <c:txPr>
        <a:bodyPr/>
        <a:lstStyle/>
        <a:p>
          <a:pPr>
            <a:defRPr sz="1600" b="1" i="0" u="none" strike="noStrike" baseline="0">
              <a:solidFill>
                <a:schemeClr val="bg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0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dk1" tx1="lt1" bg2="dk2" tx2="lt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39307099453704442"/>
          <c:y val="0.20396124135157878"/>
          <c:w val="0.41387510936132982"/>
          <c:h val="0.73089800651567616"/>
        </c:manualLayout>
      </c:layout>
      <c:radarChart>
        <c:radarStyle val="marker"/>
        <c:ser>
          <c:idx val="0"/>
          <c:order val="0"/>
          <c:tx>
            <c:strRef>
              <c:f>Sheet1!$A$2</c:f>
              <c:strCache>
                <c:ptCount val="1"/>
                <c:pt idx="0">
                  <c:v>1 подгруппа, n=22: ДО лечения</c:v>
                </c:pt>
              </c:strCache>
            </c:strRef>
          </c:tx>
          <c:spPr>
            <a:ln w="44450"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СМП</c:v>
                </c:pt>
                <c:pt idx="1">
                  <c:v>Лактат</c:v>
                </c:pt>
                <c:pt idx="2">
                  <c:v>Карнитин</c:v>
                </c:pt>
                <c:pt idx="3">
                  <c:v>Пируват</c:v>
                </c:pt>
                <c:pt idx="4">
                  <c:v>Пируват / Лактат</c:v>
                </c:pt>
                <c:pt idx="5">
                  <c:v>ЛДГ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4.2962962962962967</c:v>
                </c:pt>
                <c:pt idx="1">
                  <c:v>4.4153846153846166</c:v>
                </c:pt>
                <c:pt idx="2">
                  <c:v>0.4023178807947021</c:v>
                </c:pt>
                <c:pt idx="3">
                  <c:v>2.5</c:v>
                </c:pt>
                <c:pt idx="4">
                  <c:v>1.7685185185185188</c:v>
                </c:pt>
                <c:pt idx="5">
                  <c:v>4.1286549707602331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53-42B4-8972-BFBB5925FFE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 подгруппа, n=22: ПОСЛЕ лечения</c:v>
                </c:pt>
              </c:strCache>
            </c:strRef>
          </c:tx>
          <c:spPr>
            <a:ln w="4445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СМП</c:v>
                </c:pt>
                <c:pt idx="1">
                  <c:v>Лактат</c:v>
                </c:pt>
                <c:pt idx="2">
                  <c:v>Карнитин</c:v>
                </c:pt>
                <c:pt idx="3">
                  <c:v>Пируват</c:v>
                </c:pt>
                <c:pt idx="4">
                  <c:v>Пируват / Лактат</c:v>
                </c:pt>
                <c:pt idx="5">
                  <c:v>ЛДГ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3.4444444444444442</c:v>
                </c:pt>
                <c:pt idx="1">
                  <c:v>2.5384615384615388</c:v>
                </c:pt>
                <c:pt idx="2">
                  <c:v>0.45695364238410596</c:v>
                </c:pt>
                <c:pt idx="3">
                  <c:v>1.5</c:v>
                </c:pt>
                <c:pt idx="4">
                  <c:v>1.6944444444444444</c:v>
                </c:pt>
                <c:pt idx="5">
                  <c:v>2.577485380116959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53-42B4-8972-BFBB5925FFE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 подгруппа, n=22: ДО лечения</c:v>
                </c:pt>
              </c:strCache>
            </c:strRef>
          </c:tx>
          <c:spPr>
            <a:ln w="44450">
              <a:solidFill>
                <a:srgbClr val="4775E7">
                  <a:lumMod val="75000"/>
                </a:srgbClr>
              </a:solidFill>
              <a:prstDash val="sysDash"/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СМП</c:v>
                </c:pt>
                <c:pt idx="1">
                  <c:v>Лактат</c:v>
                </c:pt>
                <c:pt idx="2">
                  <c:v>Карнитин</c:v>
                </c:pt>
                <c:pt idx="3">
                  <c:v>Пируват</c:v>
                </c:pt>
                <c:pt idx="4">
                  <c:v>Пируват / Лактат</c:v>
                </c:pt>
                <c:pt idx="5">
                  <c:v>ЛДГ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4.3518518518518512</c:v>
                </c:pt>
                <c:pt idx="1">
                  <c:v>4.384615384615385</c:v>
                </c:pt>
                <c:pt idx="2">
                  <c:v>0.37913907284768217</c:v>
                </c:pt>
                <c:pt idx="3">
                  <c:v>2.1666666666666665</c:v>
                </c:pt>
                <c:pt idx="4">
                  <c:v>2.027777777777779</c:v>
                </c:pt>
                <c:pt idx="5">
                  <c:v>4.2339181286549712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E53-42B4-8972-BFBB5925FFE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 подгруппа, n=22: ПОСЛЕ лечения</c:v>
                </c:pt>
              </c:strCache>
            </c:strRef>
          </c:tx>
          <c:spPr>
            <a:ln w="44450">
              <a:solidFill>
                <a:srgbClr val="4775E7">
                  <a:lumMod val="75000"/>
                </a:srgbClr>
              </a:solidFill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СМП</c:v>
                </c:pt>
                <c:pt idx="1">
                  <c:v>Лактат</c:v>
                </c:pt>
                <c:pt idx="2">
                  <c:v>Карнитин</c:v>
                </c:pt>
                <c:pt idx="3">
                  <c:v>Пируват</c:v>
                </c:pt>
                <c:pt idx="4">
                  <c:v>Пируват / Лактат</c:v>
                </c:pt>
                <c:pt idx="5">
                  <c:v>ЛДГ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2.7037037037037042</c:v>
                </c:pt>
                <c:pt idx="1">
                  <c:v>2.0769230769230771</c:v>
                </c:pt>
                <c:pt idx="2">
                  <c:v>0.79635761589403964</c:v>
                </c:pt>
                <c:pt idx="3">
                  <c:v>1.1666666666666667</c:v>
                </c:pt>
                <c:pt idx="4">
                  <c:v>1.5555555555555558</c:v>
                </c:pt>
                <c:pt idx="5">
                  <c:v>1.6052631578947367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E53-42B4-8972-BFBB5925FFE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контрольная группа, n=23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СМП</c:v>
                </c:pt>
                <c:pt idx="1">
                  <c:v>Лактат</c:v>
                </c:pt>
                <c:pt idx="2">
                  <c:v>Карнитин</c:v>
                </c:pt>
                <c:pt idx="3">
                  <c:v>Пируват</c:v>
                </c:pt>
                <c:pt idx="4">
                  <c:v>Пируват / Лактат</c:v>
                </c:pt>
                <c:pt idx="5">
                  <c:v>ЛДГ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E53-42B4-8972-BFBB5925FFE8}"/>
            </c:ext>
          </c:extLst>
        </c:ser>
        <c:dLbls/>
        <c:axId val="125759872"/>
        <c:axId val="125761408"/>
      </c:radarChart>
      <c:catAx>
        <c:axId val="125759872"/>
        <c:scaling>
          <c:orientation val="minMax"/>
        </c:scaling>
        <c:axPos val="b"/>
        <c:majorGridlines>
          <c:spPr>
            <a:ln w="11990">
              <a:solidFill>
                <a:schemeClr val="accent4">
                  <a:lumMod val="75000"/>
                </a:schemeClr>
              </a:solidFill>
              <a:prstDash val="solid"/>
            </a:ln>
          </c:spPr>
        </c:majorGridlines>
        <c:numFmt formatCode="General" sourceLinked="1"/>
        <c:tickLblPos val="nextTo"/>
        <c:txPr>
          <a:bodyPr rot="0" vert="horz"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5761408"/>
        <c:crosses val="autoZero"/>
        <c:lblAlgn val="ctr"/>
        <c:lblOffset val="100"/>
      </c:catAx>
      <c:valAx>
        <c:axId val="125761408"/>
        <c:scaling>
          <c:orientation val="minMax"/>
        </c:scaling>
        <c:axPos val="l"/>
        <c:numFmt formatCode="0.0" sourceLinked="0"/>
        <c:majorTickMark val="cross"/>
        <c:tickLblPos val="nextTo"/>
        <c:spPr>
          <a:ln w="11990">
            <a:solidFill>
              <a:schemeClr val="accent4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5759872"/>
        <c:crosses val="autoZero"/>
        <c:crossBetween val="between"/>
      </c:valAx>
      <c:spPr>
        <a:noFill/>
        <a:ln w="25396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2.4633028703086993E-2"/>
          <c:w val="0.44593153175126271"/>
          <c:h val="0.35115472681899135"/>
        </c:manualLayout>
      </c:layout>
      <c:spPr>
        <a:noFill/>
        <a:ln w="23981">
          <a:noFill/>
        </a:ln>
      </c:spPr>
      <c:txPr>
        <a:bodyPr/>
        <a:lstStyle/>
        <a:p>
          <a:pPr>
            <a:defRPr sz="1600" b="1" i="0" u="none" strike="noStrike" baseline="0">
              <a:solidFill>
                <a:schemeClr val="bg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0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0.49116907330184639"/>
          <c:y val="4.7428571331211691E-3"/>
          <c:w val="0.50768574087214557"/>
          <c:h val="0.94548925952511464"/>
        </c:manualLayout>
      </c:layout>
      <c:barChart>
        <c:barDir val="bar"/>
        <c:grouping val="clustered"/>
        <c:ser>
          <c:idx val="2"/>
          <c:order val="0"/>
          <c:tx>
            <c:strRef>
              <c:f>Лист1!$D$1</c:f>
              <c:strCache>
                <c:ptCount val="1"/>
                <c:pt idx="0">
                  <c:v>Контрольная группа, n=30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rgbClr val="008000"/>
              </a:solidFill>
            </a:ln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percentage"/>
            <c:val val="5"/>
          </c:errBars>
          <c:cat>
            <c:strRef>
              <c:f>Лист1!$A$2:$A$7</c:f>
              <c:strCache>
                <c:ptCount val="6"/>
                <c:pt idx="0">
                  <c:v>Осложненное течение беременности у матери</c:v>
                </c:pt>
                <c:pt idx="1">
                  <c:v>Патологическое течение родов у матери</c:v>
                </c:pt>
                <c:pt idx="2">
                  <c:v>Недоношенность</c:v>
                </c:pt>
                <c:pt idx="3">
                  <c:v>Первичная реанимация новорожденных</c:v>
                </c:pt>
                <c:pt idx="4">
                  <c:v>Искусственная вентиляция легких и оксигенотерапия</c:v>
                </c:pt>
                <c:pt idx="5">
                  <c:v>Бронхолегочная дисплазия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52.1</c:v>
                </c:pt>
                <c:pt idx="1">
                  <c:v>13</c:v>
                </c:pt>
                <c:pt idx="2">
                  <c:v>8.6</c:v>
                </c:pt>
                <c:pt idx="3">
                  <c:v>4.3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1A-4655-9CE3-7DABB58963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 с ОВП, n=44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dPt>
            <c:idx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2-2455-43D3-9F29-1905E59E18E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percentage"/>
            <c:val val="5"/>
          </c:errBars>
          <c:cat>
            <c:strRef>
              <c:f>Лист1!$A$2:$A$7</c:f>
              <c:strCache>
                <c:ptCount val="6"/>
                <c:pt idx="0">
                  <c:v>Осложненное течение беременности у матери</c:v>
                </c:pt>
                <c:pt idx="1">
                  <c:v>Патологическое течение родов у матери</c:v>
                </c:pt>
                <c:pt idx="2">
                  <c:v>Недоношенность</c:v>
                </c:pt>
                <c:pt idx="3">
                  <c:v>Первичная реанимация новорожденных</c:v>
                </c:pt>
                <c:pt idx="4">
                  <c:v>Искусственная вентиляция легких и оксигенотерапия</c:v>
                </c:pt>
                <c:pt idx="5">
                  <c:v>Бронхолегочная дисплазия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77.3</c:v>
                </c:pt>
                <c:pt idx="1">
                  <c:v>59.1</c:v>
                </c:pt>
                <c:pt idx="2">
                  <c:v>12.6</c:v>
                </c:pt>
                <c:pt idx="3">
                  <c:v>10.3</c:v>
                </c:pt>
                <c:pt idx="4">
                  <c:v>6.8</c:v>
                </c:pt>
                <c:pt idx="5">
                  <c:v>11.4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31A-4655-9CE3-7DABB58963AD}"/>
            </c:ext>
          </c:extLst>
        </c:ser>
        <c:ser>
          <c:idx val="0"/>
          <c:order val="2"/>
          <c:tx>
            <c:strRef>
              <c:f>Лист1!$B$1</c:f>
              <c:strCache>
                <c:ptCount val="1"/>
                <c:pt idx="0">
                  <c:v>Дети с НВП, n=43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percentage"/>
            <c:val val="5"/>
          </c:errBars>
          <c:cat>
            <c:strRef>
              <c:f>Лист1!$A$2:$A$7</c:f>
              <c:strCache>
                <c:ptCount val="6"/>
                <c:pt idx="0">
                  <c:v>Осложненное течение беременности у матери</c:v>
                </c:pt>
                <c:pt idx="1">
                  <c:v>Патологическое течение родов у матери</c:v>
                </c:pt>
                <c:pt idx="2">
                  <c:v>Недоношенность</c:v>
                </c:pt>
                <c:pt idx="3">
                  <c:v>Первичная реанимация новорожденных</c:v>
                </c:pt>
                <c:pt idx="4">
                  <c:v>Искусственная вентиляция легких и оксигенотерапия</c:v>
                </c:pt>
                <c:pt idx="5">
                  <c:v>Бронхолегочная дисплазия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65.099999999999994</c:v>
                </c:pt>
                <c:pt idx="1">
                  <c:v>41.8</c:v>
                </c:pt>
                <c:pt idx="2">
                  <c:v>5.7</c:v>
                </c:pt>
                <c:pt idx="3">
                  <c:v>16.2</c:v>
                </c:pt>
                <c:pt idx="4">
                  <c:v>4.5999999999999996</c:v>
                </c:pt>
                <c:pt idx="5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31A-4655-9CE3-7DABB58963AD}"/>
            </c:ext>
          </c:extLst>
        </c:ser>
        <c:dLbls>
          <c:showVal val="1"/>
        </c:dLbls>
        <c:gapWidth val="75"/>
        <c:axId val="100649984"/>
        <c:axId val="100930304"/>
      </c:barChart>
      <c:catAx>
        <c:axId val="10064998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00930304"/>
        <c:crosses val="autoZero"/>
        <c:auto val="1"/>
        <c:lblAlgn val="l"/>
        <c:lblOffset val="100"/>
      </c:catAx>
      <c:valAx>
        <c:axId val="10093030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00649984"/>
        <c:crosses val="autoZero"/>
        <c:crossBetween val="between"/>
      </c:valAx>
    </c:plotArea>
    <c:legend>
      <c:legendPos val="b"/>
      <c:legendEntry>
        <c:idx val="0"/>
        <c:txPr>
          <a:bodyPr rot="0" vert="horz"/>
          <a:lstStyle/>
          <a:p>
            <a:pPr>
              <a:defRPr/>
            </a:pPr>
            <a:endParaRPr lang="ru-RU"/>
          </a:p>
        </c:txPr>
      </c:legendEntry>
      <c:legendEntry>
        <c:idx val="1"/>
        <c:txPr>
          <a:bodyPr rot="0" vert="horz"/>
          <a:lstStyle/>
          <a:p>
            <a:pPr>
              <a:defRPr/>
            </a:pPr>
            <a:endParaRPr lang="ru-RU"/>
          </a:p>
        </c:txPr>
      </c:legendEntry>
      <c:legendEntry>
        <c:idx val="2"/>
        <c:txPr>
          <a:bodyPr rot="0" vert="horz"/>
          <a:lstStyle/>
          <a:p>
            <a:pPr>
              <a:defRPr/>
            </a:pPr>
            <a:endParaRPr lang="ru-RU"/>
          </a:p>
        </c:txPr>
      </c:legendEntry>
      <c:layout>
        <c:manualLayout>
          <c:xMode val="edge"/>
          <c:yMode val="edge"/>
          <c:x val="0.63667159769244053"/>
          <c:y val="0.20161904925793725"/>
          <c:w val="0.35896286318430243"/>
          <c:h val="0.18601960026837755"/>
        </c:manualLayout>
      </c:layout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116903173273224"/>
          <c:y val="2.015274987740593E-2"/>
          <c:w val="0.50768574087214557"/>
          <c:h val="0.94548925952511464"/>
        </c:manualLayout>
      </c:layout>
      <c:barChart>
        <c:barDir val="bar"/>
        <c:grouping val="clustered"/>
        <c:ser>
          <c:idx val="2"/>
          <c:order val="0"/>
          <c:tx>
            <c:strRef>
              <c:f>Лист1!$D$1</c:f>
              <c:strCache>
                <c:ptCount val="1"/>
                <c:pt idx="0">
                  <c:v>Контрольная группа, n=30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rgbClr val="008000"/>
              </a:solidFill>
            </a:ln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07-41F5-912B-078DD30CF9B8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07-41F5-912B-078DD30CF9B8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07-41F5-912B-078DD30CF9B8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07-41F5-912B-078DD30CF9B8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07-41F5-912B-078DD30CF9B8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13,0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07-41F5-912B-078DD30CF9B8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percentage"/>
            <c:val val="5"/>
          </c:errBars>
          <c:cat>
            <c:strRef>
              <c:f>Лист1!$A$2:$A$9</c:f>
              <c:strCache>
                <c:ptCount val="8"/>
                <c:pt idx="0">
                  <c:v>Анемии</c:v>
                </c:pt>
                <c:pt idx="1">
                  <c:v>Эксудативно-катаральные аномалии конституции</c:v>
                </c:pt>
                <c:pt idx="2">
                  <c:v>Лимфатико-гипопластическая аномалия конституции</c:v>
                </c:pt>
                <c:pt idx="3">
                  <c:v>Перинатальная энцефалопатия</c:v>
                </c:pt>
                <c:pt idx="4">
                  <c:v>Гипотрофия</c:v>
                </c:pt>
                <c:pt idx="5">
                  <c:v>Паротрофия</c:v>
                </c:pt>
                <c:pt idx="6">
                  <c:v>Задержка темпов психомоторного развития</c:v>
                </c:pt>
                <c:pt idx="7">
                  <c:v>Переносимые эпизоды ИВЗ респираторной системы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0</c:v>
                </c:pt>
                <c:pt idx="1">
                  <c:v>17.399999999999999</c:v>
                </c:pt>
                <c:pt idx="2">
                  <c:v>8.7000000000000011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1A-4655-9CE3-7DABB58963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 с ОВП, n=44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dPt>
            <c:idx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2-2455-43D3-9F29-1905E59E18E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percentage"/>
            <c:val val="5"/>
          </c:errBars>
          <c:cat>
            <c:strRef>
              <c:f>Лист1!$A$2:$A$9</c:f>
              <c:strCache>
                <c:ptCount val="8"/>
                <c:pt idx="0">
                  <c:v>Анемии</c:v>
                </c:pt>
                <c:pt idx="1">
                  <c:v>Эксудативно-катаральные аномалии конституции</c:v>
                </c:pt>
                <c:pt idx="2">
                  <c:v>Лимфатико-гипопластическая аномалия конституции</c:v>
                </c:pt>
                <c:pt idx="3">
                  <c:v>Перинатальная энцефалопатия</c:v>
                </c:pt>
                <c:pt idx="4">
                  <c:v>Гипотрофия</c:v>
                </c:pt>
                <c:pt idx="5">
                  <c:v>Паротрофия</c:v>
                </c:pt>
                <c:pt idx="6">
                  <c:v>Задержка темпов психомоторного развития</c:v>
                </c:pt>
                <c:pt idx="7">
                  <c:v>Переносимые эпизоды ИВЗ респираторной системы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64.099999999999994</c:v>
                </c:pt>
                <c:pt idx="1">
                  <c:v>31.8</c:v>
                </c:pt>
                <c:pt idx="2">
                  <c:v>13.9</c:v>
                </c:pt>
                <c:pt idx="3">
                  <c:v>63.6</c:v>
                </c:pt>
                <c:pt idx="4">
                  <c:v>10.4</c:v>
                </c:pt>
                <c:pt idx="5">
                  <c:v>11.3</c:v>
                </c:pt>
                <c:pt idx="6">
                  <c:v>13.6</c:v>
                </c:pt>
                <c:pt idx="7">
                  <c:v>32.300000000000011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31A-4655-9CE3-7DABB58963AD}"/>
            </c:ext>
          </c:extLst>
        </c:ser>
        <c:ser>
          <c:idx val="0"/>
          <c:order val="2"/>
          <c:tx>
            <c:strRef>
              <c:f>Лист1!$B$1</c:f>
              <c:strCache>
                <c:ptCount val="1"/>
                <c:pt idx="0">
                  <c:v>Дети с НВП, n=43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percentage"/>
            <c:val val="5"/>
          </c:errBars>
          <c:cat>
            <c:strRef>
              <c:f>Лист1!$A$2:$A$9</c:f>
              <c:strCache>
                <c:ptCount val="8"/>
                <c:pt idx="0">
                  <c:v>Анемии</c:v>
                </c:pt>
                <c:pt idx="1">
                  <c:v>Эксудативно-катаральные аномалии конституции</c:v>
                </c:pt>
                <c:pt idx="2">
                  <c:v>Лимфатико-гипопластическая аномалия конституции</c:v>
                </c:pt>
                <c:pt idx="3">
                  <c:v>Перинатальная энцефалопатия</c:v>
                </c:pt>
                <c:pt idx="4">
                  <c:v>Гипотрофия</c:v>
                </c:pt>
                <c:pt idx="5">
                  <c:v>Паротрофия</c:v>
                </c:pt>
                <c:pt idx="6">
                  <c:v>Задержка темпов психомоторного развития</c:v>
                </c:pt>
                <c:pt idx="7">
                  <c:v>Переносимые эпизоды ИВЗ респираторной системы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51.1</c:v>
                </c:pt>
                <c:pt idx="1">
                  <c:v>30.2</c:v>
                </c:pt>
                <c:pt idx="2">
                  <c:v>13.9</c:v>
                </c:pt>
                <c:pt idx="3">
                  <c:v>46.5</c:v>
                </c:pt>
                <c:pt idx="4">
                  <c:v>16.3</c:v>
                </c:pt>
                <c:pt idx="5">
                  <c:v>11.6</c:v>
                </c:pt>
                <c:pt idx="6">
                  <c:v>4.5999999999999996</c:v>
                </c:pt>
                <c:pt idx="7">
                  <c:v>41.3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31A-4655-9CE3-7DABB58963AD}"/>
            </c:ext>
          </c:extLst>
        </c:ser>
        <c:dLbls>
          <c:showVal val="1"/>
        </c:dLbls>
        <c:gapWidth val="75"/>
        <c:axId val="103417344"/>
        <c:axId val="103418880"/>
      </c:barChart>
      <c:catAx>
        <c:axId val="10341734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 sz="1600"/>
            </a:pPr>
            <a:endParaRPr lang="ru-RU"/>
          </a:p>
        </c:txPr>
        <c:crossAx val="103418880"/>
        <c:crosses val="autoZero"/>
        <c:auto val="1"/>
        <c:lblAlgn val="l"/>
        <c:lblOffset val="100"/>
      </c:catAx>
      <c:valAx>
        <c:axId val="103418880"/>
        <c:scaling>
          <c:orientation val="minMax"/>
        </c:scaling>
        <c:delete val="1"/>
        <c:axPos val="t"/>
        <c:numFmt formatCode="General" sourceLinked="1"/>
        <c:majorTickMark val="none"/>
        <c:tickLblPos val="none"/>
        <c:crossAx val="103417344"/>
        <c:crosses val="max"/>
        <c:crossBetween val="between"/>
      </c:valAx>
    </c:plotArea>
    <c:legend>
      <c:legendPos val="b"/>
      <c:legendEntry>
        <c:idx val="0"/>
        <c:txPr>
          <a:bodyPr rot="0" vert="horz"/>
          <a:lstStyle/>
          <a:p>
            <a:pPr>
              <a:defRPr sz="1600" b="1"/>
            </a:pPr>
            <a:endParaRPr lang="ru-RU"/>
          </a:p>
        </c:txPr>
      </c:legendEntry>
      <c:legendEntry>
        <c:idx val="1"/>
        <c:txPr>
          <a:bodyPr rot="0" vert="horz"/>
          <a:lstStyle/>
          <a:p>
            <a:pPr>
              <a:defRPr sz="1600" b="1"/>
            </a:pPr>
            <a:endParaRPr lang="ru-RU"/>
          </a:p>
        </c:txPr>
      </c:legendEntry>
      <c:legendEntry>
        <c:idx val="2"/>
        <c:txPr>
          <a:bodyPr rot="0" vert="horz"/>
          <a:lstStyle/>
          <a:p>
            <a:pPr>
              <a:defRPr sz="1600" b="1"/>
            </a:pPr>
            <a:endParaRPr lang="ru-RU"/>
          </a:p>
        </c:txPr>
      </c:legendEntry>
      <c:layout>
        <c:manualLayout>
          <c:xMode val="edge"/>
          <c:yMode val="edge"/>
          <c:x val="0.66778561307528095"/>
          <c:y val="0.20161904925793725"/>
          <c:w val="0.32784884780146195"/>
          <c:h val="0.18381813678153333"/>
        </c:manualLayout>
      </c:layout>
      <c:txPr>
        <a:bodyPr rot="0" vert="horz"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5"/>
  <c:clrMapOvr bg1="dk2" tx1="lt1" bg2="dk1" tx2="lt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34461657325294259"/>
          <c:y val="2.3018789131941521E-3"/>
          <c:w val="0.65538342674705752"/>
          <c:h val="0.99769812108680589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с НВП, n=43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4775E7">
                  <a:lumMod val="75000"/>
                </a:srgbClr>
              </a:solidFill>
            </a:ln>
          </c:spPr>
          <c:dLbls>
            <c:dLbl>
              <c:idx val="0"/>
              <c:layout>
                <c:manualLayout>
                  <c:x val="1.7114307628556636E-2"/>
                  <c:y val="1.150939456597076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C8-49CA-A1D4-3C4EBA981EB4}"/>
                </c:ext>
              </c:extLst>
            </c:dLbl>
            <c:dLbl>
              <c:idx val="1"/>
              <c:layout>
                <c:manualLayout>
                  <c:x val="1.42619230237972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C8-49CA-A1D4-3C4EBA981EB4}"/>
                </c:ext>
              </c:extLst>
            </c:dLbl>
            <c:dLbl>
              <c:idx val="2"/>
              <c:layout>
                <c:manualLayout>
                  <c:x val="1.9966692233316083E-2"/>
                  <c:y val="6.905636739582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C8-49CA-A1D4-3C4EBA981EB4}"/>
                </c:ext>
              </c:extLst>
            </c:dLbl>
            <c:dLbl>
              <c:idx val="3"/>
              <c:layout>
                <c:manualLayout>
                  <c:x val="2.4245269140455241E-2"/>
                  <c:y val="4.60375782638830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C8-49CA-A1D4-3C4EBA981EB4}"/>
                </c:ext>
              </c:extLst>
            </c:dLbl>
            <c:dLbl>
              <c:idx val="4"/>
              <c:layout>
                <c:manualLayout>
                  <c:x val="1.7114307628556636E-2"/>
                  <c:y val="-8.4401251806655862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C8-49CA-A1D4-3C4EBA981EB4}"/>
                </c:ext>
              </c:extLst>
            </c:dLbl>
            <c:dLbl>
              <c:idx val="5"/>
              <c:layout>
                <c:manualLayout>
                  <c:x val="1.5688115326176921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C8-49CA-A1D4-3C4EBA981EB4}"/>
                </c:ext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С-м двигательных нарушений</c:v>
                </c:pt>
                <c:pt idx="1">
                  <c:v>С-м задержки психомоторного развития</c:v>
                </c:pt>
                <c:pt idx="2">
                  <c:v>С-м повышенной нервно-рефлекторной возбудимости</c:v>
                </c:pt>
                <c:pt idx="3">
                  <c:v>С-м вегетовисцеральной дисфункции</c:v>
                </c:pt>
                <c:pt idx="4">
                  <c:v>Судорожный синдром</c:v>
                </c:pt>
                <c:pt idx="5">
                  <c:v>Гипертензионно-гидроцефальный синдром</c:v>
                </c:pt>
              </c:strCache>
            </c:strRef>
          </c:cat>
          <c:val>
            <c:numRef>
              <c:f>Лист1!$C$2:$C$7</c:f>
              <c:numCache>
                <c:formatCode>_(* #,##0.00_);_(* \(#,##0.00\);_(* "-"??_);_(@_)</c:formatCode>
                <c:ptCount val="6"/>
                <c:pt idx="0">
                  <c:v>13.9</c:v>
                </c:pt>
                <c:pt idx="1">
                  <c:v>2.3199999999999994</c:v>
                </c:pt>
                <c:pt idx="2">
                  <c:v>6.9</c:v>
                </c:pt>
                <c:pt idx="3">
                  <c:v>6.9</c:v>
                </c:pt>
                <c:pt idx="4">
                  <c:v>2.2999999999999998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1C8-49CA-A1D4-3C4EBA981E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 с ОВП, n=44</c:v>
                </c:pt>
              </c:strCache>
            </c:strRef>
          </c:tx>
          <c:spPr>
            <a:solidFill>
              <a:srgbClr val="D54773">
                <a:lumMod val="75000"/>
              </a:srgbClr>
            </a:solidFill>
            <a:ln>
              <a:solidFill>
                <a:srgbClr val="D54773">
                  <a:lumMod val="75000"/>
                </a:srgbClr>
              </a:solidFill>
            </a:ln>
          </c:spPr>
          <c:dLbls>
            <c:dLbl>
              <c:idx val="0"/>
              <c:layout>
                <c:manualLayout>
                  <c:x val="1.9966692233316083E-2"/>
                  <c:y val="4.60375782638830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C8-49CA-A1D4-3C4EBA981EB4}"/>
                </c:ext>
              </c:extLst>
            </c:dLbl>
            <c:dLbl>
              <c:idx val="1"/>
              <c:layout>
                <c:manualLayout>
                  <c:x val="1.7114307628556636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C8-49CA-A1D4-3C4EBA981EB4}"/>
                </c:ext>
              </c:extLst>
            </c:dLbl>
            <c:dLbl>
              <c:idx val="2"/>
              <c:layout>
                <c:manualLayout>
                  <c:x val="1.8540499930936361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C8-49CA-A1D4-3C4EBA981EB4}"/>
                </c:ext>
              </c:extLst>
            </c:dLbl>
            <c:dLbl>
              <c:idx val="3"/>
              <c:layout>
                <c:manualLayout>
                  <c:x val="1.9966692233316083E-2"/>
                  <c:y val="-8.4401251806655862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C8-49CA-A1D4-3C4EBA981EB4}"/>
                </c:ext>
              </c:extLst>
            </c:dLbl>
            <c:dLbl>
              <c:idx val="4"/>
              <c:layout>
                <c:manualLayout>
                  <c:x val="1.5688115326176921E-2"/>
                  <c:y val="4.60375782638830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1C8-49CA-A1D4-3C4EBA981EB4}"/>
                </c:ext>
              </c:extLst>
            </c:dLbl>
            <c:dLbl>
              <c:idx val="5"/>
              <c:layout>
                <c:manualLayout>
                  <c:x val="2.5671461442834959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1C8-49CA-A1D4-3C4EBA981EB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С-м двигательных нарушений</c:v>
                </c:pt>
                <c:pt idx="1">
                  <c:v>С-м задержки психомоторного развития</c:v>
                </c:pt>
                <c:pt idx="2">
                  <c:v>С-м повышенной нервно-рефлекторной возбудимости</c:v>
                </c:pt>
                <c:pt idx="3">
                  <c:v>С-м вегетовисцеральной дисфункции</c:v>
                </c:pt>
                <c:pt idx="4">
                  <c:v>Судорожный синдром</c:v>
                </c:pt>
                <c:pt idx="5">
                  <c:v>Гипертензионно-гидроцефальный синдром</c:v>
                </c:pt>
              </c:strCache>
            </c:strRef>
          </c:cat>
          <c:val>
            <c:numRef>
              <c:f>Лист1!$B$2:$B$7</c:f>
              <c:numCache>
                <c:formatCode>_(* #,##0.00_);_(* \(#,##0.00\);_(* "-"??_);_(@_)</c:formatCode>
                <c:ptCount val="6"/>
                <c:pt idx="0">
                  <c:v>31.8</c:v>
                </c:pt>
                <c:pt idx="1">
                  <c:v>2.27</c:v>
                </c:pt>
                <c:pt idx="2">
                  <c:v>25</c:v>
                </c:pt>
                <c:pt idx="3">
                  <c:v>15.9</c:v>
                </c:pt>
                <c:pt idx="4">
                  <c:v>6.8</c:v>
                </c:pt>
                <c:pt idx="5">
                  <c:v>2.27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01C8-49CA-A1D4-3C4EBA981EB4}"/>
            </c:ext>
          </c:extLst>
        </c:ser>
        <c:dLbls>
          <c:showVal val="1"/>
        </c:dLbls>
        <c:gapWidth val="54"/>
        <c:shape val="cylinder"/>
        <c:axId val="125671296"/>
        <c:axId val="125672832"/>
        <c:axId val="0"/>
      </c:bar3DChart>
      <c:catAx>
        <c:axId val="125671296"/>
        <c:scaling>
          <c:orientation val="maxMin"/>
        </c:scaling>
        <c:axPos val="l"/>
        <c:numFmt formatCode="General" sourceLinked="0"/>
        <c:tickLblPos val="nextTo"/>
        <c:txPr>
          <a:bodyPr/>
          <a:lstStyle/>
          <a:p>
            <a:pPr>
              <a:defRPr sz="1600" b="1">
                <a:solidFill>
                  <a:srgbClr val="000000"/>
                </a:solidFill>
              </a:defRPr>
            </a:pPr>
            <a:endParaRPr lang="ru-RU"/>
          </a:p>
        </c:txPr>
        <c:crossAx val="125672832"/>
        <c:crosses val="autoZero"/>
        <c:auto val="1"/>
        <c:lblAlgn val="ctr"/>
        <c:lblOffset val="100"/>
      </c:catAx>
      <c:valAx>
        <c:axId val="125672832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_(* #,##0.00_);_(* \(#,##0.00\);_(* &quot;-&quot;??_);_(@_)" sourceLinked="1"/>
        <c:tickLblPos val="none"/>
        <c:crossAx val="125671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113788808994662"/>
          <c:y val="0.79094843211233479"/>
          <c:w val="0.36243690222048042"/>
          <c:h val="0.11927829027309347"/>
        </c:manualLayout>
      </c:layout>
      <c:overlay val="1"/>
      <c:spPr>
        <a:ln>
          <a:noFill/>
        </a:ln>
      </c:spPr>
      <c:txPr>
        <a:bodyPr/>
        <a:lstStyle/>
        <a:p>
          <a:pPr>
            <a:defRPr b="1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5"/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0.41546427613106557"/>
          <c:y val="2.5384711518433665E-2"/>
          <c:w val="0.58428496244630523"/>
          <c:h val="0.709094886711307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Р1, n=161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rgbClr val="990033"/>
              </a:solidFill>
            </a:ln>
          </c:spPr>
          <c:dPt>
            <c:idx val="0"/>
            <c:spPr>
              <a:solidFill>
                <a:srgbClr val="92D050"/>
              </a:solidFill>
              <a:ln>
                <a:solidFill>
                  <a:srgbClr val="008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A0-4A96-9ACE-9F9E7D564A9C}"/>
              </c:ext>
            </c:extLst>
          </c:dPt>
          <c:dPt>
            <c:idx val="1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A0-4A96-9ACE-9F9E7D564A9C}"/>
              </c:ext>
            </c:extLst>
          </c:dPt>
          <c:dPt>
            <c:idx val="2"/>
            <c:spPr>
              <a:solidFill>
                <a:srgbClr val="D54773">
                  <a:lumMod val="75000"/>
                </a:srgbClr>
              </a:solidFill>
              <a:ln>
                <a:solidFill>
                  <a:srgbClr val="D54773">
                    <a:lumMod val="75000"/>
                  </a:srgb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4A0-4A96-9ACE-9F9E7D564A9C}"/>
              </c:ext>
            </c:extLst>
          </c:dPt>
          <c:dLbls>
            <c:dLbl>
              <c:idx val="0"/>
              <c:layout>
                <c:manualLayout>
                  <c:x val="-0.10259589635422624"/>
                  <c:y val="-3.527042977157537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НСЕ – н/о; </a:t>
                    </a:r>
                    <a:r>
                      <a:rPr lang="ru-RU" dirty="0"/>
                      <a:t>43,7%</a:t>
                    </a:r>
                  </a:p>
                </c:rich>
              </c:tx>
              <c:dLblPos val="bestFit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A0-4A96-9ACE-9F9E7D564A9C}"/>
                </c:ext>
              </c:extLst>
            </c:dLbl>
            <c:dLbl>
              <c:idx val="1"/>
              <c:layout>
                <c:manualLayout>
                  <c:x val="9.2537475143027625E-2"/>
                  <c:y val="-0.21162257862945216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 smtClean="0"/>
                      <a:t>НСЕ </a:t>
                    </a:r>
                    <a:r>
                      <a:rPr lang="ru-RU" dirty="0"/>
                      <a:t>– </a:t>
                    </a:r>
                    <a:r>
                      <a:rPr lang="en-US" dirty="0"/>
                      <a:t>N; 25,3%</a:t>
                    </a:r>
                  </a:p>
                </c:rich>
              </c:tx>
              <c:numFmt formatCode="0.0%" sourceLinked="0"/>
              <c:spPr/>
              <c:dLblPos val="bestFit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A0-4A96-9ACE-9F9E7D564A9C}"/>
                </c:ext>
              </c:extLst>
            </c:dLbl>
            <c:dLbl>
              <c:idx val="2"/>
              <c:layout>
                <c:manualLayout>
                  <c:x val="0.16898147634813734"/>
                  <c:y val="0.17282510588071928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dirty="0" smtClean="0"/>
                      <a:t>НСЕ </a:t>
                    </a:r>
                    <a:r>
                      <a:rPr lang="ru-RU" dirty="0"/>
                      <a:t>– повышена; 31,0%</a:t>
                    </a:r>
                  </a:p>
                </c:rich>
              </c:tx>
              <c:numFmt formatCode="0.0%" sourceLinked="0"/>
              <c:spPr/>
              <c:dLblPos val="bestFit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A0-4A96-9ACE-9F9E7D564A9C}"/>
                </c:ext>
              </c:extLst>
            </c:dLbl>
            <c:dLbl>
              <c:idx val="3"/>
              <c:layout>
                <c:manualLayout>
                  <c:x val="0.1006141268880141"/>
                  <c:y val="-2.0716910218747372E-2"/>
                </c:manualLayout>
              </c:layout>
              <c:dLblPos val="bestFit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A0-4A96-9ACE-9F9E7D564A9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НСЭ – н/о</c:v>
                </c:pt>
                <c:pt idx="1">
                  <c:v>НСЭ – N</c:v>
                </c:pt>
                <c:pt idx="2">
                  <c:v>НСЭ – повышена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0.43700000000000006</c:v>
                </c:pt>
                <c:pt idx="1">
                  <c:v>0.253</c:v>
                </c:pt>
                <c:pt idx="2">
                  <c:v>0.31000000000000005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4A0-4A96-9ACE-9F9E7D564A9C}"/>
            </c:ext>
          </c:extLst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5"/>
  <c:clrMapOvr bg1="dk2" tx1="lt1" bg2="dk1" tx2="lt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50862868802661032"/>
          <c:y val="2.301873654191162E-3"/>
          <c:w val="0.49137131197338985"/>
          <c:h val="0.99769812108680589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D54773">
                <a:lumMod val="60000"/>
                <a:lumOff val="40000"/>
              </a:srgbClr>
            </a:solidFill>
            <a:ln>
              <a:solidFill>
                <a:srgbClr val="D54773">
                  <a:lumMod val="75000"/>
                </a:srgbClr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0,78±0,14</a:t>
                    </a:r>
                    <a:endParaRPr lang="en-US" dirty="0"/>
                  </a:p>
                </c:rich>
              </c:tx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C0-4D8A-B8CF-75A31B2DA72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2,34±0,17</a:t>
                    </a:r>
                    <a:endParaRPr lang="en-US" dirty="0"/>
                  </a:p>
                </c:rich>
              </c:tx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C0-4D8A-B8CF-75A31B2DA72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1,62±0,12</a:t>
                    </a:r>
                    <a:endParaRPr lang="en-US" dirty="0"/>
                  </a:p>
                </c:rich>
              </c:tx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C0-4D8A-B8CF-75A31B2DA72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0,54±0,05</a:t>
                    </a:r>
                    <a:endParaRPr lang="en-US" dirty="0"/>
                  </a:p>
                </c:rich>
              </c:tx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C0-4D8A-B8CF-75A31B2DA72F}"/>
                </c:ext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percentage"/>
            <c:val val="5"/>
            <c:spPr>
              <a:ln>
                <a:solidFill>
                  <a:srgbClr val="D54773">
                    <a:lumMod val="50000"/>
                  </a:srgbClr>
                </a:solidFill>
              </a:ln>
            </c:spPr>
          </c:errBars>
          <c:cat>
            <c:strRef>
              <c:f>Лист1!$A$2:$A$5</c:f>
              <c:strCache>
                <c:ptCount val="4"/>
                <c:pt idx="0">
                  <c:v>дети с острым бронхитом, n=29</c:v>
                </c:pt>
                <c:pt idx="1">
                  <c:v>дети с осложненной пневмонией, n=44</c:v>
                </c:pt>
                <c:pt idx="2">
                  <c:v>дети с неосложненной пневмонией, n=43</c:v>
                </c:pt>
                <c:pt idx="3">
                  <c:v>контрольная группа, n=23</c:v>
                </c:pt>
              </c:strCache>
            </c:strRef>
          </c:cat>
          <c:val>
            <c:numRef>
              <c:f>Лист1!$B$2:$B$5</c:f>
              <c:numCache>
                <c:formatCode>_(* #,##0.00_);_(* \(#,##0.00\);_(* "-"??_);_(@_)</c:formatCode>
                <c:ptCount val="4"/>
                <c:pt idx="0">
                  <c:v>0.78</c:v>
                </c:pt>
                <c:pt idx="1">
                  <c:v>2.34</c:v>
                </c:pt>
                <c:pt idx="2">
                  <c:v>1.62</c:v>
                </c:pt>
                <c:pt idx="3">
                  <c:v>0.54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9C0-4D8A-B8CF-75A31B2DA72F}"/>
            </c:ext>
          </c:extLst>
        </c:ser>
        <c:dLbls>
          <c:showVal val="1"/>
        </c:dLbls>
        <c:gapWidth val="54"/>
        <c:axId val="103493632"/>
        <c:axId val="103495168"/>
      </c:barChart>
      <c:catAx>
        <c:axId val="103493632"/>
        <c:scaling>
          <c:orientation val="maxMin"/>
        </c:scaling>
        <c:axPos val="l"/>
        <c:numFmt formatCode="General" sourceLinked="0"/>
        <c:tickLblPos val="nextTo"/>
        <c:txPr>
          <a:bodyPr/>
          <a:lstStyle/>
          <a:p>
            <a:pPr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3495168"/>
        <c:crosses val="autoZero"/>
        <c:auto val="1"/>
        <c:lblAlgn val="ctr"/>
        <c:lblOffset val="100"/>
      </c:catAx>
      <c:valAx>
        <c:axId val="103495168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_(* #,##0.00_);_(* \(#,##0.00\);_(* &quot;-&quot;??_);_(@_)" sourceLinked="1"/>
        <c:tickLblPos val="none"/>
        <c:crossAx val="1034936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0.43349545423178626"/>
          <c:y val="2.1967134745715673E-3"/>
          <c:w val="0.54257650290644155"/>
          <c:h val="0.68701304901272875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умеренная степень нарушения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b="1" dirty="0" smtClean="0">
                        <a:solidFill>
                          <a:schemeClr val="tx1"/>
                        </a:solidFill>
                      </a:rPr>
                      <a:t>27,3</a:t>
                    </a:r>
                    <a:r>
                      <a:rPr lang="en-US" sz="1800" b="1" dirty="0">
                        <a:solidFill>
                          <a:schemeClr val="tx1"/>
                        </a:solidFill>
                      </a:rPr>
                      <a:t>%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59-42C6-B018-3FB4676AA87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1" smtClean="0"/>
                      <a:t>90,7%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59-42C6-B018-3FB4676AA87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800" b="1" smtClean="0"/>
                      <a:t>0%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59-42C6-B018-3FB4676AA8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дети с осложнённой пневмонией, n=44</c:v>
                </c:pt>
                <c:pt idx="1">
                  <c:v>дети с неосложнённой пневмонией, n=43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27.2</c:v>
                </c:pt>
                <c:pt idx="1">
                  <c:v>90.7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A59-42C6-B018-3FB4676AA8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высокая степень нарушения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rgbClr val="FFFFFF"/>
                        </a:solidFill>
                      </a:rPr>
                      <a:t>72,7%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59-42C6-B018-3FB4676AA87D}"/>
                </c:ext>
              </c:extLst>
            </c:dLbl>
            <c:dLbl>
              <c:idx val="1"/>
              <c:layout>
                <c:manualLayout>
                  <c:x val="-1.2500001367016879E-2"/>
                  <c:y val="-2.2448977110636705E-17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rgbClr val="FFFFFF"/>
                        </a:solidFill>
                      </a:rPr>
                      <a:t>9,3%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59-42C6-B018-3FB4676AA87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rgbClr val="FFFFFF"/>
                        </a:solidFill>
                      </a:rPr>
                      <a:t>0%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59-42C6-B018-3FB4676AA8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FFFF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дети с осложнённой пневмонией, n=44</c:v>
                </c:pt>
                <c:pt idx="1">
                  <c:v>дети с неосложнённой пневмонией, n=43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72.7</c:v>
                </c:pt>
                <c:pt idx="1">
                  <c:v>9.3000000000000007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A59-42C6-B018-3FB4676AA87D}"/>
            </c:ext>
          </c:extLst>
        </c:ser>
        <c:dLbls/>
        <c:gapWidth val="62"/>
        <c:overlap val="100"/>
        <c:axId val="126034688"/>
        <c:axId val="126036224"/>
      </c:barChart>
      <c:catAx>
        <c:axId val="12603468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26036224"/>
        <c:crosses val="autoZero"/>
        <c:auto val="1"/>
        <c:lblAlgn val="ctr"/>
        <c:lblOffset val="100"/>
      </c:catAx>
      <c:valAx>
        <c:axId val="126036224"/>
        <c:scaling>
          <c:orientation val="minMax"/>
        </c:scaling>
        <c:delete val="1"/>
        <c:axPos val="b"/>
        <c:numFmt formatCode="0%" sourceLinked="1"/>
        <c:tickLblPos val="none"/>
        <c:crossAx val="1260346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8616266252872516"/>
          <c:y val="0.66458497062798705"/>
          <c:w val="0.61239682987716859"/>
          <c:h val="0.2585643799301876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0.50155101722998874"/>
          <c:y val="0.1214465063224227"/>
          <c:w val="0.4745209399082394"/>
          <c:h val="0.87855349367757751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умеренная степень нарушения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dLbls>
            <c:numFmt formatCode="0.0%" sourceLinked="0"/>
            <c:spPr>
              <a:noFill/>
              <a:ln>
                <a:noFill/>
              </a:ln>
              <a:effectLst/>
            </c:sp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дети с осложнённой пневмонией, n=44</c:v>
                </c:pt>
                <c:pt idx="1">
                  <c:v>дети с неосложнённой пневмонией, n=43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0.29500000000000004</c:v>
                </c:pt>
                <c:pt idx="1">
                  <c:v>0.88400000000000001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A59-42C6-B018-3FB4676AA8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высокая степень нарушения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dLbls>
            <c:numFmt formatCode="0.0%" sourceLinked="0"/>
            <c:spPr>
              <a:solidFill>
                <a:schemeClr val="accent6">
                  <a:lumMod val="75000"/>
                  <a:alpha val="49000"/>
                </a:schemeClr>
              </a:solidFill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дети с осложнённой пневмонией, n=44</c:v>
                </c:pt>
                <c:pt idx="1">
                  <c:v>дети с неосложнённой пневмонией, n=43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0.70500000000000007</c:v>
                </c:pt>
                <c:pt idx="1">
                  <c:v>0.11600000000000002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A59-42C6-B018-3FB4676AA87D}"/>
            </c:ext>
          </c:extLst>
        </c:ser>
        <c:dLbls>
          <c:showVal val="1"/>
        </c:dLbls>
        <c:gapWidth val="40"/>
        <c:overlap val="100"/>
        <c:axId val="103684352"/>
        <c:axId val="103690240"/>
      </c:barChart>
      <c:catAx>
        <c:axId val="10368435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3690240"/>
        <c:crosses val="autoZero"/>
        <c:auto val="1"/>
        <c:lblAlgn val="ctr"/>
        <c:lblOffset val="100"/>
      </c:catAx>
      <c:valAx>
        <c:axId val="103690240"/>
        <c:scaling>
          <c:orientation val="minMax"/>
        </c:scaling>
        <c:delete val="1"/>
        <c:axPos val="b"/>
        <c:numFmt formatCode="0%" sourceLinked="1"/>
        <c:tickLblPos val="none"/>
        <c:crossAx val="1036843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9.3107074924220837E-2"/>
          <c:y val="4.7515892998734127E-2"/>
          <c:w val="0.8721190805029615"/>
          <c:h val="0.13119121658599087"/>
        </c:manualLayout>
      </c:layout>
    </c:legend>
    <c:plotVisOnly val="1"/>
    <c:dispBlanksAs val="gap"/>
  </c:chart>
  <c:txPr>
    <a:bodyPr/>
    <a:lstStyle/>
    <a:p>
      <a:pPr>
        <a:defRPr sz="1800" b="1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view3D>
      <c:depthPercent val="100"/>
      <c:rAngAx val="1"/>
    </c:view3D>
    <c:floor>
      <c:spPr>
        <a:ln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2.1967134745715673E-3"/>
          <c:w val="0.85866927588246678"/>
          <c:h val="0.997803220888530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пируват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dLbls>
            <c:dLbl>
              <c:idx val="0"/>
              <c:layout>
                <c:manualLayout>
                  <c:x val="1.9444446570914979E-2"/>
                  <c:y val="-1.370120160616923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F7-42CC-A048-19E1D754847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дети с осложнённой пневмонией, n=44</c:v>
                </c:pt>
                <c:pt idx="1">
                  <c:v>дети с неосложнённой пневмонией, n=43</c:v>
                </c:pt>
              </c:strCache>
            </c:strRef>
          </c:cat>
          <c:val>
            <c:numRef>
              <c:f>Лист1!$B$2:$B$3</c:f>
              <c:numCache>
                <c:formatCode>_(* #,##0.00_);_(* \(#,##0.00\);_(* "-"??_);_(@_)</c:formatCode>
                <c:ptCount val="2"/>
                <c:pt idx="0">
                  <c:v>13.8</c:v>
                </c:pt>
                <c:pt idx="1">
                  <c:v>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A59-42C6-B018-3FB4676AA8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лактат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dLbls>
            <c:dLbl>
              <c:idx val="0"/>
              <c:layout>
                <c:manualLayout>
                  <c:x val="2.9166669856372465E-2"/>
                  <c:y val="-5.480480642467684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F7-42CC-A048-19E1D754847E}"/>
                </c:ext>
              </c:extLst>
            </c:dLbl>
            <c:dLbl>
              <c:idx val="1"/>
              <c:layout>
                <c:manualLayout>
                  <c:x val="2.7777780815592831E-2"/>
                  <c:y val="-2.466216289110458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F7-42CC-A048-19E1D754847E}"/>
                </c:ext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дети с осложнённой пневмонией, n=44</c:v>
                </c:pt>
                <c:pt idx="1">
                  <c:v>дети с неосложнённой пневмонией, n=43</c:v>
                </c:pt>
              </c:strCache>
            </c:strRef>
          </c:cat>
          <c:val>
            <c:numRef>
              <c:f>Лист1!$C$2:$C$3</c:f>
              <c:numCache>
                <c:formatCode>_(* #,##0.00_);_(* \(#,##0.00\);_(* "-"??_);_(@_)</c:formatCode>
                <c:ptCount val="2"/>
                <c:pt idx="0">
                  <c:v>17.600000000000001</c:v>
                </c:pt>
                <c:pt idx="1">
                  <c:v>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A59-42C6-B018-3FB4676AA87D}"/>
            </c:ext>
          </c:extLst>
        </c:ser>
        <c:dLbls>
          <c:showVal val="1"/>
        </c:dLbls>
        <c:gapWidth val="62"/>
        <c:shape val="pyramid"/>
        <c:axId val="103741696"/>
        <c:axId val="108070400"/>
        <c:axId val="0"/>
      </c:bar3DChart>
      <c:catAx>
        <c:axId val="103741696"/>
        <c:scaling>
          <c:orientation val="minMax"/>
        </c:scaling>
        <c:axPos val="b"/>
        <c:numFmt formatCode="General" sourceLinked="0"/>
        <c:tickLblPos val="nextTo"/>
        <c:crossAx val="108070400"/>
        <c:crosses val="autoZero"/>
        <c:auto val="1"/>
        <c:lblAlgn val="ctr"/>
        <c:lblOffset val="100"/>
      </c:catAx>
      <c:valAx>
        <c:axId val="108070400"/>
        <c:scaling>
          <c:orientation val="minMax"/>
        </c:scaling>
        <c:delete val="1"/>
        <c:axPos val="l"/>
        <c:numFmt formatCode="_(* #,##0.00_);_(* \(#,##0.00\);_(* &quot;-&quot;??_);_(@_)" sourceLinked="1"/>
        <c:tickLblPos val="none"/>
        <c:crossAx val="103741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686240013805764"/>
          <c:y val="0.34131570373471032"/>
          <c:w val="0.18674870808712915"/>
          <c:h val="0.14199321197161371"/>
        </c:manualLayout>
      </c:layout>
      <c:overlay val="1"/>
    </c:legend>
    <c:plotVisOnly val="1"/>
    <c:dispBlanksAs val="gap"/>
  </c:chart>
  <c:txPr>
    <a:bodyPr/>
    <a:lstStyle/>
    <a:p>
      <a:pPr>
        <a:defRPr sz="1800" b="1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0.61874</cdr:x>
      <cdr:y>0.19989</cdr:y>
    </cdr:from>
    <cdr:to>
      <cdr:x>0.69059</cdr:x>
      <cdr:y>0.25798</cdr:y>
    </cdr:to>
    <cdr:sp macro="" textlink="">
      <cdr:nvSpPr>
        <cdr:cNvPr id="3" name="AutoShap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05764" y="1048901"/>
          <a:ext cx="685800" cy="304800"/>
        </a:xfrm>
        <a:prstGeom xmlns:a="http://schemas.openxmlformats.org/drawingml/2006/main" prst="wedgeRectCallout">
          <a:avLst>
            <a:gd name="adj1" fmla="val -81212"/>
            <a:gd name="adj2" fmla="val 284236"/>
          </a:avLst>
        </a:prstGeom>
        <a:noFill xmlns:a="http://schemas.openxmlformats.org/drawingml/2006/main"/>
        <a:ln xmlns:a="http://schemas.openxmlformats.org/drawingml/2006/main" w="19050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  <cdr:txBody>
        <a:bodyPr xmlns:a="http://schemas.openxmlformats.org/drawingml/2006/main" lIns="0" tIns="10800" rIns="0" bIns="1080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900" kern="1200">
              <a:solidFill>
                <a:schemeClr val="tx1"/>
              </a:solidFill>
              <a:latin typeface="Trebuchet MS" pitchFamily="34" charset="0"/>
              <a:ea typeface="ヒラギノ角ゴ ProN W3"/>
              <a:cs typeface="ヒラギノ角ゴ ProN W3"/>
            </a:defRPr>
          </a:lvl1pPr>
          <a:lvl2pPr marL="220128" algn="l" rtl="0" fontAlgn="base">
            <a:spcBef>
              <a:spcPct val="0"/>
            </a:spcBef>
            <a:spcAft>
              <a:spcPct val="0"/>
            </a:spcAft>
            <a:defRPr sz="1900" kern="1200">
              <a:solidFill>
                <a:schemeClr val="tx1"/>
              </a:solidFill>
              <a:latin typeface="Trebuchet MS" pitchFamily="34" charset="0"/>
              <a:ea typeface="ヒラギノ角ゴ ProN W3"/>
              <a:cs typeface="ヒラギノ角ゴ ProN W3"/>
            </a:defRPr>
          </a:lvl2pPr>
          <a:lvl3pPr marL="440257" algn="l" rtl="0" fontAlgn="base">
            <a:spcBef>
              <a:spcPct val="0"/>
            </a:spcBef>
            <a:spcAft>
              <a:spcPct val="0"/>
            </a:spcAft>
            <a:defRPr sz="1900" kern="1200">
              <a:solidFill>
                <a:schemeClr val="tx1"/>
              </a:solidFill>
              <a:latin typeface="Trebuchet MS" pitchFamily="34" charset="0"/>
              <a:ea typeface="ヒラギノ角ゴ ProN W3"/>
              <a:cs typeface="ヒラギノ角ゴ ProN W3"/>
            </a:defRPr>
          </a:lvl3pPr>
          <a:lvl4pPr marL="660385" algn="l" rtl="0" fontAlgn="base">
            <a:spcBef>
              <a:spcPct val="0"/>
            </a:spcBef>
            <a:spcAft>
              <a:spcPct val="0"/>
            </a:spcAft>
            <a:defRPr sz="1900" kern="1200">
              <a:solidFill>
                <a:schemeClr val="tx1"/>
              </a:solidFill>
              <a:latin typeface="Trebuchet MS" pitchFamily="34" charset="0"/>
              <a:ea typeface="ヒラギノ角ゴ ProN W3"/>
              <a:cs typeface="ヒラギノ角ゴ ProN W3"/>
            </a:defRPr>
          </a:lvl4pPr>
          <a:lvl5pPr marL="880514" algn="l" rtl="0" fontAlgn="base">
            <a:spcBef>
              <a:spcPct val="0"/>
            </a:spcBef>
            <a:spcAft>
              <a:spcPct val="0"/>
            </a:spcAft>
            <a:defRPr sz="1900" kern="1200">
              <a:solidFill>
                <a:schemeClr val="tx1"/>
              </a:solidFill>
              <a:latin typeface="Trebuchet MS" pitchFamily="34" charset="0"/>
              <a:ea typeface="ヒラギノ角ゴ ProN W3"/>
              <a:cs typeface="ヒラギノ角ゴ ProN W3"/>
            </a:defRPr>
          </a:lvl5pPr>
          <a:lvl6pPr marL="1100642" algn="l" defTabSz="440257" rtl="0" eaLnBrk="1" latinLnBrk="0" hangingPunct="1">
            <a:defRPr sz="1900" kern="1200">
              <a:solidFill>
                <a:schemeClr val="tx1"/>
              </a:solidFill>
              <a:latin typeface="Trebuchet MS" pitchFamily="34" charset="0"/>
              <a:ea typeface="ヒラギノ角ゴ ProN W3"/>
              <a:cs typeface="ヒラギノ角ゴ ProN W3"/>
            </a:defRPr>
          </a:lvl6pPr>
          <a:lvl7pPr marL="1320770" algn="l" defTabSz="440257" rtl="0" eaLnBrk="1" latinLnBrk="0" hangingPunct="1">
            <a:defRPr sz="1900" kern="1200">
              <a:solidFill>
                <a:schemeClr val="tx1"/>
              </a:solidFill>
              <a:latin typeface="Trebuchet MS" pitchFamily="34" charset="0"/>
              <a:ea typeface="ヒラギノ角ゴ ProN W3"/>
              <a:cs typeface="ヒラギノ角ゴ ProN W3"/>
            </a:defRPr>
          </a:lvl7pPr>
          <a:lvl8pPr marL="1540899" algn="l" defTabSz="440257" rtl="0" eaLnBrk="1" latinLnBrk="0" hangingPunct="1">
            <a:defRPr sz="1900" kern="1200">
              <a:solidFill>
                <a:schemeClr val="tx1"/>
              </a:solidFill>
              <a:latin typeface="Trebuchet MS" pitchFamily="34" charset="0"/>
              <a:ea typeface="ヒラギノ角ゴ ProN W3"/>
              <a:cs typeface="ヒラギノ角ゴ ProN W3"/>
            </a:defRPr>
          </a:lvl8pPr>
          <a:lvl9pPr marL="1761028" algn="l" defTabSz="440257" rtl="0" eaLnBrk="1" latinLnBrk="0" hangingPunct="1">
            <a:defRPr sz="1900" kern="1200">
              <a:solidFill>
                <a:schemeClr val="tx1"/>
              </a:solidFill>
              <a:latin typeface="Trebuchet MS" pitchFamily="34" charset="0"/>
              <a:ea typeface="ヒラギノ角ゴ ProN W3"/>
              <a:cs typeface="ヒラギノ角ゴ ProN W3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600" b="1" i="1" dirty="0">
              <a:solidFill>
                <a:schemeClr val="accent6">
                  <a:lumMod val="75000"/>
                </a:schemeClr>
              </a:solidFill>
              <a:cs typeface="Arial" charset="0"/>
            </a:rPr>
            <a:t>р</a:t>
          </a:r>
          <a:r>
            <a:rPr lang="en-US" sz="1600" b="1" i="1" dirty="0">
              <a:solidFill>
                <a:schemeClr val="accent6">
                  <a:lumMod val="75000"/>
                </a:schemeClr>
              </a:solidFill>
              <a:cs typeface="Arial" charset="0"/>
            </a:rPr>
            <a:t>&lt;0,05</a:t>
          </a:r>
          <a:endParaRPr lang="ru-RU" sz="1600" b="1" i="1" dirty="0">
            <a:solidFill>
              <a:schemeClr val="accent6">
                <a:lumMod val="75000"/>
              </a:schemeClr>
            </a:solidFill>
            <a:cs typeface="Arial" charset="0"/>
          </a:endParaRPr>
        </a:p>
      </cdr:txBody>
    </cdr:sp>
  </cdr:relSizeAnchor>
  <cdr:relSizeAnchor xmlns:cdr="http://schemas.openxmlformats.org/drawingml/2006/chartDrawing">
    <cdr:from>
      <cdr:x>0.71724</cdr:x>
      <cdr:y>0.46738</cdr:y>
    </cdr:from>
    <cdr:to>
      <cdr:x>0.78909</cdr:x>
      <cdr:y>0.52547</cdr:y>
    </cdr:to>
    <cdr:sp macro="" textlink="">
      <cdr:nvSpPr>
        <cdr:cNvPr id="4" name="AutoShap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45912" y="2452512"/>
          <a:ext cx="685800" cy="304800"/>
        </a:xfrm>
        <a:prstGeom xmlns:a="http://schemas.openxmlformats.org/drawingml/2006/main" prst="wedgeRectCallout">
          <a:avLst>
            <a:gd name="adj1" fmla="val -104956"/>
            <a:gd name="adj2" fmla="val -23983"/>
          </a:avLst>
        </a:prstGeom>
        <a:noFill xmlns:a="http://schemas.openxmlformats.org/drawingml/2006/main"/>
        <a:ln xmlns:a="http://schemas.openxmlformats.org/drawingml/2006/main" w="19050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  <cdr:txBody>
        <a:bodyPr xmlns:a="http://schemas.openxmlformats.org/drawingml/2006/main" lIns="0" tIns="10800" rIns="0" bIns="1080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600" b="1" i="1" dirty="0">
              <a:solidFill>
                <a:schemeClr val="accent6">
                  <a:lumMod val="75000"/>
                </a:schemeClr>
              </a:solidFill>
              <a:cs typeface="Arial" charset="0"/>
            </a:rPr>
            <a:t>р</a:t>
          </a:r>
          <a:r>
            <a:rPr lang="en-US" sz="1600" b="1" i="1" dirty="0">
              <a:solidFill>
                <a:schemeClr val="accent6">
                  <a:lumMod val="75000"/>
                </a:schemeClr>
              </a:solidFill>
              <a:cs typeface="Arial" charset="0"/>
            </a:rPr>
            <a:t>&lt;0,05</a:t>
          </a:r>
          <a:endParaRPr lang="ru-RU" sz="1600" b="1" i="1" dirty="0">
            <a:solidFill>
              <a:schemeClr val="accent6">
                <a:lumMod val="75000"/>
              </a:schemeClr>
            </a:solidFill>
            <a:cs typeface="Arial" charset="0"/>
          </a:endParaRPr>
        </a:p>
      </cdr:txBody>
    </cdr:sp>
  </cdr:relSizeAnchor>
  <cdr:relSizeAnchor xmlns:cdr="http://schemas.openxmlformats.org/drawingml/2006/chartDrawing">
    <cdr:from>
      <cdr:x>0.49677</cdr:x>
      <cdr:y>0.75145</cdr:y>
    </cdr:from>
    <cdr:to>
      <cdr:x>0.56862</cdr:x>
      <cdr:y>0.80953</cdr:y>
    </cdr:to>
    <cdr:sp macro="" textlink="">
      <cdr:nvSpPr>
        <cdr:cNvPr id="5" name="AutoShap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41540" y="3943109"/>
          <a:ext cx="685800" cy="304800"/>
        </a:xfrm>
        <a:prstGeom xmlns:a="http://schemas.openxmlformats.org/drawingml/2006/main" prst="wedgeRectCallout">
          <a:avLst>
            <a:gd name="adj1" fmla="val -26417"/>
            <a:gd name="adj2" fmla="val -229463"/>
          </a:avLst>
        </a:prstGeom>
        <a:noFill xmlns:a="http://schemas.openxmlformats.org/drawingml/2006/main"/>
        <a:ln xmlns:a="http://schemas.openxmlformats.org/drawingml/2006/main" w="19050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  <cdr:txBody>
        <a:bodyPr xmlns:a="http://schemas.openxmlformats.org/drawingml/2006/main" lIns="0" tIns="10800" rIns="0" bIns="1080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600" b="1" i="1" dirty="0">
              <a:solidFill>
                <a:schemeClr val="accent6">
                  <a:lumMod val="75000"/>
                </a:schemeClr>
              </a:solidFill>
              <a:cs typeface="Arial" charset="0"/>
            </a:rPr>
            <a:t>р</a:t>
          </a:r>
          <a:r>
            <a:rPr lang="en-US" sz="1600" b="1" i="1" dirty="0">
              <a:solidFill>
                <a:schemeClr val="accent6">
                  <a:lumMod val="75000"/>
                </a:schemeClr>
              </a:solidFill>
              <a:cs typeface="Arial" charset="0"/>
            </a:rPr>
            <a:t>&lt;0,05</a:t>
          </a:r>
          <a:endParaRPr lang="ru-RU" sz="1600" b="1" i="1" dirty="0">
            <a:solidFill>
              <a:schemeClr val="accent6">
                <a:lumMod val="75000"/>
              </a:schemeClr>
            </a:solidFill>
            <a:cs typeface="Arial" charset="0"/>
          </a:endParaRPr>
        </a:p>
      </cdr:txBody>
    </cdr:sp>
  </cdr:relSizeAnchor>
  <cdr:relSizeAnchor xmlns:cdr="http://schemas.openxmlformats.org/drawingml/2006/chartDrawing">
    <cdr:from>
      <cdr:x>0.36947</cdr:x>
      <cdr:y>0.51274</cdr:y>
    </cdr:from>
    <cdr:to>
      <cdr:x>0.44132</cdr:x>
      <cdr:y>0.57082</cdr:y>
    </cdr:to>
    <cdr:sp macro="" textlink="">
      <cdr:nvSpPr>
        <cdr:cNvPr id="6" name="AutoShap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26515" y="2690506"/>
          <a:ext cx="685800" cy="304800"/>
        </a:xfrm>
        <a:prstGeom xmlns:a="http://schemas.openxmlformats.org/drawingml/2006/main" prst="wedgeRectCallout">
          <a:avLst>
            <a:gd name="adj1" fmla="val 101436"/>
            <a:gd name="adj2" fmla="val -110285"/>
          </a:avLst>
        </a:prstGeom>
        <a:noFill xmlns:a="http://schemas.openxmlformats.org/drawingml/2006/main"/>
        <a:ln xmlns:a="http://schemas.openxmlformats.org/drawingml/2006/main" w="19050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  <cdr:txBody>
        <a:bodyPr xmlns:a="http://schemas.openxmlformats.org/drawingml/2006/main" lIns="0" tIns="10800" rIns="0" bIns="1080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600" b="1" i="1" dirty="0">
              <a:solidFill>
                <a:schemeClr val="accent6">
                  <a:lumMod val="75000"/>
                </a:schemeClr>
              </a:solidFill>
              <a:cs typeface="Arial" charset="0"/>
            </a:rPr>
            <a:t>р</a:t>
          </a:r>
          <a:r>
            <a:rPr lang="en-US" sz="1600" b="1" i="1" dirty="0">
              <a:solidFill>
                <a:schemeClr val="accent6">
                  <a:lumMod val="75000"/>
                </a:schemeClr>
              </a:solidFill>
              <a:cs typeface="Arial" charset="0"/>
            </a:rPr>
            <a:t>&lt;0,05</a:t>
          </a:r>
          <a:endParaRPr lang="ru-RU" sz="1600" b="1" i="1" dirty="0">
            <a:solidFill>
              <a:schemeClr val="accent6">
                <a:lumMod val="75000"/>
              </a:schemeClr>
            </a:solidFill>
            <a:cs typeface="Arial" charset="0"/>
          </a:endParaRPr>
        </a:p>
      </cdr:txBody>
    </cdr:sp>
  </cdr:relSizeAnchor>
  <cdr:relSizeAnchor xmlns:cdr="http://schemas.openxmlformats.org/drawingml/2006/chartDrawing">
    <cdr:from>
      <cdr:x>0.67532</cdr:x>
      <cdr:y>0.59881</cdr:y>
    </cdr:from>
    <cdr:to>
      <cdr:x>0.74717</cdr:x>
      <cdr:y>0.65689</cdr:y>
    </cdr:to>
    <cdr:sp macro="" textlink="">
      <cdr:nvSpPr>
        <cdr:cNvPr id="7" name="AutoShap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45775" y="3142139"/>
          <a:ext cx="685800" cy="304800"/>
        </a:xfrm>
        <a:prstGeom xmlns:a="http://schemas.openxmlformats.org/drawingml/2006/main" prst="wedgeRectCallout">
          <a:avLst>
            <a:gd name="adj1" fmla="val -104956"/>
            <a:gd name="adj2" fmla="val -23983"/>
          </a:avLst>
        </a:prstGeom>
        <a:noFill xmlns:a="http://schemas.openxmlformats.org/drawingml/2006/main"/>
        <a:ln xmlns:a="http://schemas.openxmlformats.org/drawingml/2006/main" w="19050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  <cdr:txBody>
        <a:bodyPr xmlns:a="http://schemas.openxmlformats.org/drawingml/2006/main" lIns="0" tIns="10800" rIns="0" bIns="1080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cs typeface="Arial" charset="0"/>
            </a:rPr>
            <a:t>р</a:t>
          </a:r>
          <a:r>
            <a:rPr lang="en-US" sz="1600" b="1" i="1" dirty="0" smtClean="0">
              <a:solidFill>
                <a:schemeClr val="accent6">
                  <a:lumMod val="75000"/>
                </a:schemeClr>
              </a:solidFill>
              <a:cs typeface="Arial" charset="0"/>
            </a:rPr>
            <a:t>&gt;0,05</a:t>
          </a:r>
          <a:endParaRPr lang="ru-RU" sz="1600" b="1" i="1" dirty="0">
            <a:solidFill>
              <a:schemeClr val="accent6">
                <a:lumMod val="75000"/>
              </a:schemeClr>
            </a:solidFill>
            <a:cs typeface="Arial" charset="0"/>
          </a:endParaRPr>
        </a:p>
      </cdr:txBody>
    </cdr:sp>
  </cdr:relSizeAnchor>
  <cdr:relSizeAnchor xmlns:cdr="http://schemas.openxmlformats.org/drawingml/2006/chartDrawing">
    <cdr:from>
      <cdr:x>0.61896</cdr:x>
      <cdr:y>0.70875</cdr:y>
    </cdr:from>
    <cdr:to>
      <cdr:x>0.69081</cdr:x>
      <cdr:y>0.76683</cdr:y>
    </cdr:to>
    <cdr:sp macro="" textlink="">
      <cdr:nvSpPr>
        <cdr:cNvPr id="8" name="AutoShap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07851" y="3719032"/>
          <a:ext cx="685800" cy="304800"/>
        </a:xfrm>
        <a:prstGeom xmlns:a="http://schemas.openxmlformats.org/drawingml/2006/main" prst="wedgeRectCallout">
          <a:avLst>
            <a:gd name="adj1" fmla="val -92171"/>
            <a:gd name="adj2" fmla="val -81517"/>
          </a:avLst>
        </a:prstGeom>
        <a:noFill xmlns:a="http://schemas.openxmlformats.org/drawingml/2006/main"/>
        <a:ln xmlns:a="http://schemas.openxmlformats.org/drawingml/2006/main" w="19050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  <cdr:txBody>
        <a:bodyPr xmlns:a="http://schemas.openxmlformats.org/drawingml/2006/main" lIns="0" tIns="10800" rIns="0" bIns="1080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cs typeface="Arial" charset="0"/>
            </a:rPr>
            <a:t>р</a:t>
          </a:r>
          <a:r>
            <a:rPr lang="en-US" sz="1600" b="1" i="1" dirty="0" smtClean="0">
              <a:solidFill>
                <a:schemeClr val="accent6">
                  <a:lumMod val="75000"/>
                </a:schemeClr>
              </a:solidFill>
              <a:cs typeface="Arial" charset="0"/>
            </a:rPr>
            <a:t>&gt;0,05</a:t>
          </a:r>
          <a:endParaRPr lang="ru-RU" sz="1600" b="1" i="1" dirty="0">
            <a:solidFill>
              <a:schemeClr val="accent6">
                <a:lumMod val="75000"/>
              </a:schemeClr>
            </a:solidFill>
            <a:cs typeface="Arial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0.6148</cdr:x>
      <cdr:y>0.15692</cdr:y>
    </cdr:from>
    <cdr:to>
      <cdr:x>0.68665</cdr:x>
      <cdr:y>0.21501</cdr:y>
    </cdr:to>
    <cdr:sp macro="" textlink="">
      <cdr:nvSpPr>
        <cdr:cNvPr id="3" name="AutoShap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68192" y="823423"/>
          <a:ext cx="685796" cy="304818"/>
        </a:xfrm>
        <a:prstGeom xmlns:a="http://schemas.openxmlformats.org/drawingml/2006/main" prst="wedgeRectCallout">
          <a:avLst>
            <a:gd name="adj1" fmla="val -81212"/>
            <a:gd name="adj2" fmla="val 284236"/>
          </a:avLst>
        </a:prstGeom>
        <a:noFill xmlns:a="http://schemas.openxmlformats.org/drawingml/2006/main"/>
        <a:ln xmlns:a="http://schemas.openxmlformats.org/drawingml/2006/main" w="19050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  <cdr:txBody>
        <a:bodyPr xmlns:a="http://schemas.openxmlformats.org/drawingml/2006/main" lIns="0" tIns="10800" rIns="0" bIns="1080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900" kern="1200">
              <a:solidFill>
                <a:schemeClr val="tx1"/>
              </a:solidFill>
              <a:latin typeface="Trebuchet MS" pitchFamily="34" charset="0"/>
              <a:ea typeface="ヒラギノ角ゴ ProN W3"/>
              <a:cs typeface="ヒラギノ角ゴ ProN W3"/>
            </a:defRPr>
          </a:lvl1pPr>
          <a:lvl2pPr marL="220128" algn="l" rtl="0" fontAlgn="base">
            <a:spcBef>
              <a:spcPct val="0"/>
            </a:spcBef>
            <a:spcAft>
              <a:spcPct val="0"/>
            </a:spcAft>
            <a:defRPr sz="1900" kern="1200">
              <a:solidFill>
                <a:schemeClr val="tx1"/>
              </a:solidFill>
              <a:latin typeface="Trebuchet MS" pitchFamily="34" charset="0"/>
              <a:ea typeface="ヒラギノ角ゴ ProN W3"/>
              <a:cs typeface="ヒラギノ角ゴ ProN W3"/>
            </a:defRPr>
          </a:lvl2pPr>
          <a:lvl3pPr marL="440257" algn="l" rtl="0" fontAlgn="base">
            <a:spcBef>
              <a:spcPct val="0"/>
            </a:spcBef>
            <a:spcAft>
              <a:spcPct val="0"/>
            </a:spcAft>
            <a:defRPr sz="1900" kern="1200">
              <a:solidFill>
                <a:schemeClr val="tx1"/>
              </a:solidFill>
              <a:latin typeface="Trebuchet MS" pitchFamily="34" charset="0"/>
              <a:ea typeface="ヒラギノ角ゴ ProN W3"/>
              <a:cs typeface="ヒラギノ角ゴ ProN W3"/>
            </a:defRPr>
          </a:lvl3pPr>
          <a:lvl4pPr marL="660385" algn="l" rtl="0" fontAlgn="base">
            <a:spcBef>
              <a:spcPct val="0"/>
            </a:spcBef>
            <a:spcAft>
              <a:spcPct val="0"/>
            </a:spcAft>
            <a:defRPr sz="1900" kern="1200">
              <a:solidFill>
                <a:schemeClr val="tx1"/>
              </a:solidFill>
              <a:latin typeface="Trebuchet MS" pitchFamily="34" charset="0"/>
              <a:ea typeface="ヒラギノ角ゴ ProN W3"/>
              <a:cs typeface="ヒラギノ角ゴ ProN W3"/>
            </a:defRPr>
          </a:lvl4pPr>
          <a:lvl5pPr marL="880514" algn="l" rtl="0" fontAlgn="base">
            <a:spcBef>
              <a:spcPct val="0"/>
            </a:spcBef>
            <a:spcAft>
              <a:spcPct val="0"/>
            </a:spcAft>
            <a:defRPr sz="1900" kern="1200">
              <a:solidFill>
                <a:schemeClr val="tx1"/>
              </a:solidFill>
              <a:latin typeface="Trebuchet MS" pitchFamily="34" charset="0"/>
              <a:ea typeface="ヒラギノ角ゴ ProN W3"/>
              <a:cs typeface="ヒラギノ角ゴ ProN W3"/>
            </a:defRPr>
          </a:lvl5pPr>
          <a:lvl6pPr marL="1100642" algn="l" defTabSz="440257" rtl="0" eaLnBrk="1" latinLnBrk="0" hangingPunct="1">
            <a:defRPr sz="1900" kern="1200">
              <a:solidFill>
                <a:schemeClr val="tx1"/>
              </a:solidFill>
              <a:latin typeface="Trebuchet MS" pitchFamily="34" charset="0"/>
              <a:ea typeface="ヒラギノ角ゴ ProN W3"/>
              <a:cs typeface="ヒラギノ角ゴ ProN W3"/>
            </a:defRPr>
          </a:lvl6pPr>
          <a:lvl7pPr marL="1320770" algn="l" defTabSz="440257" rtl="0" eaLnBrk="1" latinLnBrk="0" hangingPunct="1">
            <a:defRPr sz="1900" kern="1200">
              <a:solidFill>
                <a:schemeClr val="tx1"/>
              </a:solidFill>
              <a:latin typeface="Trebuchet MS" pitchFamily="34" charset="0"/>
              <a:ea typeface="ヒラギノ角ゴ ProN W3"/>
              <a:cs typeface="ヒラギノ角ゴ ProN W3"/>
            </a:defRPr>
          </a:lvl7pPr>
          <a:lvl8pPr marL="1540899" algn="l" defTabSz="440257" rtl="0" eaLnBrk="1" latinLnBrk="0" hangingPunct="1">
            <a:defRPr sz="1900" kern="1200">
              <a:solidFill>
                <a:schemeClr val="tx1"/>
              </a:solidFill>
              <a:latin typeface="Trebuchet MS" pitchFamily="34" charset="0"/>
              <a:ea typeface="ヒラギノ角ゴ ProN W3"/>
              <a:cs typeface="ヒラギノ角ゴ ProN W3"/>
            </a:defRPr>
          </a:lvl8pPr>
          <a:lvl9pPr marL="1761028" algn="l" defTabSz="440257" rtl="0" eaLnBrk="1" latinLnBrk="0" hangingPunct="1">
            <a:defRPr sz="1900" kern="1200">
              <a:solidFill>
                <a:schemeClr val="tx1"/>
              </a:solidFill>
              <a:latin typeface="Trebuchet MS" pitchFamily="34" charset="0"/>
              <a:ea typeface="ヒラギノ角ゴ ProN W3"/>
              <a:cs typeface="ヒラギノ角ゴ ProN W3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600" b="1" i="1" dirty="0">
              <a:solidFill>
                <a:schemeClr val="accent6">
                  <a:lumMod val="75000"/>
                </a:schemeClr>
              </a:solidFill>
              <a:cs typeface="Arial" charset="0"/>
            </a:rPr>
            <a:t>р</a:t>
          </a:r>
          <a:r>
            <a:rPr lang="en-US" sz="1600" b="1" i="1" dirty="0">
              <a:solidFill>
                <a:schemeClr val="accent6">
                  <a:lumMod val="75000"/>
                </a:schemeClr>
              </a:solidFill>
              <a:cs typeface="Arial" charset="0"/>
            </a:rPr>
            <a:t>&lt;0,05</a:t>
          </a:r>
          <a:endParaRPr lang="ru-RU" sz="1600" b="1" i="1" dirty="0">
            <a:solidFill>
              <a:schemeClr val="accent6">
                <a:lumMod val="75000"/>
              </a:schemeClr>
            </a:solidFill>
            <a:cs typeface="Arial" charset="0"/>
          </a:endParaRPr>
        </a:p>
      </cdr:txBody>
    </cdr:sp>
  </cdr:relSizeAnchor>
  <cdr:relSizeAnchor xmlns:cdr="http://schemas.openxmlformats.org/drawingml/2006/chartDrawing">
    <cdr:from>
      <cdr:x>0.71199</cdr:x>
      <cdr:y>0.4817</cdr:y>
    </cdr:from>
    <cdr:to>
      <cdr:x>0.78384</cdr:x>
      <cdr:y>0.53979</cdr:y>
    </cdr:to>
    <cdr:sp macro="" textlink="">
      <cdr:nvSpPr>
        <cdr:cNvPr id="4" name="AutoShap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95832" y="2527660"/>
          <a:ext cx="685796" cy="304818"/>
        </a:xfrm>
        <a:prstGeom xmlns:a="http://schemas.openxmlformats.org/drawingml/2006/main" prst="wedgeRectCallout">
          <a:avLst>
            <a:gd name="adj1" fmla="val -104956"/>
            <a:gd name="adj2" fmla="val -23983"/>
          </a:avLst>
        </a:prstGeom>
        <a:noFill xmlns:a="http://schemas.openxmlformats.org/drawingml/2006/main"/>
        <a:ln xmlns:a="http://schemas.openxmlformats.org/drawingml/2006/main" w="19050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  <cdr:txBody>
        <a:bodyPr xmlns:a="http://schemas.openxmlformats.org/drawingml/2006/main" lIns="0" tIns="10800" rIns="0" bIns="1080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600" b="1" i="1" dirty="0">
              <a:solidFill>
                <a:schemeClr val="accent6">
                  <a:lumMod val="75000"/>
                </a:schemeClr>
              </a:solidFill>
              <a:cs typeface="Arial" charset="0"/>
            </a:rPr>
            <a:t>р</a:t>
          </a:r>
          <a:r>
            <a:rPr lang="en-US" sz="1600" b="1" i="1" dirty="0">
              <a:solidFill>
                <a:schemeClr val="accent6">
                  <a:lumMod val="75000"/>
                </a:schemeClr>
              </a:solidFill>
              <a:cs typeface="Arial" charset="0"/>
            </a:rPr>
            <a:t>&lt;0,05</a:t>
          </a:r>
          <a:endParaRPr lang="ru-RU" sz="1600" b="1" i="1" dirty="0">
            <a:solidFill>
              <a:schemeClr val="accent6">
                <a:lumMod val="75000"/>
              </a:schemeClr>
            </a:solidFill>
            <a:cs typeface="Arial" charset="0"/>
          </a:endParaRPr>
        </a:p>
      </cdr:txBody>
    </cdr:sp>
  </cdr:relSizeAnchor>
  <cdr:relSizeAnchor xmlns:cdr="http://schemas.openxmlformats.org/drawingml/2006/chartDrawing">
    <cdr:from>
      <cdr:x>0.4784</cdr:x>
      <cdr:y>0.76816</cdr:y>
    </cdr:from>
    <cdr:to>
      <cdr:x>0.55025</cdr:x>
      <cdr:y>0.82624</cdr:y>
    </cdr:to>
    <cdr:sp macro="" textlink="">
      <cdr:nvSpPr>
        <cdr:cNvPr id="5" name="AutoShap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66223" y="4030799"/>
          <a:ext cx="685796" cy="304766"/>
        </a:xfrm>
        <a:prstGeom xmlns:a="http://schemas.openxmlformats.org/drawingml/2006/main" prst="wedgeRectCallout">
          <a:avLst>
            <a:gd name="adj1" fmla="val 11939"/>
            <a:gd name="adj2" fmla="val -254123"/>
          </a:avLst>
        </a:prstGeom>
        <a:noFill xmlns:a="http://schemas.openxmlformats.org/drawingml/2006/main"/>
        <a:ln xmlns:a="http://schemas.openxmlformats.org/drawingml/2006/main" w="19050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  <cdr:txBody>
        <a:bodyPr xmlns:a="http://schemas.openxmlformats.org/drawingml/2006/main" lIns="0" tIns="10800" rIns="0" bIns="1080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600" b="1" i="1" dirty="0">
              <a:solidFill>
                <a:schemeClr val="accent6">
                  <a:lumMod val="75000"/>
                </a:schemeClr>
              </a:solidFill>
              <a:cs typeface="Arial" charset="0"/>
            </a:rPr>
            <a:t>р</a:t>
          </a:r>
          <a:r>
            <a:rPr lang="en-US" sz="1600" b="1" i="1" dirty="0">
              <a:solidFill>
                <a:schemeClr val="accent6">
                  <a:lumMod val="75000"/>
                </a:schemeClr>
              </a:solidFill>
              <a:cs typeface="Arial" charset="0"/>
            </a:rPr>
            <a:t>&lt;0,05</a:t>
          </a:r>
          <a:endParaRPr lang="ru-RU" sz="1600" b="1" i="1" dirty="0">
            <a:solidFill>
              <a:schemeClr val="accent6">
                <a:lumMod val="75000"/>
              </a:schemeClr>
            </a:solidFill>
            <a:cs typeface="Arial" charset="0"/>
          </a:endParaRPr>
        </a:p>
      </cdr:txBody>
    </cdr:sp>
  </cdr:relSizeAnchor>
  <cdr:relSizeAnchor xmlns:cdr="http://schemas.openxmlformats.org/drawingml/2006/chartDrawing">
    <cdr:from>
      <cdr:x>0.36947</cdr:x>
      <cdr:y>0.51274</cdr:y>
    </cdr:from>
    <cdr:to>
      <cdr:x>0.44132</cdr:x>
      <cdr:y>0.57082</cdr:y>
    </cdr:to>
    <cdr:sp macro="" textlink="">
      <cdr:nvSpPr>
        <cdr:cNvPr id="6" name="AutoShap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26529" y="2690524"/>
          <a:ext cx="685797" cy="304765"/>
        </a:xfrm>
        <a:prstGeom xmlns:a="http://schemas.openxmlformats.org/drawingml/2006/main" prst="wedgeRectCallout">
          <a:avLst>
            <a:gd name="adj1" fmla="val 147099"/>
            <a:gd name="adj2" fmla="val -48634"/>
          </a:avLst>
        </a:prstGeom>
        <a:noFill xmlns:a="http://schemas.openxmlformats.org/drawingml/2006/main"/>
        <a:ln xmlns:a="http://schemas.openxmlformats.org/drawingml/2006/main" w="19050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  <cdr:txBody>
        <a:bodyPr xmlns:a="http://schemas.openxmlformats.org/drawingml/2006/main" lIns="0" tIns="10800" rIns="0" bIns="1080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600" b="1" i="1" dirty="0">
              <a:solidFill>
                <a:schemeClr val="accent6">
                  <a:lumMod val="75000"/>
                </a:schemeClr>
              </a:solidFill>
              <a:cs typeface="Arial" charset="0"/>
            </a:rPr>
            <a:t>р</a:t>
          </a:r>
          <a:r>
            <a:rPr lang="en-US" sz="1600" b="1" i="1" dirty="0">
              <a:solidFill>
                <a:schemeClr val="accent6">
                  <a:lumMod val="75000"/>
                </a:schemeClr>
              </a:solidFill>
              <a:cs typeface="Arial" charset="0"/>
            </a:rPr>
            <a:t>&lt;0,05</a:t>
          </a:r>
          <a:endParaRPr lang="ru-RU" sz="1600" b="1" i="1" dirty="0">
            <a:solidFill>
              <a:schemeClr val="accent6">
                <a:lumMod val="75000"/>
              </a:schemeClr>
            </a:solidFill>
            <a:cs typeface="Arial" charset="0"/>
          </a:endParaRPr>
        </a:p>
      </cdr:txBody>
    </cdr:sp>
  </cdr:relSizeAnchor>
  <cdr:relSizeAnchor xmlns:cdr="http://schemas.openxmlformats.org/drawingml/2006/chartDrawing">
    <cdr:from>
      <cdr:x>0.67532</cdr:x>
      <cdr:y>0.58687</cdr:y>
    </cdr:from>
    <cdr:to>
      <cdr:x>0.74717</cdr:x>
      <cdr:y>0.64496</cdr:y>
    </cdr:to>
    <cdr:sp macro="" textlink="">
      <cdr:nvSpPr>
        <cdr:cNvPr id="7" name="AutoShap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45799" y="3079501"/>
          <a:ext cx="685796" cy="304818"/>
        </a:xfrm>
        <a:prstGeom xmlns:a="http://schemas.openxmlformats.org/drawingml/2006/main" prst="wedgeRectCallout">
          <a:avLst>
            <a:gd name="adj1" fmla="val -130527"/>
            <a:gd name="adj2" fmla="val -19874"/>
          </a:avLst>
        </a:prstGeom>
        <a:noFill xmlns:a="http://schemas.openxmlformats.org/drawingml/2006/main"/>
        <a:ln xmlns:a="http://schemas.openxmlformats.org/drawingml/2006/main" w="19050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  <cdr:txBody>
        <a:bodyPr xmlns:a="http://schemas.openxmlformats.org/drawingml/2006/main" lIns="0" tIns="10800" rIns="0" bIns="1080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cs typeface="Arial" charset="0"/>
            </a:rPr>
            <a:t>р</a:t>
          </a:r>
          <a:r>
            <a:rPr lang="en-US" sz="1600" b="1" i="1" dirty="0" smtClean="0">
              <a:solidFill>
                <a:schemeClr val="accent6">
                  <a:lumMod val="75000"/>
                </a:schemeClr>
              </a:solidFill>
              <a:cs typeface="Arial" charset="0"/>
            </a:rPr>
            <a:t>&gt;0,05</a:t>
          </a:r>
          <a:endParaRPr lang="ru-RU" sz="1600" b="1" i="1" dirty="0">
            <a:solidFill>
              <a:schemeClr val="accent6">
                <a:lumMod val="75000"/>
              </a:schemeClr>
            </a:solidFill>
            <a:cs typeface="Arial" charset="0"/>
          </a:endParaRPr>
        </a:p>
      </cdr:txBody>
    </cdr:sp>
  </cdr:relSizeAnchor>
  <cdr:relSizeAnchor xmlns:cdr="http://schemas.openxmlformats.org/drawingml/2006/chartDrawing">
    <cdr:from>
      <cdr:x>0.59133</cdr:x>
      <cdr:y>0.83274</cdr:y>
    </cdr:from>
    <cdr:to>
      <cdr:x>0.66318</cdr:x>
      <cdr:y>0.89082</cdr:y>
    </cdr:to>
    <cdr:sp macro="" textlink="">
      <cdr:nvSpPr>
        <cdr:cNvPr id="8" name="AutoShap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44156" y="4369698"/>
          <a:ext cx="685796" cy="304766"/>
        </a:xfrm>
        <a:prstGeom xmlns:a="http://schemas.openxmlformats.org/drawingml/2006/main" prst="wedgeRectCallout">
          <a:avLst>
            <a:gd name="adj1" fmla="val -59294"/>
            <a:gd name="adj2" fmla="val -254123"/>
          </a:avLst>
        </a:prstGeom>
        <a:noFill xmlns:a="http://schemas.openxmlformats.org/drawingml/2006/main"/>
        <a:ln xmlns:a="http://schemas.openxmlformats.org/drawingml/2006/main" w="19050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  <cdr:txBody>
        <a:bodyPr xmlns:a="http://schemas.openxmlformats.org/drawingml/2006/main" lIns="0" tIns="10800" rIns="0" bIns="1080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600" b="1" i="1" dirty="0">
              <a:solidFill>
                <a:schemeClr val="accent6">
                  <a:lumMod val="75000"/>
                </a:schemeClr>
              </a:solidFill>
              <a:cs typeface="Arial" charset="0"/>
            </a:rPr>
            <a:t>р</a:t>
          </a:r>
          <a:r>
            <a:rPr lang="en-US" sz="1600" b="1" i="1" dirty="0">
              <a:solidFill>
                <a:schemeClr val="accent6">
                  <a:lumMod val="75000"/>
                </a:schemeClr>
              </a:solidFill>
              <a:cs typeface="Arial" charset="0"/>
            </a:rPr>
            <a:t>&lt;0,05</a:t>
          </a:r>
          <a:endParaRPr lang="ru-RU" sz="1600" b="1" i="1" dirty="0">
            <a:solidFill>
              <a:schemeClr val="accent6">
                <a:lumMod val="75000"/>
              </a:schemeClr>
            </a:solidFill>
            <a:cs typeface="Arial" charset="0"/>
          </a:endParaRPr>
        </a:p>
      </cdr:txBody>
    </cdr:sp>
  </cdr:relSizeAnchor>
  <cdr:relSizeAnchor xmlns:cdr="http://schemas.openxmlformats.org/drawingml/2006/chartDrawing">
    <cdr:from>
      <cdr:x>0.61502</cdr:x>
      <cdr:y>0.68249</cdr:y>
    </cdr:from>
    <cdr:to>
      <cdr:x>0.68687</cdr:x>
      <cdr:y>0.74058</cdr:y>
    </cdr:to>
    <cdr:sp macro="" textlink="">
      <cdr:nvSpPr>
        <cdr:cNvPr id="9" name="AutoShap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70297" y="3581238"/>
          <a:ext cx="685796" cy="304818"/>
        </a:xfrm>
        <a:prstGeom xmlns:a="http://schemas.openxmlformats.org/drawingml/2006/main" prst="wedgeRectCallout">
          <a:avLst>
            <a:gd name="adj1" fmla="val -84865"/>
            <a:gd name="adj2" fmla="val -77405"/>
          </a:avLst>
        </a:prstGeom>
        <a:noFill xmlns:a="http://schemas.openxmlformats.org/drawingml/2006/main"/>
        <a:ln xmlns:a="http://schemas.openxmlformats.org/drawingml/2006/main" w="19050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  <cdr:txBody>
        <a:bodyPr xmlns:a="http://schemas.openxmlformats.org/drawingml/2006/main" lIns="0" tIns="10800" rIns="0" bIns="1080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cs typeface="Arial" charset="0"/>
            </a:rPr>
            <a:t>р</a:t>
          </a:r>
          <a:r>
            <a:rPr lang="en-US" sz="1600" b="1" i="1" dirty="0" smtClean="0">
              <a:solidFill>
                <a:schemeClr val="accent6">
                  <a:lumMod val="75000"/>
                </a:schemeClr>
              </a:solidFill>
              <a:cs typeface="Arial" charset="0"/>
            </a:rPr>
            <a:t>&gt;0,05</a:t>
          </a:r>
          <a:endParaRPr lang="ru-RU" sz="1600" b="1" i="1" dirty="0">
            <a:solidFill>
              <a:schemeClr val="accent6">
                <a:lumMod val="75000"/>
              </a:schemeClr>
            </a:solidFill>
            <a:cs typeface="Arial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3271A-2F22-497E-A3D2-C3EF46CCEDD3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19490-78D3-4C5F-B1D8-E0C7B6896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7049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72756-AA3E-4B06-B34D-B361DDAB8329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243D4-6087-426C-9063-38BAB4C4A8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532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243D4-6087-426C-9063-38BAB4C4A8B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37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75A4-8C58-4BF6-A712-3879D2200B9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68DA-02E8-40FE-AB45-FE5AC2DC7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563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75A4-8C58-4BF6-A712-3879D2200B9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68DA-02E8-40FE-AB45-FE5AC2DC7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3443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75A4-8C58-4BF6-A712-3879D2200B9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68DA-02E8-40FE-AB45-FE5AC2DC7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321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75A4-8C58-4BF6-A712-3879D2200B9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68DA-02E8-40FE-AB45-FE5AC2DC7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944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75A4-8C58-4BF6-A712-3879D2200B9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68DA-02E8-40FE-AB45-FE5AC2DC7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734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75A4-8C58-4BF6-A712-3879D2200B9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68DA-02E8-40FE-AB45-FE5AC2DC7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823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75A4-8C58-4BF6-A712-3879D2200B9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68DA-02E8-40FE-AB45-FE5AC2DC7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780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75A4-8C58-4BF6-A712-3879D2200B9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68DA-02E8-40FE-AB45-FE5AC2DC7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99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75A4-8C58-4BF6-A712-3879D2200B9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68DA-02E8-40FE-AB45-FE5AC2DC7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87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75A4-8C58-4BF6-A712-3879D2200B9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68DA-02E8-40FE-AB45-FE5AC2DC7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10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75A4-8C58-4BF6-A712-3879D2200B9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68DA-02E8-40FE-AB45-FE5AC2DC7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63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082" y="189761"/>
            <a:ext cx="8916183" cy="91252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682" y="1265129"/>
            <a:ext cx="8906006" cy="4911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C175A4-8C58-4BF6-A712-3879D2200B9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91268DA-02E8-40FE-AB45-FE5AC2DC7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763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indent="0" algn="l" defTabSz="9144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None/>
        <a:defRPr sz="4400" b="1" kern="1200">
          <a:solidFill>
            <a:schemeClr val="accent6">
              <a:lumMod val="75000"/>
            </a:schemeClr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0" indent="0" algn="l" defTabSz="9144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indent="0" algn="l" defTabSz="9144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983" y="186431"/>
            <a:ext cx="8704385" cy="2459115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ru-RU" sz="3200" dirty="0" smtClean="0"/>
              <a:t>Коррекция энергометаболических нарушений </a:t>
            </a:r>
            <a:br>
              <a:rPr lang="ru-RU" sz="3200" dirty="0" smtClean="0"/>
            </a:br>
            <a:r>
              <a:rPr lang="ru-RU" sz="3200" dirty="0" smtClean="0"/>
              <a:t>при внебольничной пневмонии </a:t>
            </a:r>
            <a:br>
              <a:rPr lang="ru-RU" sz="3200" dirty="0" smtClean="0"/>
            </a:br>
            <a:r>
              <a:rPr lang="ru-RU" sz="3200" dirty="0" smtClean="0"/>
              <a:t>у детей раннего возраста </a:t>
            </a:r>
            <a:br>
              <a:rPr lang="ru-RU" sz="3200" dirty="0" smtClean="0"/>
            </a:br>
            <a:r>
              <a:rPr lang="ru-RU" sz="3200" dirty="0" smtClean="0"/>
              <a:t>с перинатальным поражением ЦНС</a:t>
            </a:r>
            <a:endParaRPr lang="ru-RU" sz="32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98983" y="4030462"/>
            <a:ext cx="8945016" cy="1455937"/>
          </a:xfrm>
          <a:ln>
            <a:noFill/>
          </a:ln>
        </p:spPr>
        <p:txBody>
          <a:bodyPr>
            <a:normAutofit/>
          </a:bodyPr>
          <a:lstStyle/>
          <a:p>
            <a:pPr>
              <a:tabLst>
                <a:tab pos="2330450" algn="l"/>
              </a:tabLst>
            </a:pP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tabLst>
                <a:tab pos="2330450" algn="l"/>
              </a:tabLst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Гончарова Т.А., Прохоров </a:t>
            </a:r>
            <a:r>
              <a:rPr lang="ru-RU" b="1" dirty="0">
                <a:solidFill>
                  <a:srgbClr val="C00000"/>
                </a:solidFill>
              </a:rPr>
              <a:t>Е.В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>
              <a:tabLst>
                <a:tab pos="2330450" algn="l"/>
              </a:tabLst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  Кафедра педиатрии №1</a:t>
            </a:r>
            <a:endParaRPr lang="ru-RU" b="1" dirty="0">
              <a:solidFill>
                <a:srgbClr val="C00000"/>
              </a:solidFill>
            </a:endParaRPr>
          </a:p>
          <a:p>
            <a:pPr>
              <a:tabLst>
                <a:tab pos="2330450" algn="l"/>
              </a:tabLst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	    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22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46" r="3251" b="10598"/>
          <a:stretch/>
        </p:blipFill>
        <p:spPr bwMode="auto">
          <a:xfrm>
            <a:off x="0" y="2718149"/>
            <a:ext cx="8630433" cy="396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0086" y="352599"/>
            <a:ext cx="8916183" cy="912529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Частота обнаружения нейрон-специфической </a:t>
            </a:r>
            <a:r>
              <a:rPr lang="ru-RU" sz="3200" dirty="0" err="1"/>
              <a:t>энолазы</a:t>
            </a:r>
            <a:r>
              <a:rPr lang="ru-RU" sz="3200" dirty="0"/>
              <a:t> </a:t>
            </a:r>
            <a:r>
              <a:rPr lang="ru-RU" sz="3200" dirty="0" smtClean="0"/>
              <a:t>(НС</a:t>
            </a:r>
            <a:r>
              <a:rPr lang="ru-RU" sz="3200" dirty="0"/>
              <a:t>Е</a:t>
            </a:r>
            <a:r>
              <a:rPr lang="ru-RU" sz="3200" dirty="0" smtClean="0"/>
              <a:t>) в </a:t>
            </a:r>
            <a:r>
              <a:rPr lang="ru-RU" sz="3200" dirty="0"/>
              <a:t>зависимости от синдрома перинатального поражения ЦНС при пневмонии у детей раннего </a:t>
            </a:r>
            <a:r>
              <a:rPr lang="ru-RU" sz="3200" dirty="0" smtClean="0"/>
              <a:t>возраста</a:t>
            </a:r>
            <a:endParaRPr lang="ru-RU" sz="3200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86955742"/>
              </p:ext>
            </p:extLst>
          </p:nvPr>
        </p:nvGraphicFramePr>
        <p:xfrm>
          <a:off x="2819287" y="1352811"/>
          <a:ext cx="6313118" cy="36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66D31DF-2EF1-4D17-87B8-11A87C2F7AF8}" type="slidenum">
              <a:rPr lang="ru-RU" sz="1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3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03" t="17417" r="2369"/>
          <a:stretch/>
        </p:blipFill>
        <p:spPr bwMode="auto">
          <a:xfrm>
            <a:off x="0" y="2868460"/>
            <a:ext cx="8054236" cy="398954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accent1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52" y="142044"/>
            <a:ext cx="8900261" cy="1135612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Показатели исходного содержания СМП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 плазме больных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ВП и степень их отклонения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от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норматива</a:t>
            </a:r>
            <a:endParaRPr lang="ru-RU" sz="2400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53377938"/>
              </p:ext>
            </p:extLst>
          </p:nvPr>
        </p:nvGraphicFramePr>
        <p:xfrm>
          <a:off x="105953" y="1640910"/>
          <a:ext cx="8904830" cy="1803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66D31DF-2EF1-4D17-87B8-11A87C2F7AF8}" type="slidenum">
              <a:rPr lang="ru-RU" sz="1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7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61" t="7102" r="2600"/>
          <a:stretch/>
        </p:blipFill>
        <p:spPr bwMode="auto">
          <a:xfrm>
            <a:off x="-1" y="2943617"/>
            <a:ext cx="6271513" cy="391438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504246893"/>
              </p:ext>
            </p:extLst>
          </p:nvPr>
        </p:nvGraphicFramePr>
        <p:xfrm>
          <a:off x="0" y="1402915"/>
          <a:ext cx="9143999" cy="2492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030" y="390178"/>
            <a:ext cx="8916183" cy="912529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Исходная частота регистрации нарушенных показателей содержания лактата в крови у обследованных детей и степень его отклонения от норматива 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66D31DF-2EF1-4D17-87B8-11A87C2F7AF8}" type="slidenum">
              <a:rPr lang="ru-RU" sz="1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1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08" y="204187"/>
            <a:ext cx="8813433" cy="1127464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ru-RU" sz="2800" dirty="0"/>
              <a:t>Исходная частота регистрации нарушенных показателей содержания </a:t>
            </a:r>
            <a:r>
              <a:rPr lang="ru-RU" sz="2800" dirty="0" smtClean="0"/>
              <a:t>пировиноградной </a:t>
            </a:r>
            <a:r>
              <a:rPr lang="ru-RU" sz="2800" dirty="0"/>
              <a:t>кислоты в крови </a:t>
            </a:r>
            <a:r>
              <a:rPr lang="ru-RU" sz="2800" dirty="0" smtClean="0"/>
              <a:t>у </a:t>
            </a:r>
            <a:r>
              <a:rPr lang="ru-RU" sz="2800" dirty="0"/>
              <a:t>обследованных детей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66D31DF-2EF1-4D17-87B8-11A87C2F7AF8}" type="slidenum">
              <a:rPr lang="ru-RU" sz="1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806727746"/>
              </p:ext>
            </p:extLst>
          </p:nvPr>
        </p:nvGraphicFramePr>
        <p:xfrm>
          <a:off x="80011" y="1794511"/>
          <a:ext cx="9143999" cy="2875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Line 11"/>
          <p:cNvSpPr>
            <a:spLocks noChangeShapeType="1"/>
          </p:cNvSpPr>
          <p:nvPr/>
        </p:nvSpPr>
        <p:spPr bwMode="auto">
          <a:xfrm rot="576847" flipH="1" flipV="1">
            <a:off x="7383510" y="4472500"/>
            <a:ext cx="80159" cy="473218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prstDash val="solid"/>
            <a:miter lim="800000"/>
            <a:headEnd type="stealth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 lIns="0" tIns="10800" rIns="0" bIns="10800" anchor="ctr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endParaRPr lang="ru-RU" sz="1600" b="1">
              <a:solidFill>
                <a:schemeClr val="bg1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80321" y="4949090"/>
            <a:ext cx="5760720" cy="120956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двухстороннее поражение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легких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деструктивные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пневмонии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проявления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системного воспалительного ответа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признаки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перинатального поражения ЦНС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996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6431" y="213064"/>
            <a:ext cx="8734576" cy="1207363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/>
              <a:t>Соотношение степени увеличения содержания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пирувата </a:t>
            </a:r>
            <a:r>
              <a:rPr lang="ru-RU" sz="2400" dirty="0"/>
              <a:t>и лактата </a:t>
            </a:r>
            <a:r>
              <a:rPr lang="ru-RU" sz="2400" dirty="0" smtClean="0"/>
              <a:t>у </a:t>
            </a:r>
            <a:r>
              <a:rPr lang="ru-RU" sz="2400" dirty="0"/>
              <a:t>детей </a:t>
            </a:r>
            <a:r>
              <a:rPr lang="ru-RU" sz="2400" dirty="0" smtClean="0"/>
              <a:t>с ВП</a:t>
            </a:r>
            <a:endParaRPr lang="ru-RU" sz="24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286980478"/>
              </p:ext>
            </p:extLst>
          </p:nvPr>
        </p:nvGraphicFramePr>
        <p:xfrm>
          <a:off x="0" y="2079321"/>
          <a:ext cx="9143999" cy="4634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7192416" y="5103169"/>
            <a:ext cx="1728591" cy="4297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t=1,96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;</a:t>
            </a:r>
            <a:r>
              <a:rPr lang="en-US" sz="1600" b="1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baseline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p&lt;0,05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 flipV="1">
            <a:off x="275573" y="5509066"/>
            <a:ext cx="8122772" cy="2386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66D31DF-2EF1-4D17-87B8-11A87C2F7AF8}" type="slidenum">
              <a:rPr lang="ru-RU" sz="1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0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62" t="6862" r="2198" b="2366"/>
          <a:stretch/>
        </p:blipFill>
        <p:spPr bwMode="auto">
          <a:xfrm>
            <a:off x="0" y="2467627"/>
            <a:ext cx="7307696" cy="439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043" y="133166"/>
            <a:ext cx="8889222" cy="1106912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ru-RU" sz="2400" dirty="0" smtClean="0"/>
              <a:t>Исходная частота нарушенных показателей </a:t>
            </a:r>
            <a:r>
              <a:rPr lang="ru-RU" sz="2400" dirty="0"/>
              <a:t>уровня общего карнитина в крови детей </a:t>
            </a:r>
            <a:r>
              <a:rPr lang="ru-RU" sz="2400" dirty="0" smtClean="0"/>
              <a:t>с ВП и степень </a:t>
            </a:r>
            <a:br>
              <a:rPr lang="ru-RU" sz="2400" dirty="0" smtClean="0"/>
            </a:br>
            <a:r>
              <a:rPr lang="ru-RU" sz="2400" dirty="0" smtClean="0"/>
              <a:t>их </a:t>
            </a:r>
            <a:r>
              <a:rPr lang="ru-RU" sz="2400" dirty="0"/>
              <a:t>отклонения от нормального </a:t>
            </a:r>
            <a:r>
              <a:rPr lang="ru-RU" sz="2400" dirty="0" smtClean="0"/>
              <a:t>значения</a:t>
            </a:r>
            <a:endParaRPr lang="ru-RU" sz="24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064870879"/>
              </p:ext>
            </p:extLst>
          </p:nvPr>
        </p:nvGraphicFramePr>
        <p:xfrm>
          <a:off x="1" y="1152395"/>
          <a:ext cx="9144000" cy="2542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66D31DF-2EF1-4D17-87B8-11A87C2F7AF8}" type="slidenum">
              <a:rPr lang="ru-RU" sz="1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04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03" t="5126" r="1697"/>
          <a:stretch/>
        </p:blipFill>
        <p:spPr bwMode="auto">
          <a:xfrm>
            <a:off x="0" y="2430049"/>
            <a:ext cx="6713952" cy="442795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5082" y="327548"/>
            <a:ext cx="9028918" cy="912529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Исходная частота нарушенных показателей активности фермента ЛДГ у </a:t>
            </a:r>
            <a:r>
              <a:rPr lang="ru-RU" sz="2400" dirty="0"/>
              <a:t>детей  с </a:t>
            </a:r>
            <a:r>
              <a:rPr lang="ru-RU" sz="2400" dirty="0" smtClean="0"/>
              <a:t>ВП и степень </a:t>
            </a:r>
            <a:r>
              <a:rPr lang="ru-RU" sz="2400" dirty="0"/>
              <a:t>отклонения </a:t>
            </a:r>
            <a:r>
              <a:rPr lang="ru-RU" sz="2400" dirty="0" smtClean="0"/>
              <a:t>его уровня от норматива</a:t>
            </a:r>
            <a:endParaRPr lang="ru-RU" sz="24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894569441"/>
              </p:ext>
            </p:extLst>
          </p:nvPr>
        </p:nvGraphicFramePr>
        <p:xfrm>
          <a:off x="0" y="1158658"/>
          <a:ext cx="9144000" cy="2542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66D31DF-2EF1-4D17-87B8-11A87C2F7AF8}" type="slidenum">
              <a:rPr lang="ru-RU" sz="1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9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62" t="6862" r="2198" b="2366"/>
          <a:stretch/>
        </p:blipFill>
        <p:spPr bwMode="auto">
          <a:xfrm>
            <a:off x="0" y="2467627"/>
            <a:ext cx="7307696" cy="439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043" y="133166"/>
            <a:ext cx="8889222" cy="1106912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ru-RU" sz="2400" dirty="0" smtClean="0"/>
              <a:t>Исходная частота нарушенных показателей </a:t>
            </a:r>
            <a:r>
              <a:rPr lang="ru-RU" sz="2400" dirty="0"/>
              <a:t>уровня общего карнитина в крови детей </a:t>
            </a:r>
            <a:r>
              <a:rPr lang="ru-RU" sz="2400" dirty="0" smtClean="0"/>
              <a:t>с ВП и степень </a:t>
            </a:r>
            <a:br>
              <a:rPr lang="ru-RU" sz="2400" dirty="0" smtClean="0"/>
            </a:br>
            <a:r>
              <a:rPr lang="ru-RU" sz="2400" dirty="0" smtClean="0"/>
              <a:t>их </a:t>
            </a:r>
            <a:r>
              <a:rPr lang="ru-RU" sz="2400" dirty="0"/>
              <a:t>отклонения от нормального </a:t>
            </a:r>
            <a:r>
              <a:rPr lang="ru-RU" sz="2400" dirty="0" smtClean="0"/>
              <a:t>значения</a:t>
            </a:r>
            <a:endParaRPr lang="ru-RU" sz="2400" dirty="0"/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1" y="1152395"/>
          <a:ext cx="9144000" cy="2542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66D31DF-2EF1-4D17-87B8-11A87C2F7AF8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45455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54551">
                  <a:lumMod val="60000"/>
                  <a:lumOff val="4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7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093" y="1515649"/>
            <a:ext cx="8229600" cy="5060515"/>
          </a:xfrm>
          <a:prstGeom prst="rect">
            <a:avLst/>
          </a:prstGeom>
          <a:noFill/>
          <a:ln w="3175">
            <a:noFill/>
          </a:ln>
          <a:effectLst>
            <a:softEdge rad="1270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5309" y="221942"/>
            <a:ext cx="8758452" cy="1093291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ru-RU" sz="2400" dirty="0"/>
              <a:t>Ранговая структура степени отклонения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от норматива (t-критерий</a:t>
            </a:r>
            <a:r>
              <a:rPr lang="ru-RU" sz="2400" dirty="0"/>
              <a:t>) значений показателей метаболизма организма детей с  </a:t>
            </a:r>
            <a:r>
              <a:rPr lang="ru-RU" sz="2400" dirty="0" smtClean="0"/>
              <a:t>ВП</a:t>
            </a:r>
            <a:endParaRPr lang="ru-RU" sz="24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66D31DF-2EF1-4D17-87B8-11A87C2F7AF8}" type="slidenum">
              <a:rPr lang="ru-RU" sz="1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12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Актуальность темы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82" y="1265128"/>
            <a:ext cx="8906006" cy="5285983"/>
          </a:xfrm>
        </p:spPr>
        <p:txBody>
          <a:bodyPr>
            <a:normAutofit fontScale="70000" lnSpcReduction="20000"/>
          </a:bodyPr>
          <a:lstStyle/>
          <a:p>
            <a:pPr indent="-36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Среди инфекционно-воспалительных заболеваний органов дыхания пневмония – ввиду распространенности, частого развития осложнений, тяжести течения, возможности неблагоприятного исхода – представляет собой серьёзную </a:t>
            </a:r>
            <a:r>
              <a:rPr lang="ru-RU" dirty="0" err="1" smtClean="0"/>
              <a:t>медикосоциальную</a:t>
            </a:r>
            <a:r>
              <a:rPr lang="ru-RU" dirty="0" smtClean="0"/>
              <a:t> проблему</a:t>
            </a:r>
          </a:p>
          <a:p>
            <a:pPr lvl="1" algn="r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ru-RU" sz="2300" b="1" i="1" dirty="0" smtClean="0">
                <a:solidFill>
                  <a:srgbClr val="C00000"/>
                </a:solidFill>
              </a:rPr>
              <a:t>Таточенко В.К., 2012</a:t>
            </a:r>
            <a:endParaRPr lang="ru-RU" sz="2300" dirty="0" smtClean="0">
              <a:solidFill>
                <a:srgbClr val="C00000"/>
              </a:solidFill>
            </a:endParaRPr>
          </a:p>
          <a:p>
            <a:pPr indent="-36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Существенная </a:t>
            </a:r>
            <a:r>
              <a:rPr lang="ru-RU" dirty="0"/>
              <a:t>роль в патогенезе пневмонии отводится сопутствующим нарушениям клеточного </a:t>
            </a:r>
            <a:r>
              <a:rPr lang="ru-RU" dirty="0" err="1"/>
              <a:t>энергообмена</a:t>
            </a:r>
            <a:r>
              <a:rPr lang="ru-RU" dirty="0"/>
              <a:t> </a:t>
            </a:r>
            <a:endParaRPr lang="ru-RU" dirty="0" smtClean="0"/>
          </a:p>
          <a:p>
            <a:pPr lvl="1" algn="r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ru-RU" sz="2300" b="1" i="1" dirty="0" err="1">
                <a:solidFill>
                  <a:srgbClr val="C00000"/>
                </a:solidFill>
              </a:rPr>
              <a:t>Кондратова</a:t>
            </a:r>
            <a:r>
              <a:rPr lang="ru-RU" sz="2300" b="1" i="1" dirty="0">
                <a:solidFill>
                  <a:srgbClr val="C00000"/>
                </a:solidFill>
              </a:rPr>
              <a:t> И.Ю., 2008</a:t>
            </a:r>
            <a:br>
              <a:rPr lang="ru-RU" sz="2300" b="1" i="1" dirty="0">
                <a:solidFill>
                  <a:srgbClr val="C00000"/>
                </a:solidFill>
              </a:rPr>
            </a:br>
            <a:r>
              <a:rPr lang="ru-RU" sz="2300" b="1" i="1" dirty="0" err="1">
                <a:solidFill>
                  <a:srgbClr val="C00000"/>
                </a:solidFill>
              </a:rPr>
              <a:t>Сенаторова</a:t>
            </a:r>
            <a:r>
              <a:rPr lang="ru-RU" sz="2300" b="1" i="1" dirty="0">
                <a:solidFill>
                  <a:srgbClr val="C00000"/>
                </a:solidFill>
              </a:rPr>
              <a:t> А.С. и </a:t>
            </a:r>
            <a:r>
              <a:rPr lang="ru-RU" sz="2300" b="1" i="1" dirty="0" err="1">
                <a:solidFill>
                  <a:srgbClr val="C00000"/>
                </a:solidFill>
              </a:rPr>
              <a:t>соавт</a:t>
            </a:r>
            <a:r>
              <a:rPr lang="ru-RU" sz="2300" b="1" i="1" dirty="0">
                <a:solidFill>
                  <a:srgbClr val="C00000"/>
                </a:solidFill>
              </a:rPr>
              <a:t>., </a:t>
            </a:r>
            <a:r>
              <a:rPr lang="ru-RU" sz="2300" b="1" i="1" dirty="0" smtClean="0">
                <a:solidFill>
                  <a:srgbClr val="C00000"/>
                </a:solidFill>
              </a:rPr>
              <a:t>2013 </a:t>
            </a:r>
            <a:endParaRPr lang="ru-RU" sz="2300" b="1" i="1" dirty="0">
              <a:solidFill>
                <a:srgbClr val="C00000"/>
              </a:solidFill>
            </a:endParaRPr>
          </a:p>
          <a:p>
            <a:pPr indent="-36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Общеизвестно</a:t>
            </a:r>
            <a:r>
              <a:rPr lang="ru-RU" dirty="0"/>
              <a:t>, что </a:t>
            </a:r>
            <a:r>
              <a:rPr lang="ru-RU" dirty="0" smtClean="0"/>
              <a:t>пневмония у </a:t>
            </a:r>
            <a:r>
              <a:rPr lang="ru-RU" dirty="0"/>
              <a:t>детей, особенно осложненная, сопровождается тканевой </a:t>
            </a:r>
            <a:r>
              <a:rPr lang="ru-RU" dirty="0" smtClean="0"/>
              <a:t>гипоксией</a:t>
            </a:r>
          </a:p>
          <a:p>
            <a:pPr lvl="1" algn="r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ru-RU" sz="2300" b="1" i="1" dirty="0" err="1">
                <a:solidFill>
                  <a:srgbClr val="C00000"/>
                </a:solidFill>
              </a:rPr>
              <a:t>Кондратова</a:t>
            </a:r>
            <a:r>
              <a:rPr lang="ru-RU" sz="2300" b="1" i="1" dirty="0">
                <a:solidFill>
                  <a:srgbClr val="C00000"/>
                </a:solidFill>
              </a:rPr>
              <a:t> И.Ю., 2010</a:t>
            </a:r>
            <a:br>
              <a:rPr lang="ru-RU" sz="2300" b="1" i="1" dirty="0">
                <a:solidFill>
                  <a:srgbClr val="C00000"/>
                </a:solidFill>
              </a:rPr>
            </a:br>
            <a:r>
              <a:rPr lang="ru-RU" sz="2300" b="1" i="1" dirty="0" err="1">
                <a:solidFill>
                  <a:srgbClr val="C00000"/>
                </a:solidFill>
              </a:rPr>
              <a:t>Сенаторова</a:t>
            </a:r>
            <a:r>
              <a:rPr lang="ru-RU" sz="2300" b="1" i="1" dirty="0">
                <a:solidFill>
                  <a:srgbClr val="C00000"/>
                </a:solidFill>
              </a:rPr>
              <a:t> А.С. и </a:t>
            </a:r>
            <a:r>
              <a:rPr lang="ru-RU" sz="2300" b="1" i="1" dirty="0" err="1">
                <a:solidFill>
                  <a:srgbClr val="C00000"/>
                </a:solidFill>
              </a:rPr>
              <a:t>соавт</a:t>
            </a:r>
            <a:r>
              <a:rPr lang="ru-RU" sz="2300" b="1" i="1" dirty="0">
                <a:solidFill>
                  <a:srgbClr val="C00000"/>
                </a:solidFill>
              </a:rPr>
              <a:t>., 2013 </a:t>
            </a:r>
          </a:p>
          <a:p>
            <a:pPr indent="-36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В </a:t>
            </a:r>
            <a:r>
              <a:rPr lang="ru-RU" dirty="0"/>
              <a:t>условиях гипоксии альвеолярно-капиллярная мембрана проявляет высокую метаболическую активность по отношению к биологически активным веществам, белково-полисахаридным комплексам, липидам, углеводам и быстро испытывает значительные энергетические потребности и особую чувствительность к нарушениям энергетических </a:t>
            </a:r>
            <a:r>
              <a:rPr lang="ru-RU" dirty="0" smtClean="0"/>
              <a:t>процессов</a:t>
            </a:r>
          </a:p>
          <a:p>
            <a:pPr lvl="1" algn="r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ru-RU" sz="2300" b="1" i="1" dirty="0" err="1">
                <a:solidFill>
                  <a:srgbClr val="C00000"/>
                </a:solidFill>
              </a:rPr>
              <a:t>Гармаева</a:t>
            </a:r>
            <a:r>
              <a:rPr lang="ru-RU" sz="2300" b="1" i="1" dirty="0">
                <a:solidFill>
                  <a:srgbClr val="C00000"/>
                </a:solidFill>
              </a:rPr>
              <a:t> В.В., 2007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79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2942" y="2018669"/>
            <a:ext cx="8519578" cy="4614377"/>
          </a:xfrm>
          <a:prstGeom prst="rect">
            <a:avLst/>
          </a:prstGeom>
          <a:ln w="0"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1206" y="266330"/>
            <a:ext cx="8531314" cy="1012055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/>
              <a:t>Комплексная оценка степени отклонения от норматива значений показателей энергетического гомеостаза организма детей с осложнённой </a:t>
            </a:r>
            <a:r>
              <a:rPr lang="ru-RU" sz="2400" dirty="0" smtClean="0"/>
              <a:t>ВП</a:t>
            </a:r>
            <a:endParaRPr lang="ru-RU" sz="24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66D31DF-2EF1-4D17-87B8-11A87C2F7AF8}" type="slidenum">
              <a:rPr lang="ru-RU" sz="1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32370" y="3560118"/>
            <a:ext cx="1097280" cy="554681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t=1,96</a:t>
            </a:r>
            <a:r>
              <a:rPr lang="en-US" sz="1400" b="1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p&lt;0,05</a:t>
            </a:r>
            <a:endParaRPr lang="ru-RU" sz="1400" b="1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054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818" y="115410"/>
            <a:ext cx="8756384" cy="1249926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Динамика  изучаемых показателей </a:t>
            </a:r>
            <a:r>
              <a:rPr lang="ru-RU" sz="2400" dirty="0" err="1" smtClean="0"/>
              <a:t>энергометаболического</a:t>
            </a:r>
            <a:r>
              <a:rPr lang="ru-RU" sz="2400" dirty="0" smtClean="0"/>
              <a:t> обмена у детей с НВП в зависимости от характера терапии </a:t>
            </a:r>
            <a:br>
              <a:rPr lang="ru-RU" sz="2400" dirty="0" smtClean="0"/>
            </a:br>
            <a:r>
              <a:rPr lang="ru-RU" sz="2000" i="1" dirty="0" smtClean="0"/>
              <a:t>(относительно контрольной группы) </a:t>
            </a:r>
            <a:endParaRPr lang="ru-RU" sz="3200" i="1" dirty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48099038"/>
              </p:ext>
            </p:extLst>
          </p:nvPr>
        </p:nvGraphicFramePr>
        <p:xfrm>
          <a:off x="0" y="1610655"/>
          <a:ext cx="9544833" cy="5247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66D31DF-2EF1-4D17-87B8-11A87C2F7AF8}" type="slidenum">
              <a:rPr lang="ru-RU" sz="1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185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77" y="150921"/>
            <a:ext cx="8797770" cy="118072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Динамика  изучаемых показателей </a:t>
            </a:r>
            <a:r>
              <a:rPr lang="ru-RU" sz="2400" dirty="0" err="1" smtClean="0"/>
              <a:t>энергометаболического</a:t>
            </a:r>
            <a:r>
              <a:rPr lang="ru-RU" sz="2400" dirty="0" smtClean="0"/>
              <a:t> обмена у детей с ОВП в зависимости от характера терапии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2000" i="1" dirty="0" smtClean="0"/>
              <a:t>(относительно контрольной группы) </a:t>
            </a:r>
            <a:endParaRPr lang="ru-RU" sz="3200" i="1" dirty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70577446"/>
              </p:ext>
            </p:extLst>
          </p:nvPr>
        </p:nvGraphicFramePr>
        <p:xfrm>
          <a:off x="0" y="1610655"/>
          <a:ext cx="9544833" cy="5247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66D31DF-2EF1-4D17-87B8-11A87C2F7AF8}" type="slidenum">
              <a:rPr lang="ru-RU" sz="1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990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4431" y="2021655"/>
            <a:ext cx="6603527" cy="45544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537251">
            <a:off x="3360227" y="3463592"/>
            <a:ext cx="2296520" cy="3139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До лечения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06815">
            <a:off x="2946988" y="2593155"/>
            <a:ext cx="408011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После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лечения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коррекцией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9798" y="230820"/>
            <a:ext cx="8842159" cy="1136341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/>
              <a:t>Многолучевые фигуры степени отклонения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от </a:t>
            </a:r>
            <a:r>
              <a:rPr lang="ru-RU" sz="2000" dirty="0"/>
              <a:t>контроля (t-критерий) значений энергометаболических показателей </a:t>
            </a:r>
            <a:r>
              <a:rPr lang="ru-RU" sz="2000" dirty="0" smtClean="0"/>
              <a:t>до </a:t>
            </a:r>
            <a:r>
              <a:rPr lang="ru-RU" sz="2000" dirty="0"/>
              <a:t>и после традиционного лечения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 </a:t>
            </a:r>
            <a:r>
              <a:rPr lang="ru-RU" sz="2000" dirty="0"/>
              <a:t>больных с неосложнённой пневмонией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66D31DF-2EF1-4D17-87B8-11A87C2F7AF8}" type="slidenum">
              <a:rPr lang="ru-RU" sz="1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689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3337" y="1450351"/>
            <a:ext cx="6740690" cy="5248677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380" y="164858"/>
            <a:ext cx="8980455" cy="111279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Степень отклонения от норматива (t-критерий) </a:t>
            </a:r>
            <a:r>
              <a:rPr lang="ru-RU" sz="2400" dirty="0" err="1"/>
              <a:t>энергометаболических</a:t>
            </a:r>
            <a:r>
              <a:rPr lang="ru-RU" sz="2400" dirty="0"/>
              <a:t> показателей до и после лечения с дополнительной коррекцией у детей с осложненной пневмонией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66D31DF-2EF1-4D17-87B8-11A87C2F7AF8}" type="slidenum">
              <a:rPr lang="ru-RU" sz="1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022917">
            <a:off x="2647710" y="4941155"/>
            <a:ext cx="1923080" cy="3139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До лечения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35000" y="2444565"/>
            <a:ext cx="384346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После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лечения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коррекцией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551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0181" y="1617624"/>
            <a:ext cx="6563638" cy="511081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3908" y="252493"/>
            <a:ext cx="8916183" cy="912529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/>
              <a:t>Степень отклонения от норматива (t-критерий) </a:t>
            </a:r>
            <a:r>
              <a:rPr lang="ru-RU" sz="2000" dirty="0" err="1"/>
              <a:t>энергометаболических</a:t>
            </a:r>
            <a:r>
              <a:rPr lang="ru-RU" sz="2000" dirty="0"/>
              <a:t> показателей до и после лечения с дополнительной коррекцией у детей с осложненной </a:t>
            </a:r>
            <a:r>
              <a:rPr lang="ru-RU" sz="2000" dirty="0" smtClean="0"/>
              <a:t>пневмонией</a:t>
            </a:r>
            <a:endParaRPr lang="ru-RU" sz="2000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66D31DF-2EF1-4D17-87B8-11A87C2F7AF8}" type="slidenum">
              <a:rPr lang="ru-RU" sz="1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022917">
            <a:off x="2537054" y="5095296"/>
            <a:ext cx="1758845" cy="3139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До лечения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98348" y="2444565"/>
            <a:ext cx="408011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После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лечения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коррекцией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287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дети 3-6 л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816" y="0"/>
            <a:ext cx="6858000" cy="685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2529"/>
          </a:xfrm>
        </p:spPr>
        <p:txBody>
          <a:bodyPr/>
          <a:lstStyle/>
          <a:p>
            <a:pPr algn="ctr"/>
            <a:r>
              <a:rPr lang="ru-RU" dirty="0" smtClean="0"/>
              <a:t>Благодарим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3375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53086" y="891981"/>
            <a:ext cx="8642479" cy="786507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marL="3043238" indent="-3043238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ЭТАП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82" y="189762"/>
            <a:ext cx="8916183" cy="702220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Материалы и методы исследования</a:t>
            </a:r>
            <a:endParaRPr lang="ru-RU" sz="3600" dirty="0"/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613775" y="2596342"/>
            <a:ext cx="3605443" cy="1109299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lIns="18000" tIns="10800" rIns="18000" bIns="108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</a:rPr>
              <a:t>Дети с ВНЕБОЛЬНИЧНОЙ ПНЕВМОНИЕЙ, 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</a:rPr>
              <a:t>n=87</a:t>
            </a:r>
            <a:br>
              <a:rPr lang="en-US" sz="2000" b="1" dirty="0" smtClean="0">
                <a:solidFill>
                  <a:srgbClr val="FFFFFF"/>
                </a:solidFill>
                <a:latin typeface="Arial" pitchFamily="34" charset="0"/>
              </a:rPr>
            </a:b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</a:rPr>
              <a:t>(6 </a:t>
            </a:r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</a:rPr>
              <a:t>месяцев – 3 года)</a:t>
            </a:r>
            <a:endParaRPr lang="uk-UA" sz="20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4822522" y="2608868"/>
            <a:ext cx="3765093" cy="1109299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lIns="18000" tIns="10800" rIns="18000" bIns="108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</a:rPr>
              <a:t>Контрольная группа – УСЛОВНО ЗДОРОВЫЕ дети, 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</a:rPr>
              <a:t>n=</a:t>
            </a:r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</a:rPr>
              <a:t>23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</a:rPr>
              <a:t> (6 </a:t>
            </a:r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</a:rPr>
              <a:t>месяцев – 3 года)</a:t>
            </a:r>
            <a:endParaRPr lang="uk-UA" sz="20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rot="576847" flipV="1">
            <a:off x="4201166" y="3098736"/>
            <a:ext cx="616961" cy="104507"/>
          </a:xfrm>
          <a:prstGeom prst="line">
            <a:avLst/>
          </a:prstGeom>
          <a:noFill/>
          <a:ln w="76200">
            <a:solidFill>
              <a:schemeClr val="accent4">
                <a:lumMod val="75000"/>
              </a:schemeClr>
            </a:solidFill>
            <a:prstDash val="solid"/>
            <a:miter lim="800000"/>
            <a:headEnd type="stealth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 lIns="0" tIns="10800" rIns="0" bIns="10800" anchor="ctr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endParaRPr lang="ru-RU" sz="1600" b="1">
              <a:solidFill>
                <a:schemeClr val="bg1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087" y="5562102"/>
            <a:ext cx="8642479" cy="707886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043238" indent="-3043238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Методы исследования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клинические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лабораторные,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инструментальные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статистические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44494" y="1018576"/>
            <a:ext cx="7427936" cy="87880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lIns="18000" tIns="10800" rIns="18000" bIns="10800" anchor="ctr"/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rgbClr val="FFFFFF"/>
                </a:solidFill>
                <a:latin typeface="Arial" pitchFamily="34" charset="0"/>
              </a:rPr>
              <a:t>831 история болезни детей с различными </a:t>
            </a:r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</a:rPr>
              <a:t/>
            </a:r>
            <a:br>
              <a:rPr lang="ru-RU" sz="2000" b="1" dirty="0" smtClean="0">
                <a:solidFill>
                  <a:srgbClr val="FFFFFF"/>
                </a:solidFill>
                <a:latin typeface="Arial" pitchFamily="34" charset="0"/>
              </a:rPr>
            </a:br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</a:rPr>
              <a:t>инфекционно-воспалительными заболеваниями дыхательных путей</a:t>
            </a:r>
            <a:endParaRPr lang="ru-RU" sz="20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66D31DF-2EF1-4D17-87B8-11A87C2F7AF8}" type="slidenum">
              <a:rPr lang="ru-RU" sz="1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3085" y="2120267"/>
            <a:ext cx="8642480" cy="3153191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marL="3043238" indent="-3043238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II–III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ЭТАП</a:t>
            </a:r>
          </a:p>
          <a:p>
            <a:pPr marL="3043238" indent="-3043238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3043238" indent="-3043238"/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3043238" indent="-3043238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10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ru-RU" dirty="0" smtClean="0"/>
              <a:t>ЭТАП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67003" y="237371"/>
            <a:ext cx="6976997" cy="107786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lIns="18000" tIns="10800" rIns="18000" bIns="10800" anchor="ctr"/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rgbClr val="FFFFFF"/>
                </a:solidFill>
                <a:latin typeface="Arial" pitchFamily="34" charset="0"/>
              </a:rPr>
              <a:t>831 история болезни детей с различными инфекционно-воспалительными </a:t>
            </a:r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</a:rPr>
              <a:t>заболеваниями ДП</a:t>
            </a:r>
            <a:endParaRPr lang="ru-RU" sz="2000" b="1" dirty="0">
              <a:solidFill>
                <a:srgbClr val="FFFFFF"/>
              </a:solidFill>
              <a:latin typeface="Arial" pitchFamily="34" charset="0"/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4243547690"/>
              </p:ext>
            </p:extLst>
          </p:nvPr>
        </p:nvGraphicFramePr>
        <p:xfrm>
          <a:off x="-87682" y="1315233"/>
          <a:ext cx="10722279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66D31DF-2EF1-4D17-87B8-11A87C2F7AF8}" type="slidenum">
              <a:rPr lang="ru-RU" sz="1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7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 </a:t>
            </a:r>
            <a:r>
              <a:rPr lang="ru-RU" dirty="0" smtClean="0"/>
              <a:t>ЭТАП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7682" y="2517731"/>
            <a:ext cx="8906006" cy="3659231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solidFill>
                  <a:srgbClr val="C00000"/>
                </a:solidFill>
              </a:rPr>
              <a:t>изучены показатели насыщения артериальной крови кислородом по данным </a:t>
            </a:r>
            <a:r>
              <a:rPr lang="ru-RU" sz="2400" dirty="0" err="1" smtClean="0">
                <a:solidFill>
                  <a:srgbClr val="C00000"/>
                </a:solidFill>
              </a:rPr>
              <a:t>пульсоксиметрии</a:t>
            </a:r>
            <a:endParaRPr lang="ru-RU" sz="2400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C00000"/>
                </a:solidFill>
              </a:rPr>
              <a:t>установлена </a:t>
            </a:r>
            <a:r>
              <a:rPr lang="ru-RU" sz="2400" dirty="0">
                <a:solidFill>
                  <a:srgbClr val="C00000"/>
                </a:solidFill>
              </a:rPr>
              <a:t>функциональная способность </a:t>
            </a:r>
            <a:r>
              <a:rPr lang="ru-RU" sz="2400" dirty="0" smtClean="0">
                <a:solidFill>
                  <a:srgbClr val="C00000"/>
                </a:solidFill>
              </a:rPr>
              <a:t>миокарда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C00000"/>
                </a:solidFill>
              </a:rPr>
              <a:t>исследованы </a:t>
            </a:r>
            <a:r>
              <a:rPr lang="ru-RU" sz="2400" dirty="0">
                <a:solidFill>
                  <a:srgbClr val="C00000"/>
                </a:solidFill>
              </a:rPr>
              <a:t>биохимические маркеры, </a:t>
            </a:r>
            <a:r>
              <a:rPr lang="ru-RU" sz="2400" dirty="0" smtClean="0">
                <a:solidFill>
                  <a:srgbClr val="C00000"/>
                </a:solidFill>
              </a:rPr>
              <a:t>отражающие </a:t>
            </a:r>
            <a:r>
              <a:rPr lang="ru-RU" sz="2400" dirty="0">
                <a:solidFill>
                  <a:srgbClr val="C00000"/>
                </a:solidFill>
              </a:rPr>
              <a:t>состояние эндогенной </a:t>
            </a:r>
            <a:r>
              <a:rPr lang="ru-RU" sz="2400" dirty="0" smtClean="0">
                <a:solidFill>
                  <a:srgbClr val="C00000"/>
                </a:solidFill>
              </a:rPr>
              <a:t>интоксикации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C00000"/>
                </a:solidFill>
              </a:rPr>
              <a:t>изучены </a:t>
            </a:r>
            <a:r>
              <a:rPr lang="ru-RU" sz="2400" dirty="0">
                <a:solidFill>
                  <a:srgbClr val="C00000"/>
                </a:solidFill>
              </a:rPr>
              <a:t>маркеры </a:t>
            </a:r>
            <a:r>
              <a:rPr lang="ru-RU" sz="2400" dirty="0" err="1">
                <a:solidFill>
                  <a:srgbClr val="C00000"/>
                </a:solidFill>
              </a:rPr>
              <a:t>митохондриального</a:t>
            </a:r>
            <a:r>
              <a:rPr lang="ru-RU" sz="2400" dirty="0">
                <a:solidFill>
                  <a:srgbClr val="C00000"/>
                </a:solidFill>
              </a:rPr>
              <a:t> транспорта метаболизма, метаболического звена и ферментативного звена клеточного энергетического </a:t>
            </a:r>
            <a:r>
              <a:rPr lang="ru-RU" sz="2400" dirty="0" smtClean="0">
                <a:solidFill>
                  <a:srgbClr val="C00000"/>
                </a:solidFill>
              </a:rPr>
              <a:t>обмена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C00000"/>
                </a:solidFill>
              </a:rPr>
              <a:t>определена </a:t>
            </a:r>
            <a:r>
              <a:rPr lang="ru-RU" sz="2400" dirty="0">
                <a:solidFill>
                  <a:srgbClr val="C00000"/>
                </a:solidFill>
              </a:rPr>
              <a:t>активность маркера повреждения нервной ткани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25774" y="917854"/>
            <a:ext cx="4408648" cy="1349358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lIns="18000" tIns="10800" rIns="18000" bIns="10800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</a:rPr>
              <a:t>I </a:t>
            </a:r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</a:rPr>
              <a:t>группа (основная): </a:t>
            </a:r>
            <a:br>
              <a:rPr lang="ru-RU" sz="2000" b="1" dirty="0" smtClean="0">
                <a:solidFill>
                  <a:srgbClr val="FFFFFF"/>
                </a:solidFill>
                <a:latin typeface="Arial" pitchFamily="34" charset="0"/>
              </a:rPr>
            </a:br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</a:rPr>
              <a:t>дети с осложненным течением внебольничной пневмонии (ОВП), 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</a:rPr>
              <a:t>n=</a:t>
            </a:r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</a:rPr>
              <a:t>44</a:t>
            </a:r>
            <a:endParaRPr lang="uk-UA" sz="20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4649244" y="917853"/>
            <a:ext cx="4408648" cy="1349358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lIns="18000" tIns="10800" rIns="18000" bIns="10800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</a:rPr>
              <a:t>I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</a:rPr>
              <a:t>I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</a:rPr>
              <a:t>группа (сравнения): </a:t>
            </a:r>
            <a:br>
              <a:rPr lang="ru-RU" sz="2000" b="1" dirty="0" smtClean="0">
                <a:solidFill>
                  <a:srgbClr val="FFFFFF"/>
                </a:solidFill>
                <a:latin typeface="Arial" pitchFamily="34" charset="0"/>
              </a:rPr>
            </a:br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</a:rPr>
              <a:t>дети с </a:t>
            </a:r>
            <a:r>
              <a:rPr lang="ru-RU" sz="2000" b="1" dirty="0" err="1" smtClean="0">
                <a:solidFill>
                  <a:srgbClr val="FFFFFF"/>
                </a:solidFill>
                <a:latin typeface="Arial" pitchFamily="34" charset="0"/>
              </a:rPr>
              <a:t>НЕосложненным</a:t>
            </a:r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</a:rPr>
              <a:t> течением внебольничной пневмонии (ОВП), 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</a:rPr>
              <a:t>n=</a:t>
            </a:r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</a:rPr>
              <a:t>43</a:t>
            </a:r>
            <a:endParaRPr lang="uk-UA" sz="20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66D31DF-2EF1-4D17-87B8-11A87C2F7AF8}" type="slidenum">
              <a:rPr lang="ru-RU" sz="1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9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dirty="0"/>
              <a:t>I</a:t>
            </a:r>
            <a:r>
              <a:rPr lang="en-US" dirty="0" smtClean="0"/>
              <a:t>I </a:t>
            </a:r>
            <a:r>
              <a:rPr lang="ru-RU" dirty="0"/>
              <a:t>ЭТАП </a:t>
            </a: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151914" y="2550517"/>
            <a:ext cx="8892966" cy="1014412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B0186B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lIns="18000" tIns="10800" rIns="18000" bIns="108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800" b="1" dirty="0" smtClean="0">
                <a:latin typeface="Arial" pitchFamily="34" charset="0"/>
              </a:rPr>
              <a:t>дети с ОВП, </a:t>
            </a:r>
            <a:r>
              <a:rPr lang="en-US" sz="2800" b="1" dirty="0" smtClean="0">
                <a:latin typeface="Arial" pitchFamily="34" charset="0"/>
              </a:rPr>
              <a:t>n=</a:t>
            </a:r>
            <a:r>
              <a:rPr lang="ru-RU" sz="2800" b="1" dirty="0" smtClean="0">
                <a:latin typeface="Arial" pitchFamily="34" charset="0"/>
              </a:rPr>
              <a:t>44</a:t>
            </a:r>
            <a:r>
              <a:rPr lang="en-US" sz="2800" b="1" dirty="0" smtClean="0">
                <a:latin typeface="Arial" pitchFamily="34" charset="0"/>
              </a:rPr>
              <a:t/>
            </a:r>
            <a:br>
              <a:rPr lang="en-US" sz="2800" b="1" dirty="0" smtClean="0">
                <a:latin typeface="Arial" pitchFamily="34" charset="0"/>
              </a:rPr>
            </a:br>
            <a:endParaRPr lang="uk-UA" sz="2800" b="1" dirty="0">
              <a:latin typeface="Arial" pitchFamily="34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359298" y="3267562"/>
            <a:ext cx="3199181" cy="1045670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lIns="18000" tIns="10800" rIns="18000" bIns="10800" anchor="ctr"/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</a:rPr>
              <a:t>1 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подгруппа – дети, получавшие традиционную терапию,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</a:rPr>
              <a:t>n=21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109625" y="3267561"/>
            <a:ext cx="4808995" cy="1045671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lIns="18000" tIns="10800" rIns="18000" bIns="10800" anchor="ctr"/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</a:rPr>
              <a:t>2</a:t>
            </a:r>
            <a:r>
              <a:rPr lang="ru-RU" b="1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ru-RU" b="1" dirty="0">
                <a:solidFill>
                  <a:srgbClr val="FFFFFF"/>
                </a:solidFill>
                <a:latin typeface="Arial" pitchFamily="34" charset="0"/>
              </a:rPr>
              <a:t>подгруппа – дети, </a:t>
            </a:r>
            <a:r>
              <a:rPr lang="ru-RU" b="1" dirty="0" smtClean="0">
                <a:solidFill>
                  <a:srgbClr val="FFFFFF"/>
                </a:solidFill>
                <a:latin typeface="Arial" pitchFamily="34" charset="0"/>
              </a:rPr>
              <a:t>которые дополнительно получали коррекцию </a:t>
            </a:r>
            <a:r>
              <a:rPr lang="ru-RU" b="1" dirty="0" err="1" smtClean="0">
                <a:solidFill>
                  <a:srgbClr val="FFFFFF"/>
                </a:solidFill>
                <a:latin typeface="Arial" pitchFamily="34" charset="0"/>
              </a:rPr>
              <a:t>энергометаболических</a:t>
            </a:r>
            <a:r>
              <a:rPr lang="ru-RU" b="1" dirty="0" smtClean="0">
                <a:solidFill>
                  <a:srgbClr val="FFFFFF"/>
                </a:solidFill>
                <a:latin typeface="Arial" pitchFamily="34" charset="0"/>
              </a:rPr>
              <a:t> нарушений, n=23</a:t>
            </a:r>
            <a:endParaRPr lang="ru-RU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151914" y="4672209"/>
            <a:ext cx="8892966" cy="102713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70C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lIns="18000" tIns="10800" rIns="18000" bIns="108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800" b="1" dirty="0" smtClean="0">
                <a:latin typeface="Arial" pitchFamily="34" charset="0"/>
              </a:rPr>
              <a:t>дети с НВП, </a:t>
            </a:r>
            <a:r>
              <a:rPr lang="en-US" sz="2800" b="1" dirty="0" smtClean="0">
                <a:latin typeface="Arial" pitchFamily="34" charset="0"/>
              </a:rPr>
              <a:t>n=</a:t>
            </a:r>
            <a:r>
              <a:rPr lang="ru-RU" sz="2800" b="1" dirty="0" smtClean="0">
                <a:latin typeface="Arial" pitchFamily="34" charset="0"/>
              </a:rPr>
              <a:t>43</a:t>
            </a:r>
            <a:r>
              <a:rPr lang="en-US" sz="2800" b="1" dirty="0" smtClean="0">
                <a:latin typeface="Arial" pitchFamily="34" charset="0"/>
              </a:rPr>
              <a:t/>
            </a:r>
            <a:br>
              <a:rPr lang="en-US" sz="2800" b="1" dirty="0" smtClean="0">
                <a:latin typeface="Arial" pitchFamily="34" charset="0"/>
              </a:rPr>
            </a:br>
            <a:endParaRPr lang="uk-UA" sz="2800" b="1" dirty="0">
              <a:latin typeface="Arial" pitchFamily="34" charset="0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359298" y="5372962"/>
            <a:ext cx="3199181" cy="1045670"/>
          </a:xfrm>
          <a:prstGeom prst="roundRect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lIns="18000" tIns="10800" rIns="18000" bIns="10800" anchor="ctr"/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</a:rPr>
              <a:t>1 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подгруппа – дети, получавшие традиционную терапию,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</a:rPr>
              <a:t>n=21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4109625" y="5372961"/>
            <a:ext cx="4808995" cy="1045671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lIns="18000" tIns="10800" rIns="18000" bIns="10800" anchor="ctr"/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</a:rPr>
              <a:t>2</a:t>
            </a:r>
            <a:r>
              <a:rPr lang="ru-RU" b="1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ru-RU" b="1" dirty="0">
                <a:solidFill>
                  <a:srgbClr val="FFFFFF"/>
                </a:solidFill>
                <a:latin typeface="Arial" pitchFamily="34" charset="0"/>
              </a:rPr>
              <a:t>подгруппа – дети, </a:t>
            </a:r>
            <a:r>
              <a:rPr lang="ru-RU" b="1" dirty="0" smtClean="0">
                <a:solidFill>
                  <a:srgbClr val="FFFFFF"/>
                </a:solidFill>
                <a:latin typeface="Arial" pitchFamily="34" charset="0"/>
              </a:rPr>
              <a:t>которые дополнительно получали коррекцию </a:t>
            </a:r>
            <a:r>
              <a:rPr lang="ru-RU" b="1" dirty="0" err="1" smtClean="0">
                <a:solidFill>
                  <a:srgbClr val="FFFFFF"/>
                </a:solidFill>
                <a:latin typeface="Arial" pitchFamily="34" charset="0"/>
              </a:rPr>
              <a:t>энергометаболических</a:t>
            </a:r>
            <a:r>
              <a:rPr lang="ru-RU" b="1" dirty="0" smtClean="0">
                <a:solidFill>
                  <a:srgbClr val="FFFFFF"/>
                </a:solidFill>
                <a:latin typeface="Arial" pitchFamily="34" charset="0"/>
              </a:rPr>
              <a:t> нарушений, n=22</a:t>
            </a:r>
            <a:endParaRPr lang="ru-RU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23786" y="4478"/>
            <a:ext cx="6720214" cy="238799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lIns="18000" tIns="10800" rIns="18000" bIns="10800" anchor="ctr"/>
          <a:lstStyle/>
          <a:p>
            <a:pPr>
              <a:lnSpc>
                <a:spcPct val="80000"/>
              </a:lnSpc>
            </a:pPr>
            <a:r>
              <a:rPr lang="ru-RU" sz="2200" b="1" dirty="0">
                <a:solidFill>
                  <a:srgbClr val="FFFFFF"/>
                </a:solidFill>
                <a:latin typeface="Arial" pitchFamily="34" charset="0"/>
              </a:rPr>
              <a:t>Комплексная оценка степени отклонения </a:t>
            </a:r>
            <a:r>
              <a:rPr lang="ru-RU" sz="2200" b="1" dirty="0" smtClean="0">
                <a:solidFill>
                  <a:srgbClr val="FFFFFF"/>
                </a:solidFill>
                <a:latin typeface="Arial" pitchFamily="34" charset="0"/>
              </a:rPr>
              <a:t/>
            </a:r>
            <a:br>
              <a:rPr lang="ru-RU" sz="2200" b="1" dirty="0" smtClean="0">
                <a:solidFill>
                  <a:srgbClr val="FFFFFF"/>
                </a:solidFill>
                <a:latin typeface="Arial" pitchFamily="34" charset="0"/>
              </a:rPr>
            </a:br>
            <a:r>
              <a:rPr lang="ru-RU" sz="2200" b="1" dirty="0" smtClean="0">
                <a:solidFill>
                  <a:srgbClr val="FFFFFF"/>
                </a:solidFill>
                <a:latin typeface="Arial" pitchFamily="34" charset="0"/>
              </a:rPr>
              <a:t>от </a:t>
            </a:r>
            <a:r>
              <a:rPr lang="ru-RU" sz="2200" b="1" dirty="0">
                <a:solidFill>
                  <a:srgbClr val="FFFFFF"/>
                </a:solidFill>
                <a:latin typeface="Arial" pitchFamily="34" charset="0"/>
              </a:rPr>
              <a:t>норматива значений показателей энергетического гомеостаза организма детей </a:t>
            </a:r>
            <a:r>
              <a:rPr lang="ru-RU" sz="2200" b="1" dirty="0" smtClean="0">
                <a:solidFill>
                  <a:srgbClr val="FFFFFF"/>
                </a:solidFill>
                <a:latin typeface="Arial" pitchFamily="34" charset="0"/>
              </a:rPr>
              <a:t/>
            </a:r>
            <a:br>
              <a:rPr lang="ru-RU" sz="2200" b="1" dirty="0" smtClean="0">
                <a:solidFill>
                  <a:srgbClr val="FFFFFF"/>
                </a:solidFill>
                <a:latin typeface="Arial" pitchFamily="34" charset="0"/>
              </a:rPr>
            </a:br>
            <a:r>
              <a:rPr lang="ru-RU" sz="2200" b="1" dirty="0" smtClean="0">
                <a:solidFill>
                  <a:srgbClr val="FFFFFF"/>
                </a:solidFill>
                <a:latin typeface="Arial" pitchFamily="34" charset="0"/>
              </a:rPr>
              <a:t>с </a:t>
            </a:r>
            <a:r>
              <a:rPr lang="ru-RU" sz="2200" b="1" dirty="0">
                <a:solidFill>
                  <a:srgbClr val="FFFFFF"/>
                </a:solidFill>
                <a:latin typeface="Arial" pitchFamily="34" charset="0"/>
              </a:rPr>
              <a:t>ВП и сопутствующим ПП ЦНС позволила доказательно определить показания </a:t>
            </a:r>
            <a:r>
              <a:rPr lang="ru-RU" sz="2200" b="1" dirty="0" smtClean="0">
                <a:solidFill>
                  <a:srgbClr val="FFFFFF"/>
                </a:solidFill>
                <a:latin typeface="Arial" pitchFamily="34" charset="0"/>
              </a:rPr>
              <a:t/>
            </a:r>
            <a:br>
              <a:rPr lang="ru-RU" sz="2200" b="1" dirty="0" smtClean="0">
                <a:solidFill>
                  <a:srgbClr val="FFFFFF"/>
                </a:solidFill>
                <a:latin typeface="Arial" pitchFamily="34" charset="0"/>
              </a:rPr>
            </a:br>
            <a:r>
              <a:rPr lang="ru-RU" sz="2200" b="1" dirty="0" smtClean="0">
                <a:solidFill>
                  <a:srgbClr val="FFFFFF"/>
                </a:solidFill>
                <a:latin typeface="Arial" pitchFamily="34" charset="0"/>
              </a:rPr>
              <a:t>для </a:t>
            </a:r>
            <a:r>
              <a:rPr lang="ru-RU" sz="2200" b="1" dirty="0">
                <a:solidFill>
                  <a:srgbClr val="FFFFFF"/>
                </a:solidFill>
                <a:latin typeface="Arial" pitchFamily="34" charset="0"/>
              </a:rPr>
              <a:t>включения в терапевтический комплекс больных </a:t>
            </a:r>
            <a:r>
              <a:rPr lang="ru-RU" sz="2200" b="1" dirty="0" err="1">
                <a:solidFill>
                  <a:srgbClr val="FFFFFF"/>
                </a:solidFill>
                <a:latin typeface="Arial" pitchFamily="34" charset="0"/>
              </a:rPr>
              <a:t>левокарнитинсодержащего</a:t>
            </a:r>
            <a:r>
              <a:rPr lang="ru-RU" sz="2200" b="1" dirty="0">
                <a:solidFill>
                  <a:srgbClr val="FFFFFF"/>
                </a:solidFill>
                <a:latin typeface="Arial" pitchFamily="34" charset="0"/>
              </a:rPr>
              <a:t> препарата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66D31DF-2EF1-4D17-87B8-11A87C2F7AF8}" type="slidenum">
              <a:rPr lang="ru-RU" sz="1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0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30071500"/>
              </p:ext>
            </p:extLst>
          </p:nvPr>
        </p:nvGraphicFramePr>
        <p:xfrm>
          <a:off x="0" y="1077238"/>
          <a:ext cx="8979876" cy="576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87683"/>
            <a:ext cx="8916183" cy="912529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Частота регистрации и характер патологии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по </a:t>
            </a:r>
            <a:r>
              <a:rPr lang="ru-RU" sz="3200" dirty="0"/>
              <a:t>данным перинатального анамнеза у </a:t>
            </a:r>
            <a:r>
              <a:rPr lang="ru-RU" sz="3200" dirty="0" smtClean="0"/>
              <a:t>детей сравниваемых групп (%)</a:t>
            </a:r>
            <a:endParaRPr lang="ru-RU" sz="32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66D31DF-2EF1-4D17-87B8-11A87C2F7AF8}" type="slidenum">
              <a:rPr lang="ru-RU" sz="1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81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53320817"/>
              </p:ext>
            </p:extLst>
          </p:nvPr>
        </p:nvGraphicFramePr>
        <p:xfrm>
          <a:off x="0" y="1077238"/>
          <a:ext cx="8979876" cy="576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2862" y="175365"/>
            <a:ext cx="8670930" cy="901873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/>
              <a:t>Частота регистрации и характер </a:t>
            </a:r>
            <a:r>
              <a:rPr lang="ru-RU" sz="2400" dirty="0" smtClean="0"/>
              <a:t>сопутствующей патологии у детей сравниваемых групп (%)</a:t>
            </a:r>
            <a:endParaRPr lang="ru-RU" sz="24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66D31DF-2EF1-4D17-87B8-11A87C2F7AF8}" type="slidenum">
              <a:rPr lang="ru-RU" sz="1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05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75365"/>
            <a:ext cx="9043792" cy="912529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Частота регистрации </a:t>
            </a:r>
            <a:r>
              <a:rPr lang="ru-RU" sz="3200" dirty="0" smtClean="0"/>
              <a:t>синдромов перинатального поражения ЦНС у детей </a:t>
            </a:r>
            <a:br>
              <a:rPr lang="ru-RU" sz="3200" dirty="0" smtClean="0"/>
            </a:br>
            <a:r>
              <a:rPr lang="ru-RU" sz="3200" dirty="0" smtClean="0"/>
              <a:t>с внебольничной пневмонией (%)</a:t>
            </a:r>
            <a:endParaRPr lang="ru-RU" sz="3200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51749491"/>
              </p:ext>
            </p:extLst>
          </p:nvPr>
        </p:nvGraphicFramePr>
        <p:xfrm>
          <a:off x="13702" y="1124744"/>
          <a:ext cx="890483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66D31DF-2EF1-4D17-87B8-11A87C2F7AF8}" type="slidenum">
              <a:rPr lang="ru-RU" sz="16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70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5_Техническая 1">
    <a:dk1>
      <a:srgbClr val="00007F"/>
    </a:dk1>
    <a:lt1>
      <a:srgbClr val="CBCBFF"/>
    </a:lt1>
    <a:dk2>
      <a:srgbClr val="0000BF"/>
    </a:dk2>
    <a:lt2>
      <a:srgbClr val="CCCCFF"/>
    </a:lt2>
    <a:accent1>
      <a:srgbClr val="0000FF"/>
    </a:accent1>
    <a:accent2>
      <a:srgbClr val="FF0000"/>
    </a:accent2>
    <a:accent3>
      <a:srgbClr val="AAAADC"/>
    </a:accent3>
    <a:accent4>
      <a:srgbClr val="ADADDA"/>
    </a:accent4>
    <a:accent5>
      <a:srgbClr val="AAAAFF"/>
    </a:accent5>
    <a:accent6>
      <a:srgbClr val="E70000"/>
    </a:accent6>
    <a:hlink>
      <a:srgbClr val="0000FF"/>
    </a:hlink>
    <a:folHlink>
      <a:srgbClr val="800080"/>
    </a:folHlink>
  </a:clrScheme>
  <a:fontScheme name="15_Техническая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Красный и фиолетовый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  <a:fontScheme name="Тема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15_Техническая 1">
    <a:dk1>
      <a:srgbClr val="00007F"/>
    </a:dk1>
    <a:lt1>
      <a:srgbClr val="CBCBFF"/>
    </a:lt1>
    <a:dk2>
      <a:srgbClr val="0000BF"/>
    </a:dk2>
    <a:lt2>
      <a:srgbClr val="CCCCFF"/>
    </a:lt2>
    <a:accent1>
      <a:srgbClr val="0000FF"/>
    </a:accent1>
    <a:accent2>
      <a:srgbClr val="FF0000"/>
    </a:accent2>
    <a:accent3>
      <a:srgbClr val="AAAADC"/>
    </a:accent3>
    <a:accent4>
      <a:srgbClr val="ADADDA"/>
    </a:accent4>
    <a:accent5>
      <a:srgbClr val="AAAAFF"/>
    </a:accent5>
    <a:accent6>
      <a:srgbClr val="E70000"/>
    </a:accent6>
    <a:hlink>
      <a:srgbClr val="0000FF"/>
    </a:hlink>
    <a:folHlink>
      <a:srgbClr val="800080"/>
    </a:folHlink>
  </a:clrScheme>
  <a:fontScheme name="15_Техническая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15_Техническая 1">
    <a:dk1>
      <a:srgbClr val="00007F"/>
    </a:dk1>
    <a:lt1>
      <a:srgbClr val="CBCBFF"/>
    </a:lt1>
    <a:dk2>
      <a:srgbClr val="0000BF"/>
    </a:dk2>
    <a:lt2>
      <a:srgbClr val="CCCCFF"/>
    </a:lt2>
    <a:accent1>
      <a:srgbClr val="0000FF"/>
    </a:accent1>
    <a:accent2>
      <a:srgbClr val="FF0000"/>
    </a:accent2>
    <a:accent3>
      <a:srgbClr val="AAAADC"/>
    </a:accent3>
    <a:accent4>
      <a:srgbClr val="ADADDA"/>
    </a:accent4>
    <a:accent5>
      <a:srgbClr val="AAAAFF"/>
    </a:accent5>
    <a:accent6>
      <a:srgbClr val="E70000"/>
    </a:accent6>
    <a:hlink>
      <a:srgbClr val="0000FF"/>
    </a:hlink>
    <a:folHlink>
      <a:srgbClr val="800080"/>
    </a:folHlink>
  </a:clrScheme>
  <a:fontScheme name="15_Техническая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15_Техническая 1">
    <a:dk1>
      <a:srgbClr val="00007F"/>
    </a:dk1>
    <a:lt1>
      <a:srgbClr val="CBCBFF"/>
    </a:lt1>
    <a:dk2>
      <a:srgbClr val="0000BF"/>
    </a:dk2>
    <a:lt2>
      <a:srgbClr val="CCCCFF"/>
    </a:lt2>
    <a:accent1>
      <a:srgbClr val="0000FF"/>
    </a:accent1>
    <a:accent2>
      <a:srgbClr val="FF0000"/>
    </a:accent2>
    <a:accent3>
      <a:srgbClr val="AAAADC"/>
    </a:accent3>
    <a:accent4>
      <a:srgbClr val="ADADDA"/>
    </a:accent4>
    <a:accent5>
      <a:srgbClr val="AAAAFF"/>
    </a:accent5>
    <a:accent6>
      <a:srgbClr val="E70000"/>
    </a:accent6>
    <a:hlink>
      <a:srgbClr val="0000FF"/>
    </a:hlink>
    <a:folHlink>
      <a:srgbClr val="800080"/>
    </a:folHlink>
  </a:clrScheme>
  <a:fontScheme name="15_Техническая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  <a:fontScheme name="2_Техническая">
    <a:majorFont>
      <a:latin typeface="Arial"/>
      <a:ea typeface=""/>
      <a:cs typeface=""/>
    </a:majorFont>
    <a:minorFont>
      <a:latin typeface=""/>
      <a:ea typeface=""/>
      <a:cs typeface=""/>
    </a:minorFont>
  </a:fontScheme>
  <a:fmtScheme name="Техническая">
    <a:fillStyleLst>
      <a:solidFill>
        <a:schemeClr val="phClr"/>
      </a:solidFill>
      <a:gradFill rotWithShape="1">
        <a:gsLst>
          <a:gs pos="0">
            <a:schemeClr val="phClr">
              <a:tint val="1000"/>
            </a:schemeClr>
          </a:gs>
          <a:gs pos="68000">
            <a:schemeClr val="phClr">
              <a:tint val="77000"/>
            </a:schemeClr>
          </a:gs>
          <a:gs pos="81000">
            <a:schemeClr val="phClr">
              <a:tint val="79000"/>
            </a:schemeClr>
          </a:gs>
          <a:gs pos="86000">
            <a:schemeClr val="phClr">
              <a:tint val="73000"/>
            </a:schemeClr>
          </a:gs>
          <a:gs pos="100000">
            <a:schemeClr val="phClr">
              <a:tint val="35000"/>
            </a:schemeClr>
          </a:gs>
        </a:gsLst>
        <a:lin ang="5400000" scaled="1"/>
      </a:gradFill>
      <a:gradFill rotWithShape="1">
        <a:gsLst>
          <a:gs pos="0">
            <a:schemeClr val="phClr">
              <a:tint val="73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shade val="57000"/>
              <a:satMod val="120000"/>
            </a:schemeClr>
          </a:gs>
          <a:gs pos="80000">
            <a:schemeClr val="phClr">
              <a:shade val="56000"/>
              <a:satMod val="145000"/>
            </a:schemeClr>
          </a:gs>
          <a:gs pos="88000">
            <a:schemeClr val="phClr">
              <a:shade val="63000"/>
              <a:satMod val="160000"/>
            </a:schemeClr>
          </a:gs>
          <a:gs pos="100000">
            <a:schemeClr val="phClr">
              <a:tint val="99555"/>
              <a:satMod val="155000"/>
            </a:schemeClr>
          </a:gs>
        </a:gsLst>
        <a:lin ang="5400000" scaled="1"/>
      </a:gradFill>
    </a:fillStyleLst>
    <a:lnStyleLst>
      <a:ln w="9525" cap="flat" cmpd="sng" algn="ctr">
        <a:solidFill>
          <a:schemeClr val="phClr">
            <a:shade val="60000"/>
            <a:satMod val="300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00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6200">
            <a:schemeClr val="phClr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phClr">
              <a:shade val="30000"/>
              <a:satMod val="2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50000"/>
            </a:schemeClr>
          </a:gs>
          <a:gs pos="30000">
            <a:schemeClr val="phClr">
              <a:shade val="60000"/>
              <a:satMod val="150000"/>
            </a:schemeClr>
          </a:gs>
          <a:gs pos="100000">
            <a:schemeClr val="phClr">
              <a:tint val="83000"/>
              <a:satMod val="200000"/>
            </a:schemeClr>
          </a:gs>
        </a:gsLst>
        <a:lin ang="13000000" scaled="0"/>
      </a:gradFill>
      <a:gradFill rotWithShape="1">
        <a:gsLst>
          <a:gs pos="0">
            <a:schemeClr val="phClr">
              <a:tint val="78000"/>
              <a:satMod val="220000"/>
            </a:schemeClr>
          </a:gs>
          <a:gs pos="100000">
            <a:schemeClr val="phClr">
              <a:shade val="35000"/>
              <a:satMod val="155000"/>
            </a:schemeClr>
          </a:gs>
        </a:gsLst>
        <a:path path="circle">
          <a:fillToRect l="60000" t="50000" r="4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  <a:fontScheme name="2_Техническая">
    <a:majorFont>
      <a:latin typeface="Arial"/>
      <a:ea typeface=""/>
      <a:cs typeface=""/>
    </a:majorFont>
    <a:minorFont>
      <a:latin typeface=""/>
      <a:ea typeface=""/>
      <a:cs typeface=""/>
    </a:minorFont>
  </a:fontScheme>
  <a:fmtScheme name="Техническая">
    <a:fillStyleLst>
      <a:solidFill>
        <a:schemeClr val="phClr"/>
      </a:solidFill>
      <a:gradFill rotWithShape="1">
        <a:gsLst>
          <a:gs pos="0">
            <a:schemeClr val="phClr">
              <a:tint val="1000"/>
            </a:schemeClr>
          </a:gs>
          <a:gs pos="68000">
            <a:schemeClr val="phClr">
              <a:tint val="77000"/>
            </a:schemeClr>
          </a:gs>
          <a:gs pos="81000">
            <a:schemeClr val="phClr">
              <a:tint val="79000"/>
            </a:schemeClr>
          </a:gs>
          <a:gs pos="86000">
            <a:schemeClr val="phClr">
              <a:tint val="73000"/>
            </a:schemeClr>
          </a:gs>
          <a:gs pos="100000">
            <a:schemeClr val="phClr">
              <a:tint val="35000"/>
            </a:schemeClr>
          </a:gs>
        </a:gsLst>
        <a:lin ang="5400000" scaled="1"/>
      </a:gradFill>
      <a:gradFill rotWithShape="1">
        <a:gsLst>
          <a:gs pos="0">
            <a:schemeClr val="phClr">
              <a:tint val="73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shade val="57000"/>
              <a:satMod val="120000"/>
            </a:schemeClr>
          </a:gs>
          <a:gs pos="80000">
            <a:schemeClr val="phClr">
              <a:shade val="56000"/>
              <a:satMod val="145000"/>
            </a:schemeClr>
          </a:gs>
          <a:gs pos="88000">
            <a:schemeClr val="phClr">
              <a:shade val="63000"/>
              <a:satMod val="160000"/>
            </a:schemeClr>
          </a:gs>
          <a:gs pos="100000">
            <a:schemeClr val="phClr">
              <a:tint val="99555"/>
              <a:satMod val="155000"/>
            </a:schemeClr>
          </a:gs>
        </a:gsLst>
        <a:lin ang="5400000" scaled="1"/>
      </a:gradFill>
    </a:fillStyleLst>
    <a:lnStyleLst>
      <a:ln w="9525" cap="flat" cmpd="sng" algn="ctr">
        <a:solidFill>
          <a:schemeClr val="phClr">
            <a:shade val="60000"/>
            <a:satMod val="300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00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6200">
            <a:schemeClr val="phClr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phClr">
              <a:shade val="30000"/>
              <a:satMod val="2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50000"/>
            </a:schemeClr>
          </a:gs>
          <a:gs pos="30000">
            <a:schemeClr val="phClr">
              <a:shade val="60000"/>
              <a:satMod val="150000"/>
            </a:schemeClr>
          </a:gs>
          <a:gs pos="100000">
            <a:schemeClr val="phClr">
              <a:tint val="83000"/>
              <a:satMod val="200000"/>
            </a:schemeClr>
          </a:gs>
        </a:gsLst>
        <a:lin ang="13000000" scaled="0"/>
      </a:gradFill>
      <a:gradFill rotWithShape="1">
        <a:gsLst>
          <a:gs pos="0">
            <a:schemeClr val="phClr">
              <a:tint val="78000"/>
              <a:satMod val="220000"/>
            </a:schemeClr>
          </a:gs>
          <a:gs pos="100000">
            <a:schemeClr val="phClr">
              <a:shade val="35000"/>
              <a:satMod val="155000"/>
            </a:schemeClr>
          </a:gs>
        </a:gsLst>
        <a:path path="circle">
          <a:fillToRect l="60000" t="50000" r="4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3523</TotalTime>
  <Words>604</Words>
  <Application>Microsoft Office PowerPoint</Application>
  <PresentationFormat>Экран (4:3)</PresentationFormat>
  <Paragraphs>137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Коррекция энергометаболических нарушений  при внебольничной пневмонии  у детей раннего возраста  с перинатальным поражением ЦНС</vt:lpstr>
      <vt:lpstr>Актуальность темы исследования</vt:lpstr>
      <vt:lpstr>Материалы и методы исследования</vt:lpstr>
      <vt:lpstr>I ЭТАП</vt:lpstr>
      <vt:lpstr>II ЭТАП </vt:lpstr>
      <vt:lpstr>III ЭТАП </vt:lpstr>
      <vt:lpstr>Частота регистрации и характер патологии  по данным перинатального анамнеза у детей сравниваемых групп (%)</vt:lpstr>
      <vt:lpstr>Частота регистрации и характер сопутствующей патологии у детей сравниваемых групп (%)</vt:lpstr>
      <vt:lpstr>Частота регистрации синдромов перинатального поражения ЦНС у детей  с внебольничной пневмонией (%)</vt:lpstr>
      <vt:lpstr>Частота обнаружения нейрон-специфической энолазы (НСЕ) в зависимости от синдрома перинатального поражения ЦНС при пневмонии у детей раннего возраста</vt:lpstr>
      <vt:lpstr>Показатели исходного содержания СМП в плазме больных ВП и степень их отклонения от норматива</vt:lpstr>
      <vt:lpstr>Исходная частота регистрации нарушенных показателей содержания лактата в крови у обследованных детей и степень его отклонения от норматива </vt:lpstr>
      <vt:lpstr>Исходная частота регистрации нарушенных показателей содержания пировиноградной кислоты в крови у обследованных детей </vt:lpstr>
      <vt:lpstr>Слайд 14</vt:lpstr>
      <vt:lpstr>Соотношение степени увеличения содержания  пирувата и лактата у детей с ВП</vt:lpstr>
      <vt:lpstr>Исходная частота нарушенных показателей уровня общего карнитина в крови детей с ВП и степень  их отклонения от нормального значения</vt:lpstr>
      <vt:lpstr>Исходная частота нарушенных показателей активности фермента ЛДГ у детей  с ВП и степень отклонения его уровня от норматива</vt:lpstr>
      <vt:lpstr>Исходная частота нарушенных показателей уровня общего карнитина в крови детей с ВП и степень  их отклонения от нормального значения</vt:lpstr>
      <vt:lpstr>Ранговая структура степени отклонения  от норматива (t-критерий) значений показателей метаболизма организма детей с  ВП</vt:lpstr>
      <vt:lpstr>Комплексная оценка степени отклонения от норматива значений показателей энергетического гомеостаза организма детей с осложнённой ВП</vt:lpstr>
      <vt:lpstr>Динамика  изучаемых показателей энергометаболического обмена у детей с НВП в зависимости от характера терапии  (относительно контрольной группы) </vt:lpstr>
      <vt:lpstr>Динамика  изучаемых показателей энергометаболического обмена у детей с ОВП в зависимости от характера терапии  (относительно контрольной группы) </vt:lpstr>
      <vt:lpstr>Многолучевые фигуры степени отклонения  от контроля (t-критерий) значений энергометаболических показателей до и после традиционного лечения  у больных с неосложнённой пневмонией</vt:lpstr>
      <vt:lpstr>Степень отклонения от норматива (t-критерий) энергометаболических показателей до и после лечения с дополнительной коррекцией у детей с осложненной пневмонией</vt:lpstr>
      <vt:lpstr>Степень отклонения от норматива (t-критерий) энергометаболических показателей до и после лечения с дополнительной коррекцией у детей с осложненной пневмонией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КЛИНИКО-ЛАБОРАТОРНЫХ ПРОЯВЛЕНИЙ И ТЕРАПИИ ГЕМАТУРИЧЕСКОЙ ФОРМЫ ХРОНИЧЕСКОГО ГЛОМЕРУЛОНЕФРИТА У ДЕТЕЙ С ЭПШТЕЙН-БАРР ВИРУСНОЙ ИНФЕКЦИЕЙ</dc:title>
  <dc:creator>Пользователь</dc:creator>
  <cp:lastModifiedBy>Андрей</cp:lastModifiedBy>
  <cp:revision>385</cp:revision>
  <cp:lastPrinted>2020-02-03T11:05:02Z</cp:lastPrinted>
  <dcterms:created xsi:type="dcterms:W3CDTF">2019-04-21T10:55:27Z</dcterms:created>
  <dcterms:modified xsi:type="dcterms:W3CDTF">2020-10-29T18:11:42Z</dcterms:modified>
</cp:coreProperties>
</file>