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75" r:id="rId6"/>
    <p:sldId id="276" r:id="rId7"/>
    <p:sldId id="277" r:id="rId8"/>
    <p:sldId id="278" r:id="rId9"/>
    <p:sldId id="280" r:id="rId10"/>
    <p:sldId id="281" r:id="rId11"/>
    <p:sldId id="282" r:id="rId12"/>
    <p:sldId id="283" r:id="rId13"/>
    <p:sldId id="284" r:id="rId14"/>
    <p:sldId id="285" r:id="rId15"/>
    <p:sldId id="287" r:id="rId16"/>
    <p:sldId id="288" r:id="rId17"/>
    <p:sldId id="290" r:id="rId18"/>
    <p:sldId id="291" r:id="rId19"/>
    <p:sldId id="292" r:id="rId20"/>
    <p:sldId id="29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61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20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5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61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46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43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5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66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30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8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04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2B80C-CD5A-4F0C-9AEB-7553C3BAFFD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4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Users\Профессор\Pictures\98072-1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392" y="0"/>
            <a:ext cx="9252520" cy="686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08520" y="0"/>
            <a:ext cx="925252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/>
          </a:p>
          <a:p>
            <a:pPr algn="ctr"/>
            <a:endParaRPr lang="ru-RU" sz="3200" b="1" dirty="0" smtClean="0"/>
          </a:p>
          <a:p>
            <a:pPr algn="ctr"/>
            <a:endParaRPr lang="ru-RU" sz="3600" b="1" smtClean="0">
              <a:solidFill>
                <a:srgbClr val="FFFF00"/>
              </a:solidFill>
            </a:endParaRPr>
          </a:p>
          <a:p>
            <a:pPr algn="ctr"/>
            <a:r>
              <a:rPr lang="ru-RU" sz="3600" b="1" smtClean="0">
                <a:solidFill>
                  <a:srgbClr val="FFFF00"/>
                </a:solidFill>
              </a:rPr>
              <a:t>АНАЛИЗ </a:t>
            </a:r>
            <a:r>
              <a:rPr lang="ru-RU" sz="3600" b="1" dirty="0">
                <a:solidFill>
                  <a:srgbClr val="FFFF00"/>
                </a:solidFill>
              </a:rPr>
              <a:t>ЗНАЧИМОСТИ ПСИХОГЕННЫХ ФАКТОРОВ В ПЕРИОД ВЕДЕНИЯ БОЕВЫХ ДЕЙСТВИЙ В ДОНБАССЕ</a:t>
            </a:r>
            <a:endParaRPr lang="ru-RU" sz="3600" dirty="0">
              <a:solidFill>
                <a:srgbClr val="FFFF00"/>
              </a:solidFill>
            </a:endParaRPr>
          </a:p>
          <a:p>
            <a:endParaRPr lang="ru-RU" sz="3200" b="1" baseline="30000" dirty="0" smtClean="0">
              <a:solidFill>
                <a:srgbClr val="FFFF00"/>
              </a:solidFill>
            </a:endParaRPr>
          </a:p>
          <a:p>
            <a:pPr algn="ctr"/>
            <a:endParaRPr lang="ru-RU" sz="3200" b="1" dirty="0" smtClean="0">
              <a:solidFill>
                <a:srgbClr val="FFFF00"/>
              </a:solidFill>
            </a:endParaRPr>
          </a:p>
          <a:p>
            <a:pPr algn="ctr"/>
            <a:r>
              <a:rPr lang="ru-RU" sz="3200" b="1" dirty="0" err="1" smtClean="0">
                <a:solidFill>
                  <a:srgbClr val="FFFF00"/>
                </a:solidFill>
              </a:rPr>
              <a:t>Гостюк</a:t>
            </a:r>
            <a:r>
              <a:rPr lang="ru-RU" sz="3200" b="1" dirty="0" smtClean="0">
                <a:solidFill>
                  <a:srgbClr val="FFFF00"/>
                </a:solidFill>
              </a:rPr>
              <a:t> И.М.</a:t>
            </a:r>
            <a:r>
              <a:rPr lang="ru-RU" sz="3200" b="1" baseline="30000" dirty="0" smtClean="0">
                <a:solidFill>
                  <a:srgbClr val="FFFF00"/>
                </a:solidFill>
              </a:rPr>
              <a:t>1</a:t>
            </a:r>
            <a:r>
              <a:rPr lang="ru-RU" sz="3200" b="1" dirty="0" smtClean="0">
                <a:solidFill>
                  <a:srgbClr val="FFFF00"/>
                </a:solidFill>
              </a:rPr>
              <a:t>, </a:t>
            </a:r>
            <a:r>
              <a:rPr lang="ru-RU" sz="3200" b="1" dirty="0" err="1" smtClean="0">
                <a:solidFill>
                  <a:srgbClr val="FFFF00"/>
                </a:solidFill>
              </a:rPr>
              <a:t>Титиевский</a:t>
            </a:r>
            <a:r>
              <a:rPr lang="ru-RU" sz="3200" b="1" dirty="0" smtClean="0">
                <a:solidFill>
                  <a:srgbClr val="FFFF00"/>
                </a:solidFill>
              </a:rPr>
              <a:t> С.В.</a:t>
            </a:r>
            <a:r>
              <a:rPr lang="ru-RU" sz="3200" b="1" baseline="30000" dirty="0" smtClean="0">
                <a:solidFill>
                  <a:srgbClr val="FFFF00"/>
                </a:solidFill>
              </a:rPr>
              <a:t> 2</a:t>
            </a:r>
            <a:r>
              <a:rPr lang="ru-RU" sz="3200" b="1" dirty="0" smtClean="0">
                <a:solidFill>
                  <a:srgbClr val="FFFF00"/>
                </a:solidFill>
              </a:rPr>
              <a:t>, Воеводина В.С.</a:t>
            </a:r>
            <a:r>
              <a:rPr lang="ru-RU" sz="3200" b="1" baseline="30000" dirty="0" smtClean="0">
                <a:solidFill>
                  <a:srgbClr val="FFFF00"/>
                </a:solidFill>
              </a:rPr>
              <a:t> 1</a:t>
            </a:r>
            <a:endParaRPr lang="ru-RU" sz="2400" b="1" baseline="30000" dirty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endParaRPr lang="ru-RU" sz="2400" b="1" baseline="30000" dirty="0" smtClean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endParaRPr lang="ru-RU" sz="2400" b="1" baseline="30000" dirty="0" smtClean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endParaRPr lang="ru-RU" sz="2400" b="1" baseline="30000" dirty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endParaRPr lang="ru-RU" sz="2400" b="1" baseline="30000" dirty="0" smtClean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endParaRPr lang="ru-RU" sz="2400" b="1" baseline="30000" dirty="0" smtClean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r>
              <a:rPr lang="ru-RU" sz="2400" b="1" baseline="30000" dirty="0" smtClean="0">
                <a:solidFill>
                  <a:srgbClr val="FFFF00"/>
                </a:solidFill>
              </a:rPr>
              <a:t>1</a:t>
            </a:r>
            <a:r>
              <a:rPr lang="ru-RU" sz="2400" dirty="0" smtClean="0">
                <a:solidFill>
                  <a:srgbClr val="FFFF00"/>
                </a:solidFill>
              </a:rPr>
              <a:t>Республиканская </a:t>
            </a:r>
            <a:r>
              <a:rPr lang="ru-RU" sz="2400" dirty="0">
                <a:solidFill>
                  <a:srgbClr val="FFFF00"/>
                </a:solidFill>
              </a:rPr>
              <a:t>клиническая психоневрологическая больница – </a:t>
            </a:r>
            <a:r>
              <a:rPr lang="ru-RU" sz="2400" dirty="0" smtClean="0">
                <a:solidFill>
                  <a:srgbClr val="FFFF00"/>
                </a:solidFill>
              </a:rPr>
              <a:t>медико-психологический </a:t>
            </a:r>
            <a:r>
              <a:rPr lang="ru-RU" sz="2400" dirty="0">
                <a:solidFill>
                  <a:srgbClr val="FFFF00"/>
                </a:solidFill>
              </a:rPr>
              <a:t>центр МЗ ДНР</a:t>
            </a:r>
          </a:p>
          <a:p>
            <a:pPr algn="ctr">
              <a:lnSpc>
                <a:spcPts val="2000"/>
              </a:lnSpc>
            </a:pPr>
            <a:r>
              <a:rPr lang="ru-RU" sz="2400" baseline="30000" dirty="0">
                <a:solidFill>
                  <a:srgbClr val="FFFF00"/>
                </a:solidFill>
              </a:rPr>
              <a:t>2</a:t>
            </a:r>
            <a:r>
              <a:rPr lang="ru-RU" sz="2400" dirty="0">
                <a:solidFill>
                  <a:srgbClr val="FFFF00"/>
                </a:solidFill>
              </a:rPr>
              <a:t>ГОО ВПО «Донецкий национальный медицинский университет им. М. Горького», кафедра психиатрии, психотерапии, медицинской психологии и наркологии ФИПО</a:t>
            </a:r>
          </a:p>
        </p:txBody>
      </p:sp>
    </p:spTree>
    <p:extLst>
      <p:ext uri="{BB962C8B-B14F-4D97-AF65-F5344CB8AC3E}">
        <p14:creationId xmlns:p14="http://schemas.microsoft.com/office/powerpoint/2010/main" val="5900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200" b="1" dirty="0">
                <a:solidFill>
                  <a:srgbClr val="002060"/>
                </a:solidFill>
              </a:rPr>
              <a:t>Результаты проведенного в 2016 году обследования с помощью анкеты для изучения прямых и косвенных психогенных факторов военного времени (П – пациенты (</a:t>
            </a:r>
            <a:r>
              <a:rPr lang="en-US" sz="2200" b="1" dirty="0">
                <a:solidFill>
                  <a:srgbClr val="002060"/>
                </a:solidFill>
              </a:rPr>
              <a:t>N</a:t>
            </a:r>
            <a:r>
              <a:rPr lang="ru-RU" sz="2200" b="1" dirty="0">
                <a:solidFill>
                  <a:srgbClr val="002060"/>
                </a:solidFill>
              </a:rPr>
              <a:t>=43), З - психически условно здоровые лица (</a:t>
            </a:r>
            <a:r>
              <a:rPr lang="en-US" sz="2200" b="1" dirty="0">
                <a:solidFill>
                  <a:srgbClr val="002060"/>
                </a:solidFill>
              </a:rPr>
              <a:t>N</a:t>
            </a:r>
            <a:r>
              <a:rPr lang="ru-RU" sz="2200" b="1" dirty="0">
                <a:solidFill>
                  <a:srgbClr val="002060"/>
                </a:solidFill>
              </a:rPr>
              <a:t>=31))  </a:t>
            </a:r>
            <a:r>
              <a:rPr lang="ru-RU" sz="2200" b="1" dirty="0" smtClean="0">
                <a:solidFill>
                  <a:srgbClr val="002060"/>
                </a:solidFill>
              </a:rPr>
              <a:t>(продолжение)</a:t>
            </a:r>
            <a:endParaRPr lang="ru-RU" sz="2200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914176"/>
              </p:ext>
            </p:extLst>
          </p:nvPr>
        </p:nvGraphicFramePr>
        <p:xfrm>
          <a:off x="0" y="1289127"/>
          <a:ext cx="9143998" cy="5539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4678"/>
                <a:gridCol w="1254200"/>
                <a:gridCol w="1108361"/>
                <a:gridCol w="1108361"/>
                <a:gridCol w="1114199"/>
                <a:gridCol w="1114199"/>
              </a:tblGrid>
              <a:tr h="777238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Фактор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Рейтинг фактора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Число лиц, отметивших фактор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Средняя степень выраженности фактора (в баллах)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П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П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20053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Ожоги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38862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Отсутствие возможности для полноценного отдыха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36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38862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Проживание в среде, где есть разрушения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25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58293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Заболевания, связанные с плохим питанием, истощением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25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20053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Скученное проживание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29130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Неудовлетворительное медицинское обслуживание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22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38862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Плохая связь либо её отсутствие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22277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Низкое качество воды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4375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Отсутствие социальной инфраструктуры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22579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Плохое питание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23685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Культурная депривация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38862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Пыль, грязь, отходы в месте проживания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,0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38862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Постоянный неприятный запах в месте проживания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24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  <a:tr h="20053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Гиподинамия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22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479" marR="2847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8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1135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400" b="1" dirty="0">
                <a:solidFill>
                  <a:srgbClr val="002060"/>
                </a:solidFill>
              </a:rPr>
              <a:t>Результаты проведенного в 2018 году обследования с помощью анкеты для изучения прямых и косвенных психогенных факторов военного времени (П – пациенты (</a:t>
            </a:r>
            <a:r>
              <a:rPr lang="en-US" sz="2400" b="1" dirty="0">
                <a:solidFill>
                  <a:srgbClr val="002060"/>
                </a:solidFill>
              </a:rPr>
              <a:t>N</a:t>
            </a:r>
            <a:r>
              <a:rPr lang="ru-RU" sz="2400" b="1" dirty="0">
                <a:solidFill>
                  <a:srgbClr val="002060"/>
                </a:solidFill>
              </a:rPr>
              <a:t>=23), З </a:t>
            </a:r>
            <a:r>
              <a:rPr lang="ru-RU" sz="2400" b="1" dirty="0" smtClean="0">
                <a:solidFill>
                  <a:srgbClr val="002060"/>
                </a:solidFill>
              </a:rPr>
              <a:t>– </a:t>
            </a:r>
            <a:r>
              <a:rPr lang="ru-RU" sz="2400" b="1" dirty="0">
                <a:solidFill>
                  <a:srgbClr val="002060"/>
                </a:solidFill>
              </a:rPr>
              <a:t>психически условно здоровые лица (</a:t>
            </a:r>
            <a:r>
              <a:rPr lang="en-US" sz="2400" b="1" dirty="0">
                <a:solidFill>
                  <a:srgbClr val="002060"/>
                </a:solidFill>
              </a:rPr>
              <a:t>N</a:t>
            </a:r>
            <a:r>
              <a:rPr lang="ru-RU" sz="2400" b="1" dirty="0">
                <a:solidFill>
                  <a:srgbClr val="002060"/>
                </a:solidFill>
              </a:rPr>
              <a:t>=33)) 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254784"/>
              </p:ext>
            </p:extLst>
          </p:nvPr>
        </p:nvGraphicFramePr>
        <p:xfrm>
          <a:off x="0" y="1340776"/>
          <a:ext cx="9144000" cy="5252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3888"/>
                <a:gridCol w="1584176"/>
                <a:gridCol w="649393"/>
                <a:gridCol w="1102619"/>
                <a:gridCol w="1121962"/>
                <a:gridCol w="1121962"/>
              </a:tblGrid>
              <a:tr h="88382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Фактор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Рейтинг фактора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Число лиц, отметивших фактор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Средняя степень выраженности фактора (в баллах)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44191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Безработица, финансовые проблемы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7,8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2249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Отсутствие перспективы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8305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 err="1">
                          <a:solidFill>
                            <a:srgbClr val="002060"/>
                          </a:solidFill>
                          <a:effectLst/>
                        </a:rPr>
                        <a:t>Разлученность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 семьи 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30021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Изоляция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0231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Неопределенность ситуации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5789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Прямая угроза для жизни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28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51061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Неудовлетворительное медицинское обслуживание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44191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Пугающая противоречивая информация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7.2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44191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Плохая связь либо её отсутствие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47176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Отсутствие возможности для полноценного отдыха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2249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Низкое качество воды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2249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Плохое питание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5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96289"/>
              </p:ext>
            </p:extLst>
          </p:nvPr>
        </p:nvGraphicFramePr>
        <p:xfrm>
          <a:off x="0" y="1126231"/>
          <a:ext cx="9144000" cy="5589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2956"/>
                <a:gridCol w="1271882"/>
                <a:gridCol w="1102619"/>
                <a:gridCol w="1102619"/>
                <a:gridCol w="1121962"/>
                <a:gridCol w="1121962"/>
              </a:tblGrid>
              <a:tr h="915827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Фактор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Рейтинг фактора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Число лиц, отметивших фактор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Средняя степень выраженности фактора (в баллах)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1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68686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Заболевания, связанные с плохим питанием, истощением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6211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Разрушенное жилье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45791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Проживание в среде, где есть разрушения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45791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Отсутствие социальной инфраструктуры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6211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Скученное проживание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51550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Пыль, грязь, отходы в месте проживания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6211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Культурная депривация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6211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Ранения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6249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Гиподинамия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6211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Контузии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45791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Постоянный неприятный запах в месте проживания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  <a:tr h="26211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Ожоги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188" marR="29188" marT="0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17676"/>
            <a:ext cx="9144000" cy="1135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400" b="1" dirty="0" smtClean="0">
                <a:solidFill>
                  <a:srgbClr val="002060"/>
                </a:solidFill>
              </a:rPr>
              <a:t>Результаты проведенного в 2018 году обследования с помощью анкеты для изучения прямых и косвенных психогенных факторов военного времени (П – пациенты (</a:t>
            </a:r>
            <a:r>
              <a:rPr lang="en-US" sz="2400" b="1" dirty="0" smtClean="0">
                <a:solidFill>
                  <a:srgbClr val="002060"/>
                </a:solidFill>
              </a:rPr>
              <a:t>N</a:t>
            </a:r>
            <a:r>
              <a:rPr lang="ru-RU" sz="2400" b="1" dirty="0" smtClean="0">
                <a:solidFill>
                  <a:srgbClr val="002060"/>
                </a:solidFill>
              </a:rPr>
              <a:t>=23), З – психически условно здоровые лица (</a:t>
            </a:r>
            <a:r>
              <a:rPr lang="en-US" sz="2400" b="1" dirty="0" smtClean="0">
                <a:solidFill>
                  <a:srgbClr val="002060"/>
                </a:solidFill>
              </a:rPr>
              <a:t>N</a:t>
            </a:r>
            <a:r>
              <a:rPr lang="ru-RU" sz="2400" b="1" dirty="0" smtClean="0">
                <a:solidFill>
                  <a:srgbClr val="002060"/>
                </a:solidFill>
              </a:rPr>
              <a:t>=33)) (продолжение)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8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227" y="260648"/>
            <a:ext cx="896448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Приведенные </a:t>
            </a:r>
            <a:r>
              <a:rPr lang="ru-RU" sz="3200" dirty="0">
                <a:solidFill>
                  <a:srgbClr val="002060"/>
                </a:solidFill>
              </a:rPr>
              <a:t>данные </a:t>
            </a:r>
            <a:r>
              <a:rPr lang="ru-RU" sz="3200" dirty="0">
                <a:solidFill>
                  <a:srgbClr val="002060"/>
                </a:solidFill>
              </a:rPr>
              <a:t>позволяют получить представление о характеристиках выделенных нами групп прямых и косвенных психогенных факторов военного времени и их динамике у обследованных нами лиц.</a:t>
            </a:r>
          </a:p>
          <a:p>
            <a:pPr>
              <a:lnSpc>
                <a:spcPts val="3000"/>
              </a:lnSpc>
            </a:pPr>
            <a:endParaRPr lang="ru-RU" sz="32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3200" b="1" i="1" dirty="0" smtClean="0">
                <a:solidFill>
                  <a:srgbClr val="002060"/>
                </a:solidFill>
              </a:rPr>
              <a:t>Патогенные </a:t>
            </a:r>
            <a:r>
              <a:rPr lang="ru-RU" sz="3200" b="1" i="1" dirty="0">
                <a:solidFill>
                  <a:srgbClr val="002060"/>
                </a:solidFill>
              </a:rPr>
              <a:t>факторы военного времени </a:t>
            </a:r>
            <a:r>
              <a:rPr lang="ru-RU" sz="3200" dirty="0">
                <a:solidFill>
                  <a:srgbClr val="002060"/>
                </a:solidFill>
              </a:rPr>
              <a:t>в виде прямой угрозы для жизни в </a:t>
            </a:r>
            <a:r>
              <a:rPr lang="ru-RU" sz="3200" u="sng" dirty="0">
                <a:solidFill>
                  <a:srgbClr val="002060"/>
                </a:solidFill>
              </a:rPr>
              <a:t>2016</a:t>
            </a:r>
            <a:r>
              <a:rPr lang="ru-RU" sz="3200" dirty="0">
                <a:solidFill>
                  <a:srgbClr val="002060"/>
                </a:solidFill>
              </a:rPr>
              <a:t> году </a:t>
            </a:r>
            <a:r>
              <a:rPr lang="ru-RU" sz="3200" u="sng" dirty="0">
                <a:solidFill>
                  <a:srgbClr val="002060"/>
                </a:solidFill>
              </a:rPr>
              <a:t>преобладали</a:t>
            </a:r>
            <a:r>
              <a:rPr lang="ru-RU" sz="3200" dirty="0">
                <a:solidFill>
                  <a:srgbClr val="002060"/>
                </a:solidFill>
              </a:rPr>
              <a:t>  по степени значимости и </a:t>
            </a:r>
            <a:r>
              <a:rPr lang="ru-RU" sz="3200" dirty="0" smtClean="0">
                <a:solidFill>
                  <a:srgbClr val="002060"/>
                </a:solidFill>
              </a:rPr>
              <a:t>выраженности </a:t>
            </a:r>
            <a:r>
              <a:rPr lang="ru-RU" sz="3200" dirty="0">
                <a:solidFill>
                  <a:srgbClr val="002060"/>
                </a:solidFill>
              </a:rPr>
              <a:t>как у опрошенных пациентов, так и у психически условно здоровых лиц – сотрудников РКПБ-МПЦ. </a:t>
            </a:r>
            <a:endParaRPr lang="ru-RU" sz="32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endParaRPr lang="ru-RU" sz="3200" dirty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В </a:t>
            </a:r>
            <a:r>
              <a:rPr lang="ru-RU" sz="3200" u="sng" dirty="0">
                <a:solidFill>
                  <a:srgbClr val="002060"/>
                </a:solidFill>
              </a:rPr>
              <a:t>2018</a:t>
            </a:r>
            <a:r>
              <a:rPr lang="ru-RU" sz="3200" dirty="0">
                <a:solidFill>
                  <a:srgbClr val="002060"/>
                </a:solidFill>
              </a:rPr>
              <a:t> году значимость и выраженность этих факторов заметно снизилась: с </a:t>
            </a:r>
            <a:r>
              <a:rPr lang="ru-RU" sz="3200" u="sng" dirty="0">
                <a:solidFill>
                  <a:srgbClr val="002060"/>
                </a:solidFill>
              </a:rPr>
              <a:t>1 места </a:t>
            </a:r>
            <a:r>
              <a:rPr lang="ru-RU" sz="3200" dirty="0">
                <a:solidFill>
                  <a:srgbClr val="002060"/>
                </a:solidFill>
              </a:rPr>
              <a:t>в рейтинге в 2016 году до </a:t>
            </a:r>
            <a:r>
              <a:rPr lang="ru-RU" sz="3200" u="sng" dirty="0">
                <a:solidFill>
                  <a:srgbClr val="002060"/>
                </a:solidFill>
              </a:rPr>
              <a:t>4-6 места </a:t>
            </a:r>
            <a:r>
              <a:rPr lang="ru-RU" sz="3200" dirty="0">
                <a:solidFill>
                  <a:srgbClr val="002060"/>
                </a:solidFill>
              </a:rPr>
              <a:t>в рейтинге в 2018 году. </a:t>
            </a:r>
          </a:p>
        </p:txBody>
      </p:sp>
    </p:spTree>
    <p:extLst>
      <p:ext uri="{BB962C8B-B14F-4D97-AF65-F5344CB8AC3E}">
        <p14:creationId xmlns:p14="http://schemas.microsoft.com/office/powerpoint/2010/main" val="3439511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090" y="116632"/>
            <a:ext cx="9036496" cy="6853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400" b="1" i="1" dirty="0">
                <a:solidFill>
                  <a:srgbClr val="002060"/>
                </a:solidFill>
              </a:rPr>
              <a:t>Психологические факторы военного времени  </a:t>
            </a:r>
            <a:r>
              <a:rPr lang="ru-RU" sz="2400" dirty="0">
                <a:solidFill>
                  <a:srgbClr val="002060"/>
                </a:solidFill>
              </a:rPr>
              <a:t>(</a:t>
            </a:r>
            <a:r>
              <a:rPr lang="ru-RU" sz="2400" dirty="0" err="1">
                <a:solidFill>
                  <a:srgbClr val="002060"/>
                </a:solidFill>
              </a:rPr>
              <a:t>разлученность</a:t>
            </a:r>
            <a:r>
              <a:rPr lang="ru-RU" sz="2400" dirty="0">
                <a:solidFill>
                  <a:srgbClr val="002060"/>
                </a:solidFill>
              </a:rPr>
              <a:t> семьи,  изоляция, неопределенность ситуации, отсутствие перспективы, пугающая противоречивая информация на фоне дефицита значимой и достоверной информации) в </a:t>
            </a:r>
            <a:r>
              <a:rPr lang="ru-RU" sz="2400" u="sng" dirty="0">
                <a:solidFill>
                  <a:srgbClr val="002060"/>
                </a:solidFill>
              </a:rPr>
              <a:t>2016</a:t>
            </a:r>
            <a:r>
              <a:rPr lang="ru-RU" sz="2400" dirty="0">
                <a:solidFill>
                  <a:srgbClr val="002060"/>
                </a:solidFill>
              </a:rPr>
              <a:t> году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являются </a:t>
            </a:r>
            <a:r>
              <a:rPr lang="ru-RU" sz="2400" u="sng" dirty="0">
                <a:solidFill>
                  <a:srgbClr val="002060"/>
                </a:solidFill>
              </a:rPr>
              <a:t>второй</a:t>
            </a:r>
            <a:r>
              <a:rPr lang="ru-RU" sz="2400" dirty="0">
                <a:solidFill>
                  <a:srgbClr val="002060"/>
                </a:solidFill>
              </a:rPr>
              <a:t> группой факторов по значимости и выраженности, как для пациентов, так и для сотрудников РКПБ-МПЦ.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u="sng" dirty="0">
                <a:solidFill>
                  <a:srgbClr val="002060"/>
                </a:solidFill>
              </a:rPr>
              <a:t>2018</a:t>
            </a:r>
            <a:r>
              <a:rPr lang="ru-RU" sz="2400" dirty="0">
                <a:solidFill>
                  <a:srgbClr val="002060"/>
                </a:solidFill>
              </a:rPr>
              <a:t> году значимость и выраженность этой группы факторов достаточно высока и остается </a:t>
            </a:r>
            <a:r>
              <a:rPr lang="ru-RU" sz="2400" u="sng" dirty="0">
                <a:solidFill>
                  <a:srgbClr val="002060"/>
                </a:solidFill>
              </a:rPr>
              <a:t>второй</a:t>
            </a:r>
            <a:r>
              <a:rPr lang="ru-RU" sz="2400" dirty="0">
                <a:solidFill>
                  <a:srgbClr val="002060"/>
                </a:solidFill>
              </a:rPr>
              <a:t> по значимости в рейтинге в данном году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ts val="2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400" b="1" i="1" dirty="0">
                <a:solidFill>
                  <a:srgbClr val="002060"/>
                </a:solidFill>
              </a:rPr>
              <a:t>Биологические факторы военного времени </a:t>
            </a:r>
            <a:r>
              <a:rPr lang="ru-RU" sz="2400" dirty="0">
                <a:solidFill>
                  <a:srgbClr val="002060"/>
                </a:solidFill>
              </a:rPr>
              <a:t>(ранения, контузии, ожоги, заболевания, связанные с плохим питанием, истощением) в </a:t>
            </a:r>
            <a:r>
              <a:rPr lang="ru-RU" sz="2400" u="sng" dirty="0">
                <a:solidFill>
                  <a:srgbClr val="002060"/>
                </a:solidFill>
              </a:rPr>
              <a:t>2016</a:t>
            </a:r>
            <a:r>
              <a:rPr lang="ru-RU" sz="2400" dirty="0">
                <a:solidFill>
                  <a:srgbClr val="002060"/>
                </a:solidFill>
              </a:rPr>
              <a:t> году являются </a:t>
            </a:r>
            <a:r>
              <a:rPr lang="ru-RU" sz="2400" u="sng" dirty="0">
                <a:solidFill>
                  <a:srgbClr val="002060"/>
                </a:solidFill>
              </a:rPr>
              <a:t>третьей</a:t>
            </a:r>
            <a:r>
              <a:rPr lang="ru-RU" sz="2400" dirty="0">
                <a:solidFill>
                  <a:srgbClr val="002060"/>
                </a:solidFill>
              </a:rPr>
              <a:t> группой факторов по значимости и выраженности, как для пациентов, так и для сотрудников РКПБ-МПЦ. </a:t>
            </a:r>
          </a:p>
          <a:p>
            <a:pPr>
              <a:lnSpc>
                <a:spcPts val="25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400" dirty="0">
                <a:solidFill>
                  <a:srgbClr val="002060"/>
                </a:solidFill>
              </a:rPr>
              <a:t>В </a:t>
            </a:r>
            <a:r>
              <a:rPr lang="ru-RU" sz="2400" u="sng" dirty="0">
                <a:solidFill>
                  <a:srgbClr val="002060"/>
                </a:solidFill>
              </a:rPr>
              <a:t>2018</a:t>
            </a:r>
            <a:r>
              <a:rPr lang="ru-RU" sz="2400" dirty="0">
                <a:solidFill>
                  <a:srgbClr val="002060"/>
                </a:solidFill>
              </a:rPr>
              <a:t> году значимость и выраженность этой группы факторов снизилась и является </a:t>
            </a:r>
            <a:r>
              <a:rPr lang="ru-RU" sz="2400" u="sng" dirty="0">
                <a:solidFill>
                  <a:srgbClr val="002060"/>
                </a:solidFill>
              </a:rPr>
              <a:t>четвертой</a:t>
            </a:r>
            <a:r>
              <a:rPr lang="ru-RU" sz="2400" dirty="0">
                <a:solidFill>
                  <a:srgbClr val="002060"/>
                </a:solidFill>
              </a:rPr>
              <a:t> по значимости в рейтинге в данном году.</a:t>
            </a:r>
          </a:p>
          <a:p>
            <a:pPr>
              <a:lnSpc>
                <a:spcPts val="2500"/>
              </a:lnSpc>
            </a:pP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928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7145"/>
            <a:ext cx="9036496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i="1" dirty="0">
                <a:solidFill>
                  <a:srgbClr val="002060"/>
                </a:solidFill>
              </a:rPr>
              <a:t>Неблагоприятные социально-экономические условия</a:t>
            </a:r>
            <a:r>
              <a:rPr lang="ru-RU" sz="2800" dirty="0">
                <a:solidFill>
                  <a:srgbClr val="002060"/>
                </a:solidFill>
              </a:rPr>
              <a:t>, провоцирующие развитие психических расстройств  (массовая безработица, плохое питание, низкое качество воды, отсутствие социальной инфраструктуры, неудовлетворительное медицинское обслуживание, разрушенное жилье, культурная депривация) в </a:t>
            </a:r>
            <a:r>
              <a:rPr lang="ru-RU" sz="2800" u="sng" dirty="0">
                <a:solidFill>
                  <a:srgbClr val="002060"/>
                </a:solidFill>
              </a:rPr>
              <a:t>2016</a:t>
            </a:r>
            <a:r>
              <a:rPr lang="ru-RU" sz="2800" dirty="0">
                <a:solidFill>
                  <a:srgbClr val="002060"/>
                </a:solidFill>
              </a:rPr>
              <a:t> году являются </a:t>
            </a:r>
            <a:r>
              <a:rPr lang="ru-RU" sz="2800" u="sng" dirty="0">
                <a:solidFill>
                  <a:srgbClr val="002060"/>
                </a:solidFill>
              </a:rPr>
              <a:t>четвертой</a:t>
            </a:r>
            <a:r>
              <a:rPr lang="ru-RU" sz="2800" dirty="0">
                <a:solidFill>
                  <a:srgbClr val="002060"/>
                </a:solidFill>
              </a:rPr>
              <a:t> группой факторов по значимости и выраженности, как для пациентов, так и для сотрудников РКПБ-МПЦ. 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endParaRPr lang="ru-RU" sz="2800" dirty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В </a:t>
            </a:r>
            <a:r>
              <a:rPr lang="ru-RU" sz="2800" u="sng" dirty="0">
                <a:solidFill>
                  <a:srgbClr val="002060"/>
                </a:solidFill>
              </a:rPr>
              <a:t>2018</a:t>
            </a:r>
            <a:r>
              <a:rPr lang="ru-RU" sz="2800" dirty="0">
                <a:solidFill>
                  <a:srgbClr val="002060"/>
                </a:solidFill>
              </a:rPr>
              <a:t> году заметно возросла значимость и выраженность данных факторов, как для пациентов, так и для сотрудников учреждения. Безработица и  финансовые проблемы </a:t>
            </a:r>
            <a:r>
              <a:rPr lang="ru-RU" sz="2800" u="sng" dirty="0">
                <a:solidFill>
                  <a:srgbClr val="002060"/>
                </a:solidFill>
              </a:rPr>
              <a:t>преобладают </a:t>
            </a:r>
            <a:r>
              <a:rPr lang="ru-RU" sz="2800" i="1" dirty="0">
                <a:solidFill>
                  <a:srgbClr val="002060"/>
                </a:solidFill>
              </a:rPr>
              <a:t>над другими факторами</a:t>
            </a:r>
            <a:r>
              <a:rPr lang="ru-RU" sz="2800" dirty="0">
                <a:solidFill>
                  <a:srgbClr val="002060"/>
                </a:solidFill>
              </a:rPr>
              <a:t>  по значимости и количеству их отметивших, имея, тем не менее, </a:t>
            </a:r>
            <a:r>
              <a:rPr lang="ru-RU" sz="2800" u="sng" dirty="0">
                <a:solidFill>
                  <a:srgbClr val="002060"/>
                </a:solidFill>
              </a:rPr>
              <a:t>равную степень выраженности </a:t>
            </a:r>
            <a:r>
              <a:rPr lang="ru-RU" sz="2800" i="1" dirty="0">
                <a:solidFill>
                  <a:srgbClr val="002060"/>
                </a:solidFill>
              </a:rPr>
              <a:t>с психологическими факторами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0578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2940"/>
            <a:ext cx="896448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2060"/>
                </a:solidFill>
              </a:rPr>
              <a:t>Физические и экологические факторы военного времени </a:t>
            </a:r>
            <a:r>
              <a:rPr lang="ru-RU" sz="2800" dirty="0">
                <a:solidFill>
                  <a:srgbClr val="002060"/>
                </a:solidFill>
              </a:rPr>
              <a:t>в 2016 году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в равной степени отмечены по выраженности и значимости как пациентами, так сотрудниками РКПБ-МПЦ. </a:t>
            </a:r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В </a:t>
            </a:r>
            <a:r>
              <a:rPr lang="ru-RU" sz="2800" dirty="0">
                <a:solidFill>
                  <a:srgbClr val="002060"/>
                </a:solidFill>
              </a:rPr>
              <a:t>2018 году выраженность и значимость этих факторов </a:t>
            </a:r>
            <a:r>
              <a:rPr lang="ru-RU" sz="2800" u="sng" dirty="0">
                <a:solidFill>
                  <a:srgbClr val="002060"/>
                </a:solidFill>
              </a:rPr>
              <a:t>несколько снизилась</a:t>
            </a:r>
            <a:r>
              <a:rPr lang="ru-RU" sz="2800" dirty="0">
                <a:solidFill>
                  <a:srgbClr val="002060"/>
                </a:solidFill>
              </a:rPr>
              <a:t>. </a:t>
            </a:r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Выявленная </a:t>
            </a:r>
            <a:r>
              <a:rPr lang="ru-RU" sz="2800" dirty="0">
                <a:solidFill>
                  <a:srgbClr val="002060"/>
                </a:solidFill>
              </a:rPr>
              <a:t>нами динамика прямых и косвенных психогенных факторов военного времени характеризует нынешний этап ситуации в Донбассе (который может быть определён как </a:t>
            </a:r>
            <a:r>
              <a:rPr lang="ru-RU" sz="2800" dirty="0" err="1">
                <a:solidFill>
                  <a:srgbClr val="002060"/>
                </a:solidFill>
              </a:rPr>
              <a:t>стабилизационно</a:t>
            </a:r>
            <a:r>
              <a:rPr lang="ru-RU" sz="2800" dirty="0">
                <a:solidFill>
                  <a:srgbClr val="002060"/>
                </a:solidFill>
              </a:rPr>
              <a:t>-восстановительный), совпадая с описанными в литературе периодами чрезвычайной ситуации военного времени и соответствуя им. </a:t>
            </a:r>
          </a:p>
          <a:p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410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2053" y="116632"/>
            <a:ext cx="88569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Данная динамика, характеризуя изменение воздействия на психологическое состояние населения, сохраняет свою актуальность в течение длительного времени и оказывает прямое или косвенное влияние на возникновение психических расстройств. </a:t>
            </a:r>
            <a:endParaRPr lang="ru-RU" sz="3200" dirty="0" smtClean="0">
              <a:solidFill>
                <a:srgbClr val="002060"/>
              </a:solidFill>
            </a:endParaRPr>
          </a:p>
          <a:p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rgbClr val="002060"/>
                </a:solidFill>
              </a:rPr>
              <a:t>Вероятно</a:t>
            </a:r>
            <a:r>
              <a:rPr lang="ru-RU" sz="3200" dirty="0">
                <a:solidFill>
                  <a:srgbClr val="002060"/>
                </a:solidFill>
              </a:rPr>
              <a:t>, всё это подтверждает приведенное выше мнение о том, что по психотравмирующему действию и масштабам последствий изучаемый период может значительно превосходить медицинские последствия самих военных событий. </a:t>
            </a:r>
          </a:p>
        </p:txBody>
      </p:sp>
    </p:spTree>
    <p:extLst>
      <p:ext uri="{BB962C8B-B14F-4D97-AF65-F5344CB8AC3E}">
        <p14:creationId xmlns:p14="http://schemas.microsoft.com/office/powerpoint/2010/main" val="3632827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800" y="260648"/>
            <a:ext cx="90364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3000" b="1" dirty="0" smtClean="0">
                <a:solidFill>
                  <a:srgbClr val="002060"/>
                </a:solidFill>
              </a:rPr>
              <a:t>Выводы </a:t>
            </a:r>
          </a:p>
          <a:p>
            <a:pPr>
              <a:lnSpc>
                <a:spcPts val="3000"/>
              </a:lnSpc>
            </a:pPr>
            <a:endParaRPr lang="ru-RU" sz="30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3000" dirty="0" smtClean="0">
                <a:solidFill>
                  <a:srgbClr val="002060"/>
                </a:solidFill>
              </a:rPr>
              <a:t>1. Население </a:t>
            </a:r>
            <a:r>
              <a:rPr lang="ru-RU" sz="3000" dirty="0">
                <a:solidFill>
                  <a:srgbClr val="002060"/>
                </a:solidFill>
              </a:rPr>
              <a:t>ДНР за более чем пять лет вооруженного конфликта подвергается как прямым влияниям самой военной ситуации, так и воздействию психогенных факторов её ближайшего и отдаленного периодов. </a:t>
            </a:r>
            <a:endParaRPr lang="ru-RU" sz="30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endParaRPr lang="ru-RU" sz="3000" dirty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3000" dirty="0" smtClean="0">
                <a:solidFill>
                  <a:srgbClr val="002060"/>
                </a:solidFill>
              </a:rPr>
              <a:t>2. Патогенные </a:t>
            </a:r>
            <a:r>
              <a:rPr lang="ru-RU" sz="3000" dirty="0">
                <a:solidFill>
                  <a:srgbClr val="002060"/>
                </a:solidFill>
              </a:rPr>
              <a:t>факторы военного времени в виде прямой угрозы для жизни, преобладая в 2016 г., в 2018 г. заметно утратили свою значимость, переместившись с 1 места в рейтинге до 4-6 места. </a:t>
            </a:r>
            <a:endParaRPr lang="ru-RU" sz="30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endParaRPr lang="ru-RU" sz="30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3000" dirty="0" smtClean="0">
                <a:solidFill>
                  <a:srgbClr val="002060"/>
                </a:solidFill>
              </a:rPr>
              <a:t>3. Психологические </a:t>
            </a:r>
            <a:r>
              <a:rPr lang="ru-RU" sz="3000" dirty="0">
                <a:solidFill>
                  <a:srgbClr val="002060"/>
                </a:solidFill>
              </a:rPr>
              <a:t>факторы, являясь в 2016 г.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dirty="0">
                <a:solidFill>
                  <a:srgbClr val="002060"/>
                </a:solidFill>
              </a:rPr>
              <a:t>второй по значимости группой, в 2018 г. сохранили данную позицию. </a:t>
            </a:r>
          </a:p>
        </p:txBody>
      </p:sp>
    </p:spTree>
    <p:extLst>
      <p:ext uri="{BB962C8B-B14F-4D97-AF65-F5344CB8AC3E}">
        <p14:creationId xmlns:p14="http://schemas.microsoft.com/office/powerpoint/2010/main" val="2712744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964488" cy="6518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4. Биологические </a:t>
            </a:r>
            <a:r>
              <a:rPr lang="ru-RU" sz="2800" dirty="0">
                <a:solidFill>
                  <a:srgbClr val="002060"/>
                </a:solidFill>
              </a:rPr>
              <a:t>факторы, будучи в 2016 г. третьей группой по значимости, в 2018 г. стали четвертыми в рейтинге. 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28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5. Неблагоприятные </a:t>
            </a:r>
            <a:r>
              <a:rPr lang="ru-RU" sz="2800" dirty="0">
                <a:solidFill>
                  <a:srgbClr val="002060"/>
                </a:solidFill>
              </a:rPr>
              <a:t>социально-экономические условия в 2016 г. являлись четвертой группой по значимости, а в 2018 г. их рейтинг увеличился: безработица и  финансовые проблемы, преобладая над другими факторами  по значимости и количеству их отметивших, имеют равную степень выраженности с психологическими факторами. 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28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6. Выраженность </a:t>
            </a:r>
            <a:r>
              <a:rPr lang="ru-RU" sz="2800" dirty="0">
                <a:solidFill>
                  <a:srgbClr val="002060"/>
                </a:solidFill>
              </a:rPr>
              <a:t>и значимость физических и экологических факторов в 2018 г. несколько снизилась по сравнению с 2016 г.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2800" b="1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7. Выявленная </a:t>
            </a:r>
            <a:r>
              <a:rPr lang="ru-RU" sz="2800" dirty="0">
                <a:solidFill>
                  <a:srgbClr val="002060"/>
                </a:solidFill>
              </a:rPr>
              <a:t>нами динамика прямых и косвенных психогенных факторов военного времени совпадает с описанными в литературе периодами чрезвычайной ситуации военного времени и соответствует им. </a:t>
            </a:r>
          </a:p>
        </p:txBody>
      </p:sp>
    </p:spTree>
    <p:extLst>
      <p:ext uri="{BB962C8B-B14F-4D97-AF65-F5344CB8AC3E}">
        <p14:creationId xmlns:p14="http://schemas.microsoft.com/office/powerpoint/2010/main" val="320530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817" y="-14748"/>
            <a:ext cx="8960183" cy="6812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Оценка </a:t>
            </a:r>
            <a:r>
              <a:rPr lang="ru-RU" sz="2800" dirty="0">
                <a:solidFill>
                  <a:srgbClr val="002060"/>
                </a:solidFill>
              </a:rPr>
              <a:t>психического здоровья мирного населения Донецкой Народной Республики (ДНР), более пяти лет живущего в условиях вооруженного конфликта, заслуживает особого внимания в связи с воздействием (к тому же, – длительным) как патогенных (психогенных) факторов военного времени в виде прямой угрозы для жизни, так и ряда неблагоприятных социально-экономических условий, провоцирующих развитие психических расстройств (массовой безработицы, плохого питания, низкого качества воды, отсутствия социальной инфраструктуры, неудовлетворительного медицинского обслуживания, разрушенного жилья). 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800" dirty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Влияние </a:t>
            </a:r>
            <a:r>
              <a:rPr lang="ru-RU" sz="2800" dirty="0">
                <a:solidFill>
                  <a:srgbClr val="002060"/>
                </a:solidFill>
              </a:rPr>
              <a:t>указанных факторов проявляется в возникновении как характерологических, поведенческих отклонений, так и психических </a:t>
            </a:r>
            <a:r>
              <a:rPr lang="ru-RU" sz="2800" dirty="0" smtClean="0">
                <a:solidFill>
                  <a:srgbClr val="002060"/>
                </a:solidFill>
              </a:rPr>
              <a:t>расстройств, </a:t>
            </a:r>
            <a:r>
              <a:rPr lang="ru-RU" sz="2800" dirty="0">
                <a:solidFill>
                  <a:srgbClr val="002060"/>
                </a:solidFill>
              </a:rPr>
              <a:t>при которых многие лица, нуждаясь в помощи, за ней, тем не менее, не </a:t>
            </a:r>
            <a:r>
              <a:rPr lang="ru-RU" sz="2800" dirty="0" smtClean="0">
                <a:solidFill>
                  <a:srgbClr val="002060"/>
                </a:solidFill>
              </a:rPr>
              <a:t>обращались.</a:t>
            </a:r>
            <a:r>
              <a:rPr lang="ru-RU" sz="2400" baseline="30000" dirty="0" smtClean="0">
                <a:solidFill>
                  <a:srgbClr val="002060"/>
                </a:solidFill>
              </a:rPr>
              <a:t>1,2</a:t>
            </a:r>
            <a:r>
              <a:rPr lang="ru-RU" sz="2800" dirty="0" smtClean="0">
                <a:solidFill>
                  <a:srgbClr val="002060"/>
                </a:solidFill>
              </a:rPr>
              <a:t>  </a:t>
            </a:r>
          </a:p>
          <a:p>
            <a:pPr lvl="0">
              <a:lnSpc>
                <a:spcPts val="1700"/>
              </a:lnSpc>
            </a:pPr>
            <a:endParaRPr lang="uk-UA" sz="1400" dirty="0" smtClean="0">
              <a:solidFill>
                <a:srgbClr val="002060"/>
              </a:solidFill>
            </a:endParaRPr>
          </a:p>
          <a:p>
            <a:pPr lvl="0">
              <a:lnSpc>
                <a:spcPts val="1200"/>
              </a:lnSpc>
            </a:pPr>
            <a:r>
              <a:rPr lang="uk-UA" sz="1400" dirty="0" smtClean="0">
                <a:solidFill>
                  <a:srgbClr val="002060"/>
                </a:solidFill>
              </a:rPr>
              <a:t>1.Титиевский </a:t>
            </a:r>
            <a:r>
              <a:rPr lang="uk-UA" sz="1400" dirty="0">
                <a:solidFill>
                  <a:srgbClr val="002060"/>
                </a:solidFill>
              </a:rPr>
              <a:t>С.В., </a:t>
            </a:r>
            <a:r>
              <a:rPr lang="uk-UA" sz="1400" dirty="0" err="1">
                <a:solidFill>
                  <a:srgbClr val="002060"/>
                </a:solidFill>
              </a:rPr>
              <a:t>Бабюк</a:t>
            </a:r>
            <a:r>
              <a:rPr lang="uk-UA" sz="1400" dirty="0">
                <a:solidFill>
                  <a:srgbClr val="002060"/>
                </a:solidFill>
              </a:rPr>
              <a:t> И.А., </a:t>
            </a:r>
            <a:r>
              <a:rPr lang="uk-UA" sz="1400" dirty="0" err="1">
                <a:solidFill>
                  <a:srgbClr val="002060"/>
                </a:solidFill>
              </a:rPr>
              <a:t>Воеводина</a:t>
            </a:r>
            <a:r>
              <a:rPr lang="uk-UA" sz="1400" dirty="0">
                <a:solidFill>
                  <a:srgbClr val="002060"/>
                </a:solidFill>
              </a:rPr>
              <a:t> В.С., </a:t>
            </a:r>
            <a:r>
              <a:rPr lang="uk-UA" sz="1400" dirty="0" err="1">
                <a:solidFill>
                  <a:srgbClr val="002060"/>
                </a:solidFill>
              </a:rPr>
              <a:t>Волобуев</a:t>
            </a:r>
            <a:r>
              <a:rPr lang="uk-UA" sz="1400" dirty="0">
                <a:solidFill>
                  <a:srgbClr val="002060"/>
                </a:solidFill>
              </a:rPr>
              <a:t> В.В., </a:t>
            </a:r>
            <a:r>
              <a:rPr lang="uk-UA" sz="1400" dirty="0" err="1">
                <a:solidFill>
                  <a:srgbClr val="002060"/>
                </a:solidFill>
              </a:rPr>
              <a:t>Побережная</a:t>
            </a:r>
            <a:r>
              <a:rPr lang="uk-UA" sz="1400" dirty="0">
                <a:solidFill>
                  <a:srgbClr val="002060"/>
                </a:solidFill>
              </a:rPr>
              <a:t> Н.В. </a:t>
            </a:r>
            <a:r>
              <a:rPr lang="uk-UA" sz="1400" dirty="0" err="1">
                <a:solidFill>
                  <a:srgbClr val="002060"/>
                </a:solidFill>
              </a:rPr>
              <a:t>Статистическая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оценка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госпитализаций</a:t>
            </a:r>
            <a:r>
              <a:rPr lang="uk-UA" sz="1400" dirty="0">
                <a:solidFill>
                  <a:srgbClr val="002060"/>
                </a:solidFill>
              </a:rPr>
              <a:t> при </a:t>
            </a:r>
            <a:r>
              <a:rPr lang="uk-UA" sz="1400" dirty="0" err="1">
                <a:solidFill>
                  <a:srgbClr val="002060"/>
                </a:solidFill>
              </a:rPr>
              <a:t>непсихотических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психических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расстройствах</a:t>
            </a:r>
            <a:r>
              <a:rPr lang="uk-UA" sz="1400" dirty="0">
                <a:solidFill>
                  <a:srgbClr val="002060"/>
                </a:solidFill>
              </a:rPr>
              <a:t> в </a:t>
            </a:r>
            <a:r>
              <a:rPr lang="uk-UA" sz="1400" dirty="0" err="1">
                <a:solidFill>
                  <a:srgbClr val="002060"/>
                </a:solidFill>
              </a:rPr>
              <a:t>период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ведения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боевых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действий</a:t>
            </a:r>
            <a:r>
              <a:rPr lang="uk-UA" sz="1400" dirty="0">
                <a:solidFill>
                  <a:srgbClr val="002060"/>
                </a:solidFill>
              </a:rPr>
              <a:t> в </a:t>
            </a:r>
            <a:r>
              <a:rPr lang="uk-UA" sz="1400" dirty="0" err="1">
                <a:solidFill>
                  <a:srgbClr val="002060"/>
                </a:solidFill>
              </a:rPr>
              <a:t>Донбассе</a:t>
            </a:r>
            <a:r>
              <a:rPr lang="uk-UA" sz="1400" dirty="0">
                <a:solidFill>
                  <a:srgbClr val="002060"/>
                </a:solidFill>
              </a:rPr>
              <a:t> // Журнал </a:t>
            </a:r>
            <a:r>
              <a:rPr lang="uk-UA" sz="1400" dirty="0" err="1">
                <a:solidFill>
                  <a:srgbClr val="002060"/>
                </a:solidFill>
              </a:rPr>
              <a:t>психиатрии</a:t>
            </a:r>
            <a:r>
              <a:rPr lang="uk-UA" sz="1400" dirty="0">
                <a:solidFill>
                  <a:srgbClr val="002060"/>
                </a:solidFill>
              </a:rPr>
              <a:t> и </a:t>
            </a:r>
            <a:r>
              <a:rPr lang="uk-UA" sz="1400" dirty="0" err="1">
                <a:solidFill>
                  <a:srgbClr val="002060"/>
                </a:solidFill>
              </a:rPr>
              <a:t>медицинской</a:t>
            </a:r>
            <a:r>
              <a:rPr lang="uk-UA" sz="1400" dirty="0">
                <a:solidFill>
                  <a:srgbClr val="002060"/>
                </a:solidFill>
              </a:rPr>
              <a:t> психологи</a:t>
            </a:r>
            <a:r>
              <a:rPr lang="ru-RU" sz="1400" dirty="0">
                <a:solidFill>
                  <a:srgbClr val="002060"/>
                </a:solidFill>
              </a:rPr>
              <a:t>и. –</a:t>
            </a:r>
            <a:r>
              <a:rPr lang="uk-UA" sz="1400" dirty="0">
                <a:solidFill>
                  <a:srgbClr val="002060"/>
                </a:solidFill>
              </a:rPr>
              <a:t> №1(35), 2016.</a:t>
            </a:r>
            <a:r>
              <a:rPr lang="ru-RU" sz="1400" dirty="0">
                <a:solidFill>
                  <a:srgbClr val="002060"/>
                </a:solidFill>
              </a:rPr>
              <a:t> – </a:t>
            </a:r>
            <a:r>
              <a:rPr lang="uk-UA" sz="1400" dirty="0">
                <a:solidFill>
                  <a:srgbClr val="002060"/>
                </a:solidFill>
              </a:rPr>
              <a:t>С.2</a:t>
            </a:r>
            <a:r>
              <a:rPr lang="ru-RU" sz="1400" dirty="0">
                <a:solidFill>
                  <a:srgbClr val="002060"/>
                </a:solidFill>
              </a:rPr>
              <a:t>1</a:t>
            </a:r>
            <a:r>
              <a:rPr lang="uk-UA" sz="1400" dirty="0">
                <a:solidFill>
                  <a:srgbClr val="002060"/>
                </a:solidFill>
              </a:rPr>
              <a:t>-2</a:t>
            </a:r>
            <a:r>
              <a:rPr lang="ru-RU" sz="1400" dirty="0">
                <a:solidFill>
                  <a:srgbClr val="002060"/>
                </a:solidFill>
              </a:rPr>
              <a:t>7</a:t>
            </a:r>
            <a:r>
              <a:rPr lang="uk-UA" sz="1400" dirty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  <a:p>
            <a:pPr lvl="0">
              <a:lnSpc>
                <a:spcPts val="1200"/>
              </a:lnSpc>
            </a:pPr>
            <a:r>
              <a:rPr lang="uk-UA" sz="1400" dirty="0" smtClean="0">
                <a:solidFill>
                  <a:srgbClr val="002060"/>
                </a:solidFill>
              </a:rPr>
              <a:t>2.Титиевский </a:t>
            </a:r>
            <a:r>
              <a:rPr lang="uk-UA" sz="1400" dirty="0">
                <a:solidFill>
                  <a:srgbClr val="002060"/>
                </a:solidFill>
              </a:rPr>
              <a:t>С.В., </a:t>
            </a:r>
            <a:r>
              <a:rPr lang="uk-UA" sz="1400" dirty="0" err="1">
                <a:solidFill>
                  <a:srgbClr val="002060"/>
                </a:solidFill>
              </a:rPr>
              <a:t>Воеводина</a:t>
            </a:r>
            <a:r>
              <a:rPr lang="uk-UA" sz="1400" dirty="0">
                <a:solidFill>
                  <a:srgbClr val="002060"/>
                </a:solidFill>
              </a:rPr>
              <a:t> В.С., Черепков В.Н., </a:t>
            </a:r>
            <a:r>
              <a:rPr lang="uk-UA" sz="1400" dirty="0" err="1">
                <a:solidFill>
                  <a:srgbClr val="002060"/>
                </a:solidFill>
              </a:rPr>
              <a:t>Волобуев</a:t>
            </a:r>
            <a:r>
              <a:rPr lang="uk-UA" sz="1400" dirty="0">
                <a:solidFill>
                  <a:srgbClr val="002060"/>
                </a:solidFill>
              </a:rPr>
              <a:t> В.В., Кравчук А.В. </a:t>
            </a:r>
            <a:r>
              <a:rPr lang="uk-UA" sz="1400" dirty="0" err="1">
                <a:solidFill>
                  <a:srgbClr val="002060"/>
                </a:solidFill>
              </a:rPr>
              <a:t>Непсихотические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психические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расстройства</a:t>
            </a:r>
            <a:r>
              <a:rPr lang="uk-UA" sz="1400" dirty="0">
                <a:solidFill>
                  <a:srgbClr val="002060"/>
                </a:solidFill>
              </a:rPr>
              <a:t> в </a:t>
            </a:r>
            <a:r>
              <a:rPr lang="uk-UA" sz="1400" dirty="0" err="1">
                <a:solidFill>
                  <a:srgbClr val="002060"/>
                </a:solidFill>
              </a:rPr>
              <a:t>период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ведения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боевых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действий</a:t>
            </a:r>
            <a:r>
              <a:rPr lang="uk-UA" sz="1400" dirty="0">
                <a:solidFill>
                  <a:srgbClr val="002060"/>
                </a:solidFill>
              </a:rPr>
              <a:t> в </a:t>
            </a:r>
            <a:r>
              <a:rPr lang="uk-UA" sz="1400" dirty="0" err="1">
                <a:solidFill>
                  <a:srgbClr val="002060"/>
                </a:solidFill>
              </a:rPr>
              <a:t>Донбассе</a:t>
            </a:r>
            <a:r>
              <a:rPr lang="uk-UA" sz="1400" dirty="0">
                <a:solidFill>
                  <a:srgbClr val="002060"/>
                </a:solidFill>
              </a:rPr>
              <a:t>: </a:t>
            </a:r>
            <a:r>
              <a:rPr lang="uk-UA" sz="1400" dirty="0" err="1">
                <a:solidFill>
                  <a:srgbClr val="002060"/>
                </a:solidFill>
              </a:rPr>
              <a:t>клинико-психологическая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оценка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случаев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госпитализаций</a:t>
            </a:r>
            <a:r>
              <a:rPr lang="uk-UA" sz="1400" dirty="0">
                <a:solidFill>
                  <a:srgbClr val="002060"/>
                </a:solidFill>
              </a:rPr>
              <a:t> // Журнал </a:t>
            </a:r>
            <a:r>
              <a:rPr lang="uk-UA" sz="1400" dirty="0" err="1">
                <a:solidFill>
                  <a:srgbClr val="002060"/>
                </a:solidFill>
              </a:rPr>
              <a:t>психиатрии</a:t>
            </a:r>
            <a:r>
              <a:rPr lang="uk-UA" sz="1400" dirty="0">
                <a:solidFill>
                  <a:srgbClr val="002060"/>
                </a:solidFill>
              </a:rPr>
              <a:t> и </a:t>
            </a:r>
            <a:r>
              <a:rPr lang="uk-UA" sz="1400" dirty="0" err="1">
                <a:solidFill>
                  <a:srgbClr val="002060"/>
                </a:solidFill>
              </a:rPr>
              <a:t>медицинской</a:t>
            </a:r>
            <a:r>
              <a:rPr lang="uk-UA" sz="1400" dirty="0">
                <a:solidFill>
                  <a:srgbClr val="002060"/>
                </a:solidFill>
              </a:rPr>
              <a:t> </a:t>
            </a:r>
            <a:r>
              <a:rPr lang="uk-UA" sz="1400" dirty="0" err="1">
                <a:solidFill>
                  <a:srgbClr val="002060"/>
                </a:solidFill>
              </a:rPr>
              <a:t>психологии</a:t>
            </a:r>
            <a:r>
              <a:rPr lang="uk-UA" sz="1400" dirty="0">
                <a:solidFill>
                  <a:srgbClr val="002060"/>
                </a:solidFill>
              </a:rPr>
              <a:t>. – №2 (36), 2016. – С.12-18.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ts val="1700"/>
              </a:lnSpc>
            </a:pP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60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ÐÐ°ÑÑÐ¸Ð½ÐºÐ¸ Ð¿Ð¾ Ð·Ð°Ð¿ÑÐ¾ÑÑ Ð¼Ð¾ÑÐµ ÑÐ¾ÑÐ¾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84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44686" y="2659559"/>
            <a:ext cx="64474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СПАСИБО ЗА ВНИМАНИЕ!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516" y="0"/>
            <a:ext cx="8892480" cy="7566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</a:rPr>
              <a:t>Кроме того, особенностью </a:t>
            </a:r>
            <a:r>
              <a:rPr lang="ru-RU" sz="2400" dirty="0" err="1">
                <a:solidFill>
                  <a:srgbClr val="002060"/>
                </a:solidFill>
              </a:rPr>
              <a:t>непсихотических</a:t>
            </a:r>
            <a:r>
              <a:rPr lang="ru-RU" sz="2400" dirty="0">
                <a:solidFill>
                  <a:srgbClr val="002060"/>
                </a:solidFill>
              </a:rPr>
              <a:t> форм психических расстройств является их склонность при неблагоприятных условиях обнаруживать тенденцию к формированию в ближайшем и отдаленном периодах после военных событий (которые по своим масштабам могут значительно превосходить прямые биологические эффекты самой военной ситуации – число погибших, лиц с травмами, ожогами, интоксикациями и др.) развернутых клинических форм психической и психосоматической </a:t>
            </a:r>
            <a:r>
              <a:rPr lang="ru-RU" sz="2400" dirty="0" smtClean="0">
                <a:solidFill>
                  <a:srgbClr val="002060"/>
                </a:solidFill>
              </a:rPr>
              <a:t>патологии.</a:t>
            </a:r>
            <a:r>
              <a:rPr lang="ru-RU" sz="2400" baseline="30000" dirty="0" smtClean="0">
                <a:solidFill>
                  <a:srgbClr val="002060"/>
                </a:solidFill>
              </a:rPr>
              <a:t>1</a:t>
            </a:r>
            <a:r>
              <a:rPr lang="ru-RU" sz="2400" dirty="0" smtClean="0">
                <a:solidFill>
                  <a:srgbClr val="002060"/>
                </a:solidFill>
              </a:rPr>
              <a:t> 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200"/>
              </a:lnSpc>
            </a:pPr>
            <a:r>
              <a:rPr lang="ru-RU" sz="2400" dirty="0" err="1" smtClean="0">
                <a:solidFill>
                  <a:srgbClr val="002060"/>
                </a:solidFill>
              </a:rPr>
              <a:t>К.А.Идрисов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и В.Н.Краснов</a:t>
            </a:r>
            <a:r>
              <a:rPr lang="ru-RU" sz="2400" baseline="30000" dirty="0">
                <a:solidFill>
                  <a:srgbClr val="002060"/>
                </a:solidFill>
              </a:rPr>
              <a:t>2,3</a:t>
            </a:r>
            <a:r>
              <a:rPr lang="ru-RU" sz="2400" dirty="0">
                <a:solidFill>
                  <a:srgbClr val="002060"/>
                </a:solidFill>
              </a:rPr>
              <a:t>, с учетом социально-экономического, политического и правового аспектов, на территории, подвергшейся воздействию длительной ситуации военного времени, выделяют следующие этапы её развития, которые, не имея четко очерченных границ, определяют, тем не менее, тяжесть данной ситуации и степень риска для физического и психического здоровья населения. 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lvl="0">
              <a:lnSpc>
                <a:spcPts val="1600"/>
              </a:lnSpc>
            </a:pPr>
            <a:r>
              <a:rPr lang="uk-UA" dirty="0" smtClean="0">
                <a:solidFill>
                  <a:srgbClr val="002060"/>
                </a:solidFill>
              </a:rPr>
              <a:t>1.Коханов </a:t>
            </a:r>
            <a:r>
              <a:rPr lang="uk-UA" dirty="0">
                <a:solidFill>
                  <a:srgbClr val="002060"/>
                </a:solidFill>
              </a:rPr>
              <a:t>В. П., Краснов В. Н.</a:t>
            </a: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Психиатрия</a:t>
            </a:r>
            <a:r>
              <a:rPr lang="uk-UA" dirty="0">
                <a:solidFill>
                  <a:srgbClr val="002060"/>
                </a:solidFill>
              </a:rPr>
              <a:t> катастроф и </a:t>
            </a:r>
            <a:r>
              <a:rPr lang="uk-UA" dirty="0" err="1">
                <a:solidFill>
                  <a:srgbClr val="002060"/>
                </a:solidFill>
              </a:rPr>
              <a:t>чрезвычайных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ситуаций</a:t>
            </a:r>
            <a:r>
              <a:rPr lang="uk-UA" dirty="0">
                <a:solidFill>
                  <a:srgbClr val="002060"/>
                </a:solidFill>
              </a:rPr>
              <a:t>. – М.: </a:t>
            </a:r>
            <a:r>
              <a:rPr lang="uk-UA" dirty="0" err="1">
                <a:solidFill>
                  <a:srgbClr val="002060"/>
                </a:solidFill>
              </a:rPr>
              <a:t>Практическая</a:t>
            </a:r>
            <a:r>
              <a:rPr lang="uk-UA" dirty="0">
                <a:solidFill>
                  <a:srgbClr val="002060"/>
                </a:solidFill>
              </a:rPr>
              <a:t> медицина, 2008. – 448 с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</a:p>
          <a:p>
            <a:pPr lvl="0">
              <a:lnSpc>
                <a:spcPts val="1600"/>
              </a:lnSpc>
            </a:pPr>
            <a:r>
              <a:rPr lang="uk-UA" dirty="0">
                <a:solidFill>
                  <a:srgbClr val="002060"/>
                </a:solidFill>
              </a:rPr>
              <a:t>2.Идрисов К.А., Краснов В.Н. </a:t>
            </a:r>
            <a:r>
              <a:rPr lang="uk-UA" dirty="0" err="1">
                <a:solidFill>
                  <a:srgbClr val="002060"/>
                </a:solidFill>
              </a:rPr>
              <a:t>Состояние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психического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здоровья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населения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Чеченской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республики</a:t>
            </a:r>
            <a:r>
              <a:rPr lang="uk-UA" dirty="0">
                <a:solidFill>
                  <a:srgbClr val="002060"/>
                </a:solidFill>
              </a:rPr>
              <a:t> в </a:t>
            </a:r>
            <a:r>
              <a:rPr lang="uk-UA" dirty="0" err="1">
                <a:solidFill>
                  <a:srgbClr val="002060"/>
                </a:solidFill>
              </a:rPr>
              <a:t>условиях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длительной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чрезвычайной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ситуации</a:t>
            </a:r>
            <a:r>
              <a:rPr lang="uk-UA" dirty="0">
                <a:solidFill>
                  <a:srgbClr val="002060"/>
                </a:solidFill>
              </a:rPr>
              <a:t>. </a:t>
            </a:r>
            <a:r>
              <a:rPr lang="uk-UA" dirty="0" err="1">
                <a:solidFill>
                  <a:srgbClr val="002060"/>
                </a:solidFill>
              </a:rPr>
              <a:t>Сообщ</a:t>
            </a:r>
            <a:r>
              <a:rPr lang="uk-UA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>I</a:t>
            </a:r>
            <a:r>
              <a:rPr lang="uk-UA" dirty="0">
                <a:solidFill>
                  <a:srgbClr val="002060"/>
                </a:solidFill>
              </a:rPr>
              <a:t>  // </a:t>
            </a:r>
            <a:r>
              <a:rPr lang="uk-UA" dirty="0" err="1">
                <a:solidFill>
                  <a:srgbClr val="002060"/>
                </a:solidFill>
              </a:rPr>
              <a:t>Социальная</a:t>
            </a:r>
            <a:r>
              <a:rPr lang="uk-UA" dirty="0">
                <a:solidFill>
                  <a:srgbClr val="002060"/>
                </a:solidFill>
              </a:rPr>
              <a:t> и </a:t>
            </a:r>
            <a:r>
              <a:rPr lang="uk-UA" dirty="0" err="1">
                <a:solidFill>
                  <a:srgbClr val="002060"/>
                </a:solidFill>
              </a:rPr>
              <a:t>клиническая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психиатрия</a:t>
            </a:r>
            <a:r>
              <a:rPr lang="uk-UA" dirty="0">
                <a:solidFill>
                  <a:srgbClr val="002060"/>
                </a:solidFill>
              </a:rPr>
              <a:t>. – 2004. – № 2. – С. 5-11.</a:t>
            </a:r>
            <a:endParaRPr lang="ru-RU" dirty="0">
              <a:solidFill>
                <a:srgbClr val="002060"/>
              </a:solidFill>
            </a:endParaRPr>
          </a:p>
          <a:p>
            <a:pPr lvl="0">
              <a:lnSpc>
                <a:spcPts val="1600"/>
              </a:lnSpc>
            </a:pPr>
            <a:r>
              <a:rPr lang="uk-UA" dirty="0">
                <a:solidFill>
                  <a:srgbClr val="002060"/>
                </a:solidFill>
              </a:rPr>
              <a:t>3.Идрисов К.А., Краснов В.Н. </a:t>
            </a:r>
            <a:r>
              <a:rPr lang="uk-UA" dirty="0" err="1">
                <a:solidFill>
                  <a:srgbClr val="002060"/>
                </a:solidFill>
              </a:rPr>
              <a:t>Состояние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психического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здоровья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населения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Чеченской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республики</a:t>
            </a:r>
            <a:r>
              <a:rPr lang="uk-UA" dirty="0">
                <a:solidFill>
                  <a:srgbClr val="002060"/>
                </a:solidFill>
              </a:rPr>
              <a:t> в </a:t>
            </a:r>
            <a:r>
              <a:rPr lang="uk-UA" dirty="0" err="1">
                <a:solidFill>
                  <a:srgbClr val="002060"/>
                </a:solidFill>
              </a:rPr>
              <a:t>условиях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длительной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чрезвычайной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ситуации</a:t>
            </a:r>
            <a:r>
              <a:rPr lang="uk-UA" dirty="0">
                <a:solidFill>
                  <a:srgbClr val="002060"/>
                </a:solidFill>
              </a:rPr>
              <a:t>. </a:t>
            </a:r>
            <a:r>
              <a:rPr lang="uk-UA" dirty="0" err="1">
                <a:solidFill>
                  <a:srgbClr val="002060"/>
                </a:solidFill>
              </a:rPr>
              <a:t>Сообщение</a:t>
            </a:r>
            <a:r>
              <a:rPr lang="uk-UA" dirty="0">
                <a:solidFill>
                  <a:srgbClr val="002060"/>
                </a:solidFill>
              </a:rPr>
              <a:t> II // </a:t>
            </a:r>
            <a:r>
              <a:rPr lang="uk-UA" dirty="0" err="1">
                <a:solidFill>
                  <a:srgbClr val="002060"/>
                </a:solidFill>
              </a:rPr>
              <a:t>Социальная</a:t>
            </a:r>
            <a:r>
              <a:rPr lang="uk-UA" dirty="0">
                <a:solidFill>
                  <a:srgbClr val="002060"/>
                </a:solidFill>
              </a:rPr>
              <a:t> и </a:t>
            </a:r>
            <a:r>
              <a:rPr lang="uk-UA" dirty="0" err="1">
                <a:solidFill>
                  <a:srgbClr val="002060"/>
                </a:solidFill>
              </a:rPr>
              <a:t>клиническая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психиатрия</a:t>
            </a:r>
            <a:r>
              <a:rPr lang="uk-UA" dirty="0">
                <a:solidFill>
                  <a:srgbClr val="002060"/>
                </a:solidFill>
              </a:rPr>
              <a:t>. – 2005. – № 3. – С. 5-11.</a:t>
            </a:r>
            <a:endParaRPr lang="ru-RU" dirty="0">
              <a:solidFill>
                <a:srgbClr val="002060"/>
              </a:solidFill>
            </a:endParaRPr>
          </a:p>
          <a:p>
            <a:pPr lvl="0"/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434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1156"/>
            <a:ext cx="8964488" cy="7899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ru-RU" sz="2400" i="1" dirty="0">
                <a:solidFill>
                  <a:srgbClr val="002060"/>
                </a:solidFill>
              </a:rPr>
              <a:t>Чрезвычайный этап </a:t>
            </a:r>
            <a:r>
              <a:rPr lang="ru-RU" sz="2400" dirty="0">
                <a:solidFill>
                  <a:srgbClr val="002060"/>
                </a:solidFill>
              </a:rPr>
              <a:t>характеризуется продолжающимися военными действиями, высокой степенью риска для населения, исходом большого числа людей за пределы территории, разрушениями в жилищном секторе и социальной инфраструктуре, застоем в экономической жизни, прекращением работы лечебных, образовательных и культурных учреждений.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700"/>
              </a:lnSpc>
            </a:pPr>
            <a:endParaRPr lang="ru-RU" sz="2400" i="1" dirty="0" smtClean="0">
              <a:solidFill>
                <a:srgbClr val="002060"/>
              </a:solidFill>
            </a:endParaRPr>
          </a:p>
          <a:p>
            <a:pPr>
              <a:lnSpc>
                <a:spcPts val="2700"/>
              </a:lnSpc>
            </a:pPr>
            <a:r>
              <a:rPr lang="ru-RU" sz="2400" i="1" dirty="0" smtClean="0">
                <a:solidFill>
                  <a:srgbClr val="002060"/>
                </a:solidFill>
              </a:rPr>
              <a:t>Стабилизационный </a:t>
            </a:r>
            <a:r>
              <a:rPr lang="ru-RU" sz="2400" i="1" dirty="0">
                <a:solidFill>
                  <a:srgbClr val="002060"/>
                </a:solidFill>
              </a:rPr>
              <a:t>этап </a:t>
            </a:r>
            <a:r>
              <a:rPr lang="ru-RU" sz="2400" dirty="0">
                <a:solidFill>
                  <a:srgbClr val="002060"/>
                </a:solidFill>
              </a:rPr>
              <a:t>отличается от предыдущего значительным снижением или прекращением активности военных действий, возвращением выехавшего населения, началом работы учреждений здравоохранения, образования, формированием местной административной системы и правоохранительных органов, оживлением экономической жизни.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7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7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Для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>
                <a:solidFill>
                  <a:srgbClr val="002060"/>
                </a:solidFill>
              </a:rPr>
              <a:t>восстановительного</a:t>
            </a:r>
            <a:r>
              <a:rPr lang="ru-RU" sz="2400" dirty="0">
                <a:solidFill>
                  <a:srgbClr val="002060"/>
                </a:solidFill>
              </a:rPr>
              <a:t> этапа характерно полное завершение военных действий, окончательное формирование местных структур власти и правоохранительных органов, восстановление большинства образовательных, лечебных и культурных учреждений, жилищного сектора и экономических объектов. 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8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386" y="188640"/>
            <a:ext cx="8784976" cy="6504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В </a:t>
            </a:r>
            <a:r>
              <a:rPr lang="ru-RU" sz="3200" dirty="0" smtClean="0">
                <a:solidFill>
                  <a:srgbClr val="002060"/>
                </a:solidFill>
              </a:rPr>
              <a:t>2016 </a:t>
            </a:r>
            <a:r>
              <a:rPr lang="ru-RU" sz="3200" dirty="0">
                <a:solidFill>
                  <a:srgbClr val="002060"/>
                </a:solidFill>
              </a:rPr>
              <a:t>году нами была разработана анкета для изучения прямых и косвенных психогенных факторов военного времени, с помощью которой проведено обследование пациентов стационарных отделений Республиканской клинической психоневрологической больницы –            медико-психологического центра МЗ ДНР (РКПБ-МПЦ), а также психически условно здоровых лиц – сотрудников данного медицинского учреждения.  </a:t>
            </a:r>
            <a:endParaRPr lang="ru-RU" sz="3200" dirty="0" smtClean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endParaRPr lang="ru-RU" sz="3200" dirty="0">
              <a:solidFill>
                <a:srgbClr val="002060"/>
              </a:solidFill>
            </a:endParaRPr>
          </a:p>
          <a:p>
            <a:pPr>
              <a:lnSpc>
                <a:spcPts val="25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Каждому </a:t>
            </a:r>
            <a:r>
              <a:rPr lang="ru-RU" sz="3200" dirty="0">
                <a:solidFill>
                  <a:srgbClr val="002060"/>
                </a:solidFill>
              </a:rPr>
              <a:t>из обследуемых предлагалось пронумеровать в иерархическом порядке (по мере убывания значимости для него) перечисленные в анкете факторы (т.е., представить рейтинг этих факторов) и оценить степень выраженности их субъективно воспринимаемого воздействия в диапазоне от 1 (минимальная степень) до 10 (максимальная степень) баллов. </a:t>
            </a:r>
          </a:p>
        </p:txBody>
      </p:sp>
    </p:spTree>
    <p:extLst>
      <p:ext uri="{BB962C8B-B14F-4D97-AF65-F5344CB8AC3E}">
        <p14:creationId xmlns:p14="http://schemas.microsoft.com/office/powerpoint/2010/main" val="40211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062" y="116632"/>
            <a:ext cx="8892480" cy="6735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3200" dirty="0">
                <a:solidFill>
                  <a:srgbClr val="002060"/>
                </a:solidFill>
              </a:rPr>
              <a:t>Анкета включала выделенные на основе предварительного анализа 24 </a:t>
            </a:r>
            <a:r>
              <a:rPr lang="ru-RU" sz="3200" dirty="0" smtClean="0">
                <a:solidFill>
                  <a:srgbClr val="002060"/>
                </a:solidFill>
              </a:rPr>
              <a:t>фактора, </a:t>
            </a:r>
            <a:r>
              <a:rPr lang="ru-RU" sz="3200" dirty="0">
                <a:solidFill>
                  <a:srgbClr val="002060"/>
                </a:solidFill>
              </a:rPr>
              <a:t>распределенные нами, в соответствии с их характеристиками, на следующие 6 групп. </a:t>
            </a:r>
          </a:p>
          <a:p>
            <a:pPr>
              <a:lnSpc>
                <a:spcPts val="2000"/>
              </a:lnSpc>
            </a:pPr>
            <a:endParaRPr lang="ru-RU" sz="32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1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  <a:r>
              <a:rPr lang="ru-RU" sz="3200" i="1" dirty="0">
                <a:solidFill>
                  <a:srgbClr val="002060"/>
                </a:solidFill>
              </a:rPr>
              <a:t>Патогенные факторы военного времени</a:t>
            </a:r>
            <a:r>
              <a:rPr lang="ru-RU" sz="3200" dirty="0">
                <a:solidFill>
                  <a:srgbClr val="002060"/>
                </a:solidFill>
              </a:rPr>
              <a:t>: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прямая угроза для жизни. </a:t>
            </a:r>
          </a:p>
          <a:p>
            <a:pPr>
              <a:lnSpc>
                <a:spcPts val="2000"/>
              </a:lnSpc>
            </a:pPr>
            <a:endParaRPr lang="ru-RU" sz="32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2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  <a:r>
              <a:rPr lang="ru-RU" sz="3200" i="1" dirty="0">
                <a:solidFill>
                  <a:srgbClr val="002060"/>
                </a:solidFill>
              </a:rPr>
              <a:t>Неблагоприятные социально-экономические </a:t>
            </a:r>
            <a:r>
              <a:rPr lang="ru-RU" sz="3200" dirty="0">
                <a:solidFill>
                  <a:srgbClr val="002060"/>
                </a:solidFill>
              </a:rPr>
              <a:t>условия, провоцирующие развитие психических расстройств: массовая безработица; плохое питание; низкое качество воды; отсутствие социальной инфраструктуры; неудовлетворительное медицинское обслуживание; разрушенное жилье; культурная депривация.</a:t>
            </a:r>
          </a:p>
          <a:p>
            <a:pPr>
              <a:lnSpc>
                <a:spcPts val="2000"/>
              </a:lnSpc>
            </a:pPr>
            <a:endParaRPr lang="ru-RU" sz="3200" i="1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3</a:t>
            </a:r>
            <a:r>
              <a:rPr lang="ru-RU" sz="3200" dirty="0">
                <a:solidFill>
                  <a:srgbClr val="002060"/>
                </a:solidFill>
              </a:rPr>
              <a:t>.</a:t>
            </a:r>
            <a:r>
              <a:rPr lang="ru-RU" sz="3200" i="1" dirty="0">
                <a:solidFill>
                  <a:srgbClr val="002060"/>
                </a:solidFill>
              </a:rPr>
              <a:t> Психологические факторы военного времени</a:t>
            </a:r>
            <a:r>
              <a:rPr lang="ru-RU" sz="3200" dirty="0">
                <a:solidFill>
                  <a:srgbClr val="002060"/>
                </a:solidFill>
              </a:rPr>
              <a:t>: </a:t>
            </a:r>
            <a:r>
              <a:rPr lang="ru-RU" sz="3200" dirty="0" err="1">
                <a:solidFill>
                  <a:srgbClr val="002060"/>
                </a:solidFill>
              </a:rPr>
              <a:t>разлученность</a:t>
            </a:r>
            <a:r>
              <a:rPr lang="ru-RU" sz="3200" dirty="0">
                <a:solidFill>
                  <a:srgbClr val="002060"/>
                </a:solidFill>
              </a:rPr>
              <a:t> семьи; плохая связь либо её отсутствие; отсутствие возможности для полноценного отдыха (сна); изоляция; неопределенность ситуации; отсутствие перспективы; пугающая противоречивая информация на фоне дефицита значимой и достоверной информации.</a:t>
            </a:r>
          </a:p>
          <a:p>
            <a:pPr>
              <a:lnSpc>
                <a:spcPts val="1800"/>
              </a:lnSpc>
            </a:pPr>
            <a:endParaRPr lang="ru-RU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26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964488" cy="6287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4000" dirty="0" smtClean="0">
                <a:solidFill>
                  <a:srgbClr val="002060"/>
                </a:solidFill>
              </a:rPr>
              <a:t>4. </a:t>
            </a:r>
            <a:r>
              <a:rPr lang="ru-RU" sz="4000" i="1" dirty="0" smtClean="0">
                <a:solidFill>
                  <a:srgbClr val="002060"/>
                </a:solidFill>
              </a:rPr>
              <a:t>Биологические факторы </a:t>
            </a:r>
            <a:r>
              <a:rPr lang="ru-RU" sz="4000" dirty="0" smtClean="0">
                <a:solidFill>
                  <a:srgbClr val="002060"/>
                </a:solidFill>
              </a:rPr>
              <a:t>военного времени: ранения; контузии; ожоги; заболевания, связанные с плохим питанием, истощением.</a:t>
            </a:r>
          </a:p>
          <a:p>
            <a:pPr>
              <a:lnSpc>
                <a:spcPts val="3000"/>
              </a:lnSpc>
            </a:pPr>
            <a:endParaRPr lang="ru-RU" sz="40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4000" dirty="0" smtClean="0">
                <a:solidFill>
                  <a:srgbClr val="002060"/>
                </a:solidFill>
              </a:rPr>
              <a:t>5. </a:t>
            </a:r>
            <a:r>
              <a:rPr lang="ru-RU" sz="4000" i="1" dirty="0" smtClean="0">
                <a:solidFill>
                  <a:srgbClr val="002060"/>
                </a:solidFill>
              </a:rPr>
              <a:t>Физические факторы </a:t>
            </a:r>
            <a:r>
              <a:rPr lang="ru-RU" sz="4000" dirty="0" smtClean="0">
                <a:solidFill>
                  <a:srgbClr val="002060"/>
                </a:solidFill>
              </a:rPr>
              <a:t>военного времени: недостаточная освещенность (проживание в подвалах); гипоксия; гиподинамия; скученность проживания.</a:t>
            </a:r>
          </a:p>
          <a:p>
            <a:pPr>
              <a:lnSpc>
                <a:spcPts val="3000"/>
              </a:lnSpc>
            </a:pPr>
            <a:endParaRPr lang="ru-RU" sz="40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4000" dirty="0" smtClean="0">
                <a:solidFill>
                  <a:srgbClr val="002060"/>
                </a:solidFill>
              </a:rPr>
              <a:t>6. </a:t>
            </a:r>
            <a:r>
              <a:rPr lang="ru-RU" sz="4000" i="1" dirty="0" smtClean="0">
                <a:solidFill>
                  <a:srgbClr val="002060"/>
                </a:solidFill>
              </a:rPr>
              <a:t>Экологические факторы </a:t>
            </a:r>
            <a:r>
              <a:rPr lang="ru-RU" sz="4000" dirty="0" smtClean="0">
                <a:solidFill>
                  <a:srgbClr val="002060"/>
                </a:solidFill>
              </a:rPr>
              <a:t>военного времени: постоянный неприятный запах в месте проживания; пыль и грязь, отходы в месте проживания; пребывание среде, где есть разрушения.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406" y="52437"/>
            <a:ext cx="890559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3200" dirty="0">
                <a:solidFill>
                  <a:srgbClr val="002060"/>
                </a:solidFill>
              </a:rPr>
              <a:t>Анкетирование обследуемых проводилось дважды – в 2016 г. и в 2018 г. Это дало возможность отметить динамику воздействия изучаемых факторов в периоде, который применительно к условиям военных действий в Донбассе может быть в большей степени, вероятно, оценен как </a:t>
            </a:r>
            <a:r>
              <a:rPr lang="ru-RU" sz="3200" dirty="0" err="1">
                <a:solidFill>
                  <a:srgbClr val="002060"/>
                </a:solidFill>
              </a:rPr>
              <a:t>стабилизационно</a:t>
            </a:r>
            <a:r>
              <a:rPr lang="ru-RU" sz="3200" dirty="0">
                <a:solidFill>
                  <a:srgbClr val="002060"/>
                </a:solidFill>
              </a:rPr>
              <a:t>-восстановительный этап. </a:t>
            </a:r>
            <a:endParaRPr lang="ru-RU" sz="32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endParaRPr lang="ru-RU" sz="3200" dirty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Всего </a:t>
            </a:r>
            <a:r>
              <a:rPr lang="ru-RU" sz="3200" dirty="0">
                <a:solidFill>
                  <a:srgbClr val="002060"/>
                </a:solidFill>
              </a:rPr>
              <a:t>в обследовании приняли участие: в 2016 году – 97 человек, из них 66 пациентов и 31 сотрудник (23 анкеты пациентов не обработаны из-за их некорректного заполнения), в 2018 году – 56 человек, из них 23 пациента и 33 сотрудника. </a:t>
            </a:r>
            <a:endParaRPr lang="ru-RU" sz="3200" dirty="0" smtClean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endParaRPr lang="ru-RU" sz="3200" dirty="0">
              <a:solidFill>
                <a:srgbClr val="00206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Результаты данного исследования представлены </a:t>
            </a:r>
            <a:r>
              <a:rPr lang="ru-RU" sz="3200" dirty="0">
                <a:solidFill>
                  <a:srgbClr val="002060"/>
                </a:solidFill>
              </a:rPr>
              <a:t>ниже.</a:t>
            </a:r>
          </a:p>
          <a:p>
            <a:pPr>
              <a:lnSpc>
                <a:spcPts val="3000"/>
              </a:lnSpc>
            </a:pP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576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4674"/>
            <a:ext cx="91440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rgbClr val="002060"/>
                </a:solidFill>
              </a:rPr>
              <a:t>Результаты проведенного в 2016 году обследования с помощью анкеты для изучения прямых и косвенных психогенных факторов военного времени </a:t>
            </a:r>
            <a:r>
              <a:rPr lang="ru-RU" sz="2100" b="1" dirty="0" smtClean="0">
                <a:solidFill>
                  <a:srgbClr val="002060"/>
                </a:solidFill>
              </a:rPr>
              <a:t>  (</a:t>
            </a:r>
            <a:r>
              <a:rPr lang="ru-RU" sz="2100" b="1" dirty="0">
                <a:solidFill>
                  <a:srgbClr val="002060"/>
                </a:solidFill>
              </a:rPr>
              <a:t>П – пациенты (</a:t>
            </a:r>
            <a:r>
              <a:rPr lang="en-US" sz="2100" b="1" dirty="0">
                <a:solidFill>
                  <a:srgbClr val="002060"/>
                </a:solidFill>
              </a:rPr>
              <a:t>N</a:t>
            </a:r>
            <a:r>
              <a:rPr lang="ru-RU" sz="2100" b="1" dirty="0">
                <a:solidFill>
                  <a:srgbClr val="002060"/>
                </a:solidFill>
              </a:rPr>
              <a:t>=43), З - психически условно здоровые лица (</a:t>
            </a:r>
            <a:r>
              <a:rPr lang="en-US" sz="2100" b="1" dirty="0">
                <a:solidFill>
                  <a:srgbClr val="002060"/>
                </a:solidFill>
              </a:rPr>
              <a:t>N</a:t>
            </a:r>
            <a:r>
              <a:rPr lang="ru-RU" sz="2100" b="1" dirty="0">
                <a:solidFill>
                  <a:srgbClr val="002060"/>
                </a:solidFill>
              </a:rPr>
              <a:t>=31)) 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910415"/>
              </p:ext>
            </p:extLst>
          </p:nvPr>
        </p:nvGraphicFramePr>
        <p:xfrm>
          <a:off x="1" y="1183981"/>
          <a:ext cx="9143998" cy="5674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4677"/>
                <a:gridCol w="1254201"/>
                <a:gridCol w="1108363"/>
                <a:gridCol w="636966"/>
                <a:gridCol w="1585594"/>
                <a:gridCol w="1114197"/>
              </a:tblGrid>
              <a:tr h="1155711"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Фактор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Рейтинг фактора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Число лиц, отметивших фактор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Средняя степень выраженности фактора (в баллах)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З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288927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Прямая угроза для жизни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43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37013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 err="1">
                          <a:solidFill>
                            <a:srgbClr val="002060"/>
                          </a:solidFill>
                          <a:effectLst/>
                        </a:rPr>
                        <a:t>Разлученность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 семьи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37013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Отсутствие перспективы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35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392565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Разрушенное жилье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27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37013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Ранения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27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577856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Безработица, финансовые проблемы 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33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577856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Неопределенность ситуации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41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27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414996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Контузии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577856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Пугающая противоречивая информация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36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220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  <a:tr h="288927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Изоляция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220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16" marR="6441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4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2468</Words>
  <Application>Microsoft Office PowerPoint</Application>
  <PresentationFormat>Экран (4:3)</PresentationFormat>
  <Paragraphs>415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Профессор</dc:creator>
  <cp:lastModifiedBy>Профессор</cp:lastModifiedBy>
  <cp:revision>20</cp:revision>
  <dcterms:created xsi:type="dcterms:W3CDTF">2019-10-16T17:47:03Z</dcterms:created>
  <dcterms:modified xsi:type="dcterms:W3CDTF">2020-11-09T14:35:49Z</dcterms:modified>
</cp:coreProperties>
</file>