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26"/>
  </p:notesMasterIdLst>
  <p:sldIdLst>
    <p:sldId id="256" r:id="rId2"/>
    <p:sldId id="269" r:id="rId3"/>
    <p:sldId id="257" r:id="rId4"/>
    <p:sldId id="270" r:id="rId5"/>
    <p:sldId id="258" r:id="rId6"/>
    <p:sldId id="268" r:id="rId7"/>
    <p:sldId id="260" r:id="rId8"/>
    <p:sldId id="271" r:id="rId9"/>
    <p:sldId id="261" r:id="rId10"/>
    <p:sldId id="273" r:id="rId11"/>
    <p:sldId id="272" r:id="rId12"/>
    <p:sldId id="262" r:id="rId13"/>
    <p:sldId id="263" r:id="rId14"/>
    <p:sldId id="26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67" r:id="rId24"/>
    <p:sldId id="27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9211" autoAdjust="0"/>
  </p:normalViewPr>
  <p:slideViewPr>
    <p:cSldViewPr snapToGrid="0">
      <p:cViewPr varScale="1">
        <p:scale>
          <a:sx n="89" d="100"/>
          <a:sy n="89" d="100"/>
        </p:scale>
        <p:origin x="14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46004-B1C8-E84C-AC68-0BA7A6299F2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B006E-4E5F-CB47-98CE-CEB1EDBF3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23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B006E-4E5F-CB47-98CE-CEB1EDBF355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55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A493-C93D-418B-9A6C-397E597EE82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9BFE-AEEB-4E86-8EF1-F65D084F9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07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A493-C93D-418B-9A6C-397E597EE82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9BFE-AEEB-4E86-8EF1-F65D084F9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74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A493-C93D-418B-9A6C-397E597EE82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9BFE-AEEB-4E86-8EF1-F65D084F9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225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A493-C93D-418B-9A6C-397E597EE82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9BFE-AEEB-4E86-8EF1-F65D084F942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1513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A493-C93D-418B-9A6C-397E597EE82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9BFE-AEEB-4E86-8EF1-F65D084F9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27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A493-C93D-418B-9A6C-397E597EE82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9BFE-AEEB-4E86-8EF1-F65D084F9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397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A493-C93D-418B-9A6C-397E597EE82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9BFE-AEEB-4E86-8EF1-F65D084F9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762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A493-C93D-418B-9A6C-397E597EE82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9BFE-AEEB-4E86-8EF1-F65D084F9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25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A493-C93D-418B-9A6C-397E597EE82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9BFE-AEEB-4E86-8EF1-F65D084F9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4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A493-C93D-418B-9A6C-397E597EE82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9BFE-AEEB-4E86-8EF1-F65D084F9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70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A493-C93D-418B-9A6C-397E597EE82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9BFE-AEEB-4E86-8EF1-F65D084F9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94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A493-C93D-418B-9A6C-397E597EE82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9BFE-AEEB-4E86-8EF1-F65D084F9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24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A493-C93D-418B-9A6C-397E597EE82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9BFE-AEEB-4E86-8EF1-F65D084F9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9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A493-C93D-418B-9A6C-397E597EE82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9BFE-AEEB-4E86-8EF1-F65D084F9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10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A493-C93D-418B-9A6C-397E597EE82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9BFE-AEEB-4E86-8EF1-F65D084F9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40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A493-C93D-418B-9A6C-397E597EE82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9BFE-AEEB-4E86-8EF1-F65D084F9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78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A493-C93D-418B-9A6C-397E597EE82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9BFE-AEEB-4E86-8EF1-F65D084F9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14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AF4A493-C93D-418B-9A6C-397E597EE82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59BFE-AEEB-4E86-8EF1-F65D084F9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537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2509" y="637310"/>
            <a:ext cx="6354041" cy="3398981"/>
          </a:xfrm>
        </p:spPr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Ишемический инсульт как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мультифакториальное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полигенное заболевание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20957"/>
            <a:ext cx="6520873" cy="1752009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                                                                                            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Аспирант каф. детской и общей неврологии ФИПО                                                                     Егорова В.В.    </a:t>
            </a:r>
          </a:p>
          <a:p>
            <a:pPr algn="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Д.мед.н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., доцент, зав. каф.   детской и общей неврологии ФИПО                                                                                 ЛУЦКИЙ И.С.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550" y="1929245"/>
            <a:ext cx="5505450" cy="49287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34D22F-C627-6140-BF70-5310F9F72DE4}"/>
              </a:ext>
            </a:extLst>
          </p:cNvPr>
          <p:cNvSpPr txBox="1"/>
          <p:nvPr/>
        </p:nvSpPr>
        <p:spPr>
          <a:xfrm>
            <a:off x="332509" y="452644"/>
            <a:ext cx="1152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Государственная образовательная организация высшего профессионального </a:t>
            </a:r>
          </a:p>
          <a:p>
            <a:r>
              <a:rPr lang="ru-RU" dirty="0"/>
              <a:t>образования «Донецкий национальный медицинский университет им. М. Горького»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3C93FD-8913-1E44-AD5F-121BF17C549D}"/>
              </a:ext>
            </a:extLst>
          </p:cNvPr>
          <p:cNvSpPr txBox="1"/>
          <p:nvPr/>
        </p:nvSpPr>
        <p:spPr>
          <a:xfrm>
            <a:off x="2657373" y="6220690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Донецк, 2020</a:t>
            </a:r>
          </a:p>
        </p:txBody>
      </p:sp>
    </p:spTree>
    <p:extLst>
      <p:ext uri="{BB962C8B-B14F-4D97-AF65-F5344CB8AC3E}">
        <p14:creationId xmlns:p14="http://schemas.microsoft.com/office/powerpoint/2010/main" val="2039083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2956" y="394968"/>
            <a:ext cx="87983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ряд исследований для поиска новых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полиморфных вариантов, влияющих на риск развития ОНМК, а также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полногеномных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выявления ассоциации уже известных генетических маркеров сердечно-сосудистых заболеваний с возникновением инсульта.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Гены, предрасполагающие к ишемическому инсульту, подразделяются на категории: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увеличивающие развитие и проявления факторов риска инсульта;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влияющие на сосудистую реактивность, устойчивость к ишемии и гипоксии.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74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9727" y="1028343"/>
            <a:ext cx="798427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Гены-кандидаты – предикторы ишемического инсульта: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ренин-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ангиотензиновая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- гены-кандидаты: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ангиотензин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-превращающего фермента - АСЕ,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ангиотензиногена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липидный обмен - гены-кандидаты: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аполипопротеина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липопротеинлипазы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LPL,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парооксоназы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обмен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гомоцистеина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ген-кандидат: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метилентетрагидрофолат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редуктазы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системы гемостаза - гены-кандидаты: факторов свертываемости V, VII, XIII; протромбина; фибриногена; рецепторов тромбоцитов;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фибринолиза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tPA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PAI-1;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эндотелиальная система - ген-кандидат: кодирующий эндотелиальную NO-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синтазу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4266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5814" y="426419"/>
            <a:ext cx="63970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Для поиска генетической предрасположенности к ИИ используется два основных подхода, основанные на анализе ассоциации между полиморфными участками генома и заболеванием метод “ген-кандидат” 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полногеномный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поиск ассоциаций, с последующим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метаанализом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полученных результатов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454" y="3624147"/>
            <a:ext cx="4460488" cy="286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69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6565" y="1605325"/>
            <a:ext cx="74936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Роль генетических факторов в развитии инсульта и других многофакторных заболеваний нервной системы – одно из интенсивно развивающихся направлений современной неврологии.</a:t>
            </a:r>
          </a:p>
          <a:p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Распределение полиморфных вариантов генов Gln192Arg PON1, Leu28Pro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ApoE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C3238G APOC3, S447X LPL, Thr715Pro SELP, Ser128Arg SELE отвечающих за липидный обмен и сосудистую регенерацию изучено недостаточно в неврологии.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46813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4039" y="2341306"/>
            <a:ext cx="88094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Данные полиморфные варианты генов могут рассматриваться как перспективные и могут стать отправной точкой для исследования молекулярных механизмов, определяющих патофизиологию ИИ, однако до настоящего времени не были изучены в комплексе, в однородной группе, на предмет возможной ассоциации с развитием ИИ, чему посвящается настоящее исследование.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79327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7649" y="1924466"/>
            <a:ext cx="72594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проведено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когортное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проспективное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обсервационное исследование. В исследование будут включены 120 больных с острым нарушением мозгового кровообращения по типу инфаркта мозга, находящихся на стационарном лечении в неврологическом отделении Дорожной клинической больницы станции Донецк и неврологическом отделении ИНВХ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им.Гусака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2020 по 2022 гг.</a:t>
            </a:r>
          </a:p>
        </p:txBody>
      </p:sp>
    </p:spTree>
    <p:extLst>
      <p:ext uri="{BB962C8B-B14F-4D97-AF65-F5344CB8AC3E}">
        <p14:creationId xmlns:p14="http://schemas.microsoft.com/office/powerpoint/2010/main" val="3865976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0020" y="1233090"/>
            <a:ext cx="8218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включения пациентов в исследование: больные в госпитальном периоде ишемического инсульта (до 20 дней), больные с верифицированным диагнозом инсульта, возраст от 45 до 75 лет, лица с сопутствующей патологией (сахарный диабет, артериальная гипертензия),наличие подписанного информированного согласия пациента или его законных представителей на исследование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7175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234" y="612845"/>
            <a:ext cx="883176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 исключения пациентов из исследования: лица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неверифицированным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диагнозом инсульта, лица с геморрагическим инсультом, лица с верифицированным ишемическим инсультом в сочетании с вторичным геморрагическим компонентом (смешанный тип), лица с тромбоэмболическим инсультом на фоне фибрилляции предсердий, лица с ишемическими инсультами в сочетании с другими заболеваниями нервной системы, лица с тяжелой сопутствующей патологией (тяжелая форма сахарного диабета, бронхиальная астма, хроническая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обструктивная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болезнь легких, онкологические заболевания, острый инфаркт миокарда, хроническая ревматическая болезнь сердца,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васкулиты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ангииты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травматическое повреждение ЦНС), лица младше 45 лет и старше 75 лет, расстройство сознания ниже уровня комы I (6-7 баллов по ШКГ), беременность, а также участие больных в других исследованиях</a:t>
            </a:r>
          </a:p>
        </p:txBody>
      </p:sp>
    </p:spTree>
    <p:extLst>
      <p:ext uri="{BB962C8B-B14F-4D97-AF65-F5344CB8AC3E}">
        <p14:creationId xmlns:p14="http://schemas.microsoft.com/office/powerpoint/2010/main" val="1658658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537" y="2690336"/>
            <a:ext cx="8809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группа включает 30 человек здоровых людей.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больные будут разделены на 2 группы обследуемых (лица с сахарным диабетом и без сахарного диабета) и группу сравнения.</a:t>
            </a:r>
          </a:p>
        </p:txBody>
      </p:sp>
    </p:spTree>
    <p:extLst>
      <p:ext uri="{BB962C8B-B14F-4D97-AF65-F5344CB8AC3E}">
        <p14:creationId xmlns:p14="http://schemas.microsoft.com/office/powerpoint/2010/main" val="1167545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317" y="1720840"/>
            <a:ext cx="94673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Нами впервые проводится исследование полиморфизмов генов, участвующих в регуляции липидного обмена (ген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аполипротеина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и С (АРОЕ и АРОС), ген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параоксиназы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(РОN1), ген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липопротеинлипазы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(LPL))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ответсвенных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процессы сосудистой регенерации (ген Р-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(SELP)) в группе пациентов с ишемическим инсультом (основная группа) и группе пациентов без ишемического инсульта (контрольная группа) с целью оценки степени ассоциации клинических и лабораторно-диагностических параметров с генетическими.</a:t>
            </a:r>
          </a:p>
        </p:txBody>
      </p:sp>
    </p:spTree>
    <p:extLst>
      <p:ext uri="{BB962C8B-B14F-4D97-AF65-F5344CB8AC3E}">
        <p14:creationId xmlns:p14="http://schemas.microsoft.com/office/powerpoint/2010/main" val="827367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7" y="350982"/>
            <a:ext cx="9328727" cy="62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01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7493" y="2413338"/>
            <a:ext cx="82965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поступлении больного в неврологическое отделение: верификация диагноза, оценка степени поражения ЦНС, определение уровней показателей липидного спектра, разработка и применение индивидуального варианта терапии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статинами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сосудистой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нейропротекторной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терапии.</a:t>
            </a:r>
          </a:p>
        </p:txBody>
      </p:sp>
    </p:spTree>
    <p:extLst>
      <p:ext uri="{BB962C8B-B14F-4D97-AF65-F5344CB8AC3E}">
        <p14:creationId xmlns:p14="http://schemas.microsoft.com/office/powerpoint/2010/main" val="2938284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720840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исследования: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исследованы распределение полиморфных вариантов генов Gln192Arg PON1, Leu28Pro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C3238G APOC3, S447X LPL, Thr715Pro SELP, Ser128Arg SELE в группе пациентов с ишемическим инсультом (основная группа) и группе пациентов без ишемического инсульта (контрольная группа). Будет оценена степень ассоциации клинических и лабораторно-диагностических параметров с генетическими маркерами у больных с ишемическим инсультом.</a:t>
            </a:r>
          </a:p>
        </p:txBody>
      </p:sp>
    </p:spTree>
    <p:extLst>
      <p:ext uri="{BB962C8B-B14F-4D97-AF65-F5344CB8AC3E}">
        <p14:creationId xmlns:p14="http://schemas.microsoft.com/office/powerpoint/2010/main" val="1035421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55183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 определить уровень генетической зависимости развития ОНМК по типу инфаркта мозга у пациентов, повысить эффективность медикаментозной терапии ишемического инсульта, предупредить развитие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инвалидизации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смертности пациентов.</a:t>
            </a:r>
          </a:p>
        </p:txBody>
      </p:sp>
    </p:spTree>
    <p:extLst>
      <p:ext uri="{BB962C8B-B14F-4D97-AF65-F5344CB8AC3E}">
        <p14:creationId xmlns:p14="http://schemas.microsoft.com/office/powerpoint/2010/main" val="2394267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5551" y="674870"/>
            <a:ext cx="68803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Дальнейшие исследования в данной области позволят выявить новые фенотипы и описать биологические механизмы заболевания, а также расширить понимание генетических особенностей пациентов с инсультом.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654" y="3059910"/>
            <a:ext cx="58578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0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9336" y="514727"/>
            <a:ext cx="6096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молекулярно-генетического исследования у всех категорий пациентов с ОНМК позволяет выбрать наиболее оптимальный вид лечения, подобрать комплекс персонализированных профилактических мероприятий. Внедрение диагностики с учетом генетических – конституциональных – факторов риска востребовано в рутинной практике специалистов – неврологов, терапевтов, эндокринологов, кардиологов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400" dirty="0"/>
              <a:t>БЛАГОДАРЮ ЗА ВНИМАНИЕ 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126" y="3555469"/>
            <a:ext cx="5307982" cy="317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3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9200" y="803564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Ишемический инсульт (ИИ) представляет собой гетерогенный клинический синдром и является сложным многофакторным заболеванием с разноплановым наследственным компонентом.</a:t>
            </a:r>
          </a:p>
          <a:p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инсульт является основной причиной инвалидности и одной из ведущих причин смертности в мире. В Российской Федерации регистрируется 350–400 случаев инсульта в год на 100 тыс. населения.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7698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92" y="221673"/>
            <a:ext cx="8737600" cy="65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51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966" y="1209964"/>
            <a:ext cx="534836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Заболевание может возникнуть в любом возрасте, но наиболее высокий уровень наблюдается у лиц в возрасте от 45 до 75 лет. Инсульт занимает 2-е место среди ведущих причин смерти во всем мире и является основной причиной деменции и связанного с возрастом снижения когнитивных возможностей. У большинства пациентов нарушается трудоспособность, что делает инсульт ведущей причиной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инвалидизации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взрослого населения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328" y="1209964"/>
            <a:ext cx="6661502" cy="552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5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Иллюстрация человеческого мозга и геморрагического инсуль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945" y="544945"/>
            <a:ext cx="3733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657445" y="544945"/>
            <a:ext cx="2159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3C3C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892" y="544945"/>
            <a:ext cx="62437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Инсульт возникает в результате внезапной окклюзии или разрыва кровеносного сосуда головного мозга, соответственно различают ишемический (ИИ) или геморрагический (ГИ) инсульт. Основную долю инсультов составляет ишемический инсульт и наблюдается приблизительно в 85% случаев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36006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966" y="248000"/>
            <a:ext cx="9891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Несмотря на то, что хорошо известными факторами риска развития инсульта являются артериальная гипертензия, фибрилляция предсердий, сахарный диабет и курение, в ряде случаев инсульт обусловлен неизвестными причинами. Вероятно, одной из таких причин является генетическая предрасположенность.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23" y="2556324"/>
            <a:ext cx="9590048" cy="406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3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389" y="189571"/>
            <a:ext cx="8854069" cy="63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80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4097" y="1017433"/>
            <a:ext cx="56722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ИИ представляет собой комплексное (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мультифакториальное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 полигенное заболевание, т.е. развивается в результате взаимодействий между традиционными факторами риска и генетической компонентой, которая формируется в результате совместного вклада множества независимо действующих или взаимодействующих полиморфных генов.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466" y="3680151"/>
            <a:ext cx="3377477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45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2451</TotalTime>
  <Words>1120</Words>
  <Application>Microsoft Macintosh PowerPoint</Application>
  <PresentationFormat>Широкоэкранный</PresentationFormat>
  <Paragraphs>52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Wingdings 3</vt:lpstr>
      <vt:lpstr>Ион</vt:lpstr>
      <vt:lpstr>Ишемический инсульт как мультифакториальное полигенное заболевание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</dc:creator>
  <cp:lastModifiedBy>Игорь Луцкий</cp:lastModifiedBy>
  <cp:revision>40</cp:revision>
  <dcterms:created xsi:type="dcterms:W3CDTF">2020-10-30T03:28:01Z</dcterms:created>
  <dcterms:modified xsi:type="dcterms:W3CDTF">2020-11-02T11:49:24Z</dcterms:modified>
</cp:coreProperties>
</file>