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3" r:id="rId2"/>
    <p:sldId id="312" r:id="rId3"/>
    <p:sldId id="331" r:id="rId4"/>
    <p:sldId id="333" r:id="rId5"/>
    <p:sldId id="334" r:id="rId6"/>
    <p:sldId id="336" r:id="rId7"/>
    <p:sldId id="340" r:id="rId8"/>
    <p:sldId id="341" r:id="rId9"/>
    <p:sldId id="332" r:id="rId10"/>
    <p:sldId id="342" r:id="rId11"/>
    <p:sldId id="285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0051"/>
    <a:srgbClr val="AD84F8"/>
    <a:srgbClr val="9865FF"/>
    <a:srgbClr val="8C5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7" autoAdjust="0"/>
    <p:restoredTop sz="97683" autoAdjust="0"/>
  </p:normalViewPr>
  <p:slideViewPr>
    <p:cSldViewPr>
      <p:cViewPr varScale="1">
        <p:scale>
          <a:sx n="72" d="100"/>
          <a:sy n="72" d="100"/>
        </p:scale>
        <p:origin x="-13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8077FB79-6102-45BF-B64A-29DDCCAF69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860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717C49-94EF-49FA-BCBA-D4B4F07BAF04}" type="datetimeFigureOut">
              <a:rPr lang="ru-RU" smtClean="0"/>
              <a:pPr/>
              <a:t>22.10.2020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BA9A-215F-4919-A741-9D798EC30B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406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507C5C-344A-4397-8EAC-E11DB113D3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7680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17592-B6E3-476E-A00E-F3E4087AB6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361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356B5-2399-4497-A550-C44886140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686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54932-6EAD-4DD3-9C20-6B89EFAAB8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77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BA87-353C-44DC-BE93-0C5D3377DE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789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AA9B5-EC62-4B24-853C-AB3435E934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7411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B2719-BE8B-4A17-AC61-6295BC13DF6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6706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92ECF0-AC98-437F-B33F-75453EC54C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720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157DA3-2D96-4DCB-8844-D716C6212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248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35C05-9ECB-46B8-B121-E80A2DB4BC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410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87FA3-771A-4C99-902B-EA75ECAB1C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4623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8BE67BF1-8CD7-40C4-8DA3-CD829828F6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5"/>
          <p:cNvSpPr txBox="1">
            <a:spLocks noChangeArrowheads="1"/>
          </p:cNvSpPr>
          <p:nvPr/>
        </p:nvSpPr>
        <p:spPr bwMode="auto">
          <a:xfrm>
            <a:off x="460375" y="1828800"/>
            <a:ext cx="47212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r>
              <a:rPr lang="ru-RU" sz="2800" b="1" dirty="0" smtClean="0">
                <a:latin typeface="Times New Roman" pitchFamily="18" charset="0"/>
              </a:rPr>
              <a:t>Лазерные технологии в коррекции патологических рубцов различного генеза</a:t>
            </a:r>
            <a:endParaRPr lang="ru-RU" sz="2800" b="1" dirty="0">
              <a:latin typeface="Times New Roman" pitchFamily="18" charset="0"/>
            </a:endParaRPr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228600"/>
            <a:ext cx="9144000" cy="11430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ru-RU" sz="1400" b="1" dirty="0" smtClean="0"/>
          </a:p>
          <a:p>
            <a:pPr algn="ctr"/>
            <a:r>
              <a:rPr lang="ru-RU" sz="16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МИНИСТЕРСТВО ЗДРАВООХРАНЕНИЯ</a:t>
            </a:r>
          </a:p>
          <a:p>
            <a:pPr algn="ctr"/>
            <a:r>
              <a:rPr lang="ru-RU" sz="16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ДОНЕЦКОЙ НАРОДНОЙ РЕСПУБЛИКИ </a:t>
            </a:r>
          </a:p>
          <a:p>
            <a:pPr algn="ctr"/>
            <a:r>
              <a:rPr lang="ru-RU" sz="16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ГОО ВПО ДОННМУ </a:t>
            </a:r>
            <a:r>
              <a:rPr lang="ru-RU" sz="16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ИМ. </a:t>
            </a:r>
            <a:r>
              <a:rPr lang="ru-RU" sz="16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М. </a:t>
            </a:r>
            <a:r>
              <a:rPr lang="ru-RU" sz="16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ГОРЬКОГО</a:t>
            </a:r>
          </a:p>
          <a:p>
            <a:pPr algn="ctr"/>
            <a:r>
              <a:rPr lang="ru-RU" sz="16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РЕСПУБЛИКАНСКИЙ КЛИНИЧЕСКИЙ ДЕРМАТОВЕНЕРОЛОГИЧЕСКИЙ ЦЕНТР</a:t>
            </a:r>
          </a:p>
          <a:p>
            <a:pPr algn="ctr"/>
            <a:endParaRPr lang="ru-RU" b="1" dirty="0">
              <a:solidFill>
                <a:srgbClr val="A2005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1835696" y="5229200"/>
            <a:ext cx="6408712" cy="7906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 b="1" dirty="0" err="1">
                <a:solidFill>
                  <a:srgbClr val="A20051"/>
                </a:solidFill>
                <a:latin typeface="Times New Roman" pitchFamily="18" charset="0"/>
              </a:rPr>
              <a:t>к.мед.н</a:t>
            </a:r>
            <a:r>
              <a:rPr lang="ru-RU" sz="2800" b="1" dirty="0">
                <a:solidFill>
                  <a:srgbClr val="A20051"/>
                </a:solidFill>
                <a:latin typeface="Times New Roman" pitchFamily="18" charset="0"/>
              </a:rPr>
              <a:t>. </a:t>
            </a:r>
            <a:r>
              <a:rPr lang="ru-RU" sz="2800" b="1" dirty="0" err="1">
                <a:solidFill>
                  <a:srgbClr val="A20051"/>
                </a:solidFill>
                <a:latin typeface="Times New Roman" pitchFamily="18" charset="0"/>
              </a:rPr>
              <a:t>Милус</a:t>
            </a:r>
            <a:r>
              <a:rPr lang="ru-RU" sz="2800" b="1" dirty="0">
                <a:solidFill>
                  <a:srgbClr val="A20051"/>
                </a:solidFill>
                <a:latin typeface="Times New Roman" pitchFamily="18" charset="0"/>
              </a:rPr>
              <a:t> И.Е</a:t>
            </a:r>
            <a:r>
              <a:rPr lang="ru-RU" sz="2800" b="1" dirty="0" smtClean="0">
                <a:solidFill>
                  <a:srgbClr val="A20051"/>
                </a:solidFill>
                <a:latin typeface="Times New Roman" pitchFamily="18" charset="0"/>
              </a:rPr>
              <a:t>., Проценко О.И</a:t>
            </a:r>
            <a:r>
              <a:rPr lang="ru-RU" sz="2800" b="1" dirty="0" smtClean="0">
                <a:solidFill>
                  <a:srgbClr val="A20051"/>
                </a:solidFill>
                <a:latin typeface="Times New Roman" pitchFamily="18" charset="0"/>
              </a:rPr>
              <a:t>.</a:t>
            </a:r>
          </a:p>
          <a:p>
            <a:pPr algn="ctr"/>
            <a:r>
              <a:rPr lang="ru-RU" sz="2000" b="1" dirty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Донецк, ноябрь </a:t>
            </a:r>
            <a:r>
              <a:rPr lang="ru-RU" sz="2000" b="1" dirty="0" smtClean="0">
                <a:solidFill>
                  <a:schemeClr val="bg2">
                    <a:lumMod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r>
              <a:rPr lang="ru-RU" sz="2800" b="1" dirty="0" smtClean="0">
                <a:solidFill>
                  <a:srgbClr val="A20051"/>
                </a:solidFill>
                <a:latin typeface="Times New Roman" pitchFamily="18" charset="0"/>
              </a:rPr>
              <a:t> </a:t>
            </a:r>
            <a:endParaRPr lang="ru-RU" sz="2800" b="1" dirty="0" smtClean="0">
              <a:solidFill>
                <a:srgbClr val="A20051"/>
              </a:solidFill>
              <a:latin typeface="Times New Roman" pitchFamily="18" charset="0"/>
            </a:endParaRPr>
          </a:p>
          <a:p>
            <a:pPr algn="ctr"/>
            <a:endParaRPr lang="ru-RU" sz="2000" b="1" dirty="0">
              <a:solidFill>
                <a:srgbClr val="A20051"/>
              </a:solidFill>
              <a:latin typeface="Times New Roman" pitchFamily="18" charset="0"/>
            </a:endParaRPr>
          </a:p>
        </p:txBody>
      </p:sp>
      <p:sp>
        <p:nvSpPr>
          <p:cNvPr id="2" name="AutoShape 2" descr="https://bellaestetica.ru/wp-content/uploads/2014/11/jerbievyj-laz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AutoShape 4" descr="https://bellaestetica.ru/wp-content/uploads/2014/11/jerbievyj-lazer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4391" y="1828800"/>
            <a:ext cx="3263809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7624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714375"/>
            <a:ext cx="52565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Под наблюдением было 56 больных, в том числе 55 женщин и 1 мужчина, из них с гипертрофическими рубцами – 9 чел., келоидами – 6, атрофическими – 6, комбинированными – 15,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стрии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были у 4 больных, рубцы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постакне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– у 16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Давность рубцовых деформаций – от 6 месяцев до 5 лет и более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Режим воздействия – от 3 до 5 процедур, в зависимости от давности процесса и особенностей рубцов</a:t>
            </a: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Результаты лечения у всех 56 больных были удовлетворительными, осложнений и побочных эффектов не отмечено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219200"/>
            <a:ext cx="2966863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57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57200"/>
            <a:ext cx="4933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9712" y="772632"/>
            <a:ext cx="42757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A20051"/>
                </a:solidFill>
                <a:latin typeface="Times New Roman" pitchFamily="18" charset="0"/>
              </a:rPr>
              <a:t>СПАСИБО ЗА ВНИМАНИЕ!</a:t>
            </a:r>
            <a:endParaRPr lang="ru-RU" sz="2400" b="1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1159" y="3573016"/>
            <a:ext cx="493395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043608" y="2348880"/>
            <a:ext cx="676875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Таким образом, полученные предварительные данные позволяют сделать вывод об эффективности данного вида лазерного воздействия в комплексном лечении патологических рубцов кожи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1876" y="1004889"/>
            <a:ext cx="2857724" cy="432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533400" y="1287482"/>
            <a:ext cx="453367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ЛАЗЕР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(LASER – Light Amplification by Stimulated Emission of Radiation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- означает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усиление света путем вынужденной эмиссии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излучения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Лазерное излучение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обладает тремя уникальными свойствами, которые отличают его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от естественного света</a:t>
            </a:r>
          </a:p>
          <a:p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Лазерный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луч является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колимированным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  монохромным и когерентным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61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395536" y="1628800"/>
            <a:ext cx="84969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Лазерная шлифовка кожи </a:t>
            </a:r>
            <a:r>
              <a:rPr lang="ru-RU" sz="20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 (ЛШК)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это современный метод устранения поверхностных дефектов кожи,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таких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как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патологические рубцы различного генеза,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татуировки, кератозы,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ксантелазмы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пигментации и др.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Так как кожа на 77% состоит из воды, для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ЛШК выбирают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те лазеры, излучение которых хорошо поглощается водой и, следовательно,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кожей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Энергия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продолжительность лазерных импульсов подбираются таким образом, чтобы излучение полностью поглощалось в верхнем слое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кожи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2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611560" y="1111418"/>
            <a:ext cx="78466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области поглощения происходит быстрый подъем температуры до нескольких сотен градусов, в результате чего ткань почти мгновенно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испаряется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Скорость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испарения (вапоризации) настолько высока, что нагретый слой превращается в пар, не успевая отдать тепло в более глубокие слои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кожи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последнее время все большую популярность приобретает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ЛШК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обширных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зон при патологических рубцах кожи и возрастных ее изменениях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данной процедуры в клинической практике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используют углекислотные СО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-лазеры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эрбиевые ИАГ-лазеры (твердотельный лазер на иттриево-алюмо-гранатовом кристалле с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ионами эрбия)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44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152400" y="381000"/>
            <a:ext cx="8839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Отличие углекислотного СО</a:t>
            </a:r>
            <a:r>
              <a:rPr lang="ru-RU" sz="2400" b="1" baseline="-25000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-лазера от эрбиевого </a:t>
            </a:r>
            <a:r>
              <a:rPr lang="en-US" sz="2400" b="1" dirty="0" err="1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Er:YAG</a:t>
            </a:r>
            <a:r>
              <a:rPr lang="en-US" sz="24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лазера</a:t>
            </a:r>
            <a:endParaRPr lang="ru-RU" sz="2400" b="1" dirty="0">
              <a:solidFill>
                <a:srgbClr val="A2005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1304" y="1988840"/>
            <a:ext cx="8839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b="1" baseline="-25000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-лазер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с  длиной  волны  1060 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удаляет слой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кожи 20 мкм (практически на всю глубину эпидермиса), при этом зона теплового повреждения распространяется в дерму на 150 мкм и более, вызывая коагуляцию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коллагена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Это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приводит как к желаемому эффекту (сокращение денатурированных коллагеновых волокон, разглаживание кожи), так и к побочным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проявлениям 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Замедленная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реэпителизация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длительная эритема,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диспигментация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- основные проблемы,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но они имеют временный характер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Эрбиевый лазер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длиной волны 2940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нм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проникает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 меньшую глубину (порядка 1 мкм), вызывая быструю вапоризацию тонкого слоя практически без термического повреждения окружающих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тканей, поэтому его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называют "холодным"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лазером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0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152400" y="757535"/>
            <a:ext cx="8991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Отличие углекислотного СО</a:t>
            </a:r>
            <a:r>
              <a:rPr lang="ru-RU" sz="2000" b="1" baseline="-25000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-лазера от эрбиевого </a:t>
            </a:r>
            <a:r>
              <a:rPr lang="en-US" sz="2000" b="1" dirty="0" err="1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Er:YAG</a:t>
            </a:r>
            <a:r>
              <a:rPr lang="en-US" sz="20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лазера</a:t>
            </a:r>
            <a:endParaRPr lang="ru-RU" sz="2000" b="1" dirty="0">
              <a:solidFill>
                <a:srgbClr val="A2005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700808"/>
            <a:ext cx="792088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Воздействие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Er:YAG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лазера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отличается от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sz="2000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-лазера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некоторых других видов фракционных лазеров, воздействующих на уровне только поверхностного слоя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эпителия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Er:YAG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лазер более эффективен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даже при наличии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грубых 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атрофических и гипертрофических рубцов,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остаточных явлений угревой болезни и выраженных симптомов старения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кожи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Безопасность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и эффективность зависят от числа </a:t>
            </a:r>
            <a:r>
              <a:rPr lang="ru-RU" sz="2000" b="1" dirty="0" err="1">
                <a:latin typeface="Times New Roman" pitchFamily="18" charset="0"/>
                <a:cs typeface="Times New Roman" pitchFamily="18" charset="0"/>
              </a:rPr>
              <a:t>микрозон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 и их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глубины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31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179512" y="457200"/>
            <a:ext cx="8856984" cy="60324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Преимущества </a:t>
            </a:r>
            <a:r>
              <a:rPr lang="en-US" sz="2400" b="1" dirty="0" err="1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Er:YAG</a:t>
            </a:r>
            <a:r>
              <a:rPr lang="en-US" sz="24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4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лазера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Высокая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степень безопасности и удобства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проведении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процедур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Отсутствие боли или незначительное ощущение жжения в процессе проведения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процедуры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 короткое время после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нее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Срок полного восстановления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кожи - 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 3-5 дней до 1-2 недель (в среднем — 8 дней), что значительно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меньше,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по сравнению с регенерацией после применения углекислотного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</a:t>
            </a:r>
            <a:r>
              <a:rPr lang="ru-RU" b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-лазера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Отсутствие необходимости в специальной подготовке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пациента; в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некоторых случаях предварительно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рекомендованы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увлажнение кожи, проведение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ультразвукового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пилинга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прием противовирусных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препаратов (при герпетической инфекции в анамнезе)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Короткий реабилитационный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период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Низкий риск 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невысокий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процент осложнений и побочных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эффектов</a:t>
            </a:r>
          </a:p>
          <a:p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Отсутствие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демаркационных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линий в области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воздействия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441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2" name="Прямоугольник 1"/>
          <p:cNvSpPr/>
          <p:nvPr/>
        </p:nvSpPr>
        <p:spPr>
          <a:xfrm>
            <a:off x="152400" y="1052736"/>
            <a:ext cx="8839200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Противопоказания </a:t>
            </a:r>
            <a:r>
              <a:rPr lang="ru-RU" sz="2400" b="1" dirty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к применению</a:t>
            </a:r>
          </a:p>
          <a:p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Беременность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Психические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расстройства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Наличие воспалительных процессов и подозрение на злокачественные образования на участках кожи, предполагаемых к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обработке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Обострение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хронического системного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Аутоиммунные системные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заболевания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Срок до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месяцев после окончания лечения препаратами с содержанием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ретиноидов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8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92900"/>
            <a:ext cx="914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9" name="Text Box 28"/>
          <p:cNvSpPr txBox="1">
            <a:spLocks noChangeArrowheads="1"/>
          </p:cNvSpPr>
          <p:nvPr/>
        </p:nvSpPr>
        <p:spPr bwMode="auto">
          <a:xfrm>
            <a:off x="1828800" y="2667000"/>
            <a:ext cx="1905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b="1"/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473365"/>
            <a:ext cx="518457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A20051"/>
                </a:solidFill>
                <a:latin typeface="Times New Roman" pitchFamily="18" charset="0"/>
                <a:cs typeface="Times New Roman" pitchFamily="18" charset="0"/>
              </a:rPr>
              <a:t>Наш опыт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 2014 г. по настоящее время в Республиканском клиническом дерматовенерологическом Центре МЗ ДНР  для лечения патологических рубцов кожи использовали дерматологическую ИАГ-эрбиевую лазерную систему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MCL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Dermablate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Asclepion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Lazer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Technologies GmbH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Германия)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Основным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компонентом ее является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твердотельный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лазер на иттриево-алюмо-гранатовом кристалле с ионами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эрбия</a:t>
            </a:r>
          </a:p>
          <a:p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Эрбиевый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импульсный лазер с длиной волны 2,94 мкм и возможностью настройки энергии импульса от 100 до 2500 мДж, а также фокусирующим приспособлением, позволяющим изменять размеры пятна от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до 20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мм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060848"/>
            <a:ext cx="2894855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722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3104</TotalTime>
  <Words>601</Words>
  <Application>Microsoft Office PowerPoint</Application>
  <PresentationFormat>Экран (4:3)</PresentationFormat>
  <Paragraphs>83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Default Design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ЧАС</dc:creator>
  <cp:lastModifiedBy>ЧАС</cp:lastModifiedBy>
  <cp:revision>253</cp:revision>
  <cp:lastPrinted>1601-01-01T00:00:00Z</cp:lastPrinted>
  <dcterms:created xsi:type="dcterms:W3CDTF">1601-01-01T00:00:00Z</dcterms:created>
  <dcterms:modified xsi:type="dcterms:W3CDTF">2020-10-22T03:51:14Z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