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  <p:sldId id="268" r:id="rId14"/>
    <p:sldId id="269" r:id="rId15"/>
    <p:sldId id="271" r:id="rId16"/>
    <p:sldId id="272" r:id="rId17"/>
    <p:sldId id="270" r:id="rId18"/>
    <p:sldId id="273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9AD2-E282-4309-9C25-2F05F7BE1460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21DC-CF42-4222-9874-ABD7A22E0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8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9AD2-E282-4309-9C25-2F05F7BE1460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21DC-CF42-4222-9874-ABD7A22E0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55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9AD2-E282-4309-9C25-2F05F7BE1460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21DC-CF42-4222-9874-ABD7A22E0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17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9AD2-E282-4309-9C25-2F05F7BE1460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21DC-CF42-4222-9874-ABD7A22E0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86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9AD2-E282-4309-9C25-2F05F7BE1460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21DC-CF42-4222-9874-ABD7A22E0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67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9AD2-E282-4309-9C25-2F05F7BE1460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21DC-CF42-4222-9874-ABD7A22E0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788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9AD2-E282-4309-9C25-2F05F7BE1460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21DC-CF42-4222-9874-ABD7A22E0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09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9AD2-E282-4309-9C25-2F05F7BE1460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21DC-CF42-4222-9874-ABD7A22E0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03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9AD2-E282-4309-9C25-2F05F7BE1460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21DC-CF42-4222-9874-ABD7A22E0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70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9AD2-E282-4309-9C25-2F05F7BE1460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21DC-CF42-4222-9874-ABD7A22E0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9AD2-E282-4309-9C25-2F05F7BE1460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21DC-CF42-4222-9874-ABD7A22E0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12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C9AD2-E282-4309-9C25-2F05F7BE1460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121DC-CF42-4222-9874-ABD7A22E0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64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500" y="3717032"/>
            <a:ext cx="8856984" cy="295275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ОРГАНИЗАЦИЯ РАБОТЫ ЭКСТРЕННОЙ (СКОРОЙ) МЕДИЦИНСКОЙ ПОМОЩИ И ЕЕ СВЯЗЬ С ЛЕЧЕБНОЙ СЕТЬЮ ЛПУ ВСЕХ УРОВНЕЙ</a:t>
            </a:r>
          </a:p>
        </p:txBody>
      </p:sp>
      <p:pic>
        <p:nvPicPr>
          <p:cNvPr id="1026" name="Picture 2" descr="C:\Users\777\Desktop\Рабочий стол\Подоляка В.Л\Организация работы экстренной (скорой) медицинской помощи\Картинки\5c91f63d183561503f8b459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5" t="3807" r="16046" b="11032"/>
          <a:stretch/>
        </p:blipFill>
        <p:spPr bwMode="auto">
          <a:xfrm>
            <a:off x="0" y="0"/>
            <a:ext cx="4499992" cy="348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777\Desktop\Рабочий стол\Подоляка В.Л\Организация работы экстренной (скорой) медицинской помощи\Картинки\illustration_largeimage_b40a0ec4c4d7e1d647f6c91e783f11b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37092" cy="348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499992" y="5246320"/>
            <a:ext cx="4507160" cy="16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Подоляка В.Л.</a:t>
            </a:r>
          </a:p>
          <a:p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д.мед.н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., профессор кафедры Организации высшего образования, управления здравоохранением и эпидемиологии</a:t>
            </a:r>
            <a:r>
              <a:rPr lang="ru-RU" sz="2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</a:p>
          <a:p>
            <a:r>
              <a:rPr lang="ru-RU" sz="2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Заслуженный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врач Украины</a:t>
            </a:r>
          </a:p>
        </p:txBody>
      </p:sp>
    </p:spTree>
    <p:extLst>
      <p:ext uri="{BB962C8B-B14F-4D97-AF65-F5344CB8AC3E}">
        <p14:creationId xmlns:p14="http://schemas.microsoft.com/office/powerpoint/2010/main" val="725563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94014" y="6669360"/>
            <a:ext cx="1331640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лок-схема: документ 1"/>
          <p:cNvSpPr/>
          <p:nvPr/>
        </p:nvSpPr>
        <p:spPr>
          <a:xfrm>
            <a:off x="179512" y="116632"/>
            <a:ext cx="8712968" cy="5328592"/>
          </a:xfrm>
          <a:prstGeom prst="flowChartDocument">
            <a:avLst/>
          </a:prstGeom>
          <a:noFill/>
          <a:ln w="38100">
            <a:solidFill>
              <a:srgbClr val="7030A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71296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Диспетчер скорой помощи перенаправляет обращения по поводу вызовов, которые относятся к категории не экстренных в регистратуру в часы работы соответствующих учреждений здравоохранения, оказывающих амбулаторно-поликлиническую помощь.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	Прибытие бригады СМП на место события по обращениям, относящимся к категории экстренных, составляют в городах - 20 минут с момента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приема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обращения диспетчером, в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населенных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пунктах за пределами города - 30 минут. Однако нормативы могут быть обоснованно превышены с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учетом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транспортной доступности, плотности населения, а также метеорологических условий, сезонных особенностей, эпидемиологической ситуации, состояния дорог, но не более чем на 10 минут.</a:t>
            </a:r>
          </a:p>
          <a:p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547361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94014" y="6669360"/>
            <a:ext cx="1331640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2332"/>
            <a:ext cx="88569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При обращении медицинского работника амбулаторно­ поликлинического учреждения здравоохранения в службу скорой медицинской помощи для транспортировки из указанного учреждения здравоохранения, дома (квартиры), пациента, который требует обязательного медицинского сопровождения с оказанием медицинской помощи в пути и срочной госпитализации в стационарное отделение учреждения здравоохранения, до прибытия бригады СМП указанный медицинский работник предоставляет пациенту необходимую медицинскую помощь. Присутствие медицинского работника амбулаторно-поликлинического учреждения здравоохранения до момента передачи 				больного или пострадавшего из дома 			бригаде СМП обязательно при 				состояниях, угрожающих жизни.</a:t>
            </a:r>
          </a:p>
        </p:txBody>
      </p:sp>
    </p:spTree>
    <p:extLst>
      <p:ext uri="{BB962C8B-B14F-4D97-AF65-F5344CB8AC3E}">
        <p14:creationId xmlns:p14="http://schemas.microsoft.com/office/powerpoint/2010/main" val="547361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94014" y="6669360"/>
            <a:ext cx="1331640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лок-схема: ссылка на другую страницу 1"/>
          <p:cNvSpPr/>
          <p:nvPr/>
        </p:nvSpPr>
        <p:spPr>
          <a:xfrm>
            <a:off x="395536" y="188640"/>
            <a:ext cx="8424936" cy="5976664"/>
          </a:xfrm>
          <a:prstGeom prst="flowChartOffpageConnector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3548" y="260648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Госпитализация пациентов бригадами СМП осуществляется по месту события в ближайшее профильное учреждение здравоохранения, независимо от места регистрации или места жительства пациента, согласно маршрутам госпитализации, разработанным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утвержденным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Министерством здравоохранения Донецкой Народной Республики.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случае эвакуации пациента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тяжелом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состоянии бригада СМП предупреждает старшего врача или учреждение здравоохранения, в которое транспортируется пациент, об ориентировочном времени прибытия, предварительном диагнозе.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Все пациенты, которые доставлены в учреждения здравоохранения бригадами СМП или обратились самостоятельно, подлежат обязательному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приему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дежурным врачебным медицинским персоналом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приемного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отделения учреждения здравоохранения независимо от места жительства, регистрации, наличия или отсутствии документов, удостоверяющих личность пациента.</a:t>
            </a:r>
          </a:p>
        </p:txBody>
      </p:sp>
    </p:spTree>
    <p:extLst>
      <p:ext uri="{BB962C8B-B14F-4D97-AF65-F5344CB8AC3E}">
        <p14:creationId xmlns:p14="http://schemas.microsoft.com/office/powerpoint/2010/main" val="928752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94014" y="6669360"/>
            <a:ext cx="1331640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ая выноска 1"/>
          <p:cNvSpPr/>
          <p:nvPr/>
        </p:nvSpPr>
        <p:spPr>
          <a:xfrm>
            <a:off x="107504" y="188640"/>
            <a:ext cx="8856984" cy="5040560"/>
          </a:xfrm>
          <a:prstGeom prst="wedgeRectCallout">
            <a:avLst/>
          </a:prstGeom>
          <a:noFill/>
          <a:ln w="38100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97359"/>
            <a:ext cx="85689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случае, если пациент доставлен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тяжелом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состоянии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приемное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отделение учреждения здравоохранения, в котором отсутствуют специализированные отделения, ему оказывают необходимую медицинскую помощь, и только после стабилизации состояния решают вопрос о дальнейшей транспортировке в соответствующее отделение другого учреждения здравоохранения бригадой СМП.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При выявлении (подозрении) у пациента карантинной инфекции бригада СМП действует в соответствии с Законом Донецкой Народной Республики «Об обеспечении санитарного и эпидемического благополучия населения» и нормативными правовыми актами Министерства здравоохранения Донецкой Народной Республики.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510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94014" y="6669360"/>
            <a:ext cx="1331640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25654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режиме повышенной готовности - в дополнение к функциям повседневного режима скорой помощи входит: 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организация взаимодействия с медицинскими и научными учреждениями, нештатными формированиями службы медицины катастроф Донецкой Народной Республики; 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комплектование бригад врачей - консультантов для возможного выезда в зону Чрезвычайной ситуации, организация их круглосуточной готовности.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Учреждение здравоохранения, в которое доставлен пациент врачом-консультантом службы скорой помощи госпитализирует данного пациента. В случае возникновения разногласий в вопросах соответствия диагноза и правильности выбора лечебного  учреждения к решению вопроса привлекается администрация скорой помощи, главные республиканские специалисты по  соответствующему профилю.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Выездные консультативные бригады специализированной экстренной медицинской помощи формируются из врачей - консультантов различных профилей. Кроме штатных сотрудников скорой помощи к оказанию помощи больным и пострадавшим могут быть привлечены квалифицированные 				специалисты из числа сотрудников Донецкого 				Национального медицинского университета им. М. 			Горького и ведущих учреждений 	здравоохранения 			Донецкой Народной Республики.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510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94014" y="6669360"/>
            <a:ext cx="1331640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абличка 1"/>
          <p:cNvSpPr/>
          <p:nvPr/>
        </p:nvSpPr>
        <p:spPr>
          <a:xfrm>
            <a:off x="179512" y="188640"/>
            <a:ext cx="8712968" cy="5112568"/>
          </a:xfrm>
          <a:prstGeom prst="plaque">
            <a:avLst/>
          </a:prstGeom>
          <a:noFill/>
          <a:ln w="38100"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76672"/>
            <a:ext cx="85689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Действия медицинских работников при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приеме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 выполнении вызовов скорой медицинской помощи к пациентам с подозрением на covid-19.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	При передаче вызова к пациенту 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отягощенным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эпидемиологическим анамнезом  бригаду оповещают о необходимости надеть средства индивидуальной защиты.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Бригада оказывает скорую медицинскую помощь на основе стандартов медицинской помощи и 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учетом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клинических рекомендаций (протоколов лечения), а также Временных методических рекомендаций Минздрава России «Профилактика, диагностика и лечение новой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	инфекции (COVID-19)».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010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94014" y="6669360"/>
            <a:ext cx="1331640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8712968" cy="5472608"/>
          </a:xfrm>
          <a:prstGeom prst="roundRect">
            <a:avLst/>
          </a:prstGeom>
          <a:noFill/>
          <a:ln w="3810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8856984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Выездная бригада на основании клинических и эпидемиологических данных принимает решение о необходимости медицинской эвакуации пациента. Если медицинская эвакуация показана и пациент согласен, бригада запрашивает стационар в Центре экстренной медицинской эвакуации с обязательным указанием эпидемиологического анамнеза.</a:t>
            </a:r>
          </a:p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	При отказе от медицинской эвакуации, а также если медицинская эвакуация не показана (отсутствуют показания к госпитализации,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определенные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ранее), бригада регистрирует эпидемиологический номер Если пациент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остается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по месту проживания и его состояние требует динамического наблюдения, бригада осуществляет активный вызов либо участкового терапевта (педиатра).</a:t>
            </a:r>
          </a:p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	При госпитализации бригада скорой помощи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передает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пациента персоналу медицинской организации в строго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отведенном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для этого месте. Излишние перемещения по стационару запрещены с целью минимизации   	контактов.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010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94014" y="6669360"/>
            <a:ext cx="1331640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179512" y="116632"/>
            <a:ext cx="8712968" cy="5328592"/>
          </a:xfrm>
          <a:prstGeom prst="flowChartMultidocument">
            <a:avLst/>
          </a:prstGeom>
          <a:noFill/>
          <a:ln w="38100">
            <a:solidFill>
              <a:srgbClr val="C0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257434"/>
            <a:ext cx="74704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Таким образом общая цель организации медицинского обеспечения населения в сложных условиях – оказание своевременной квалифицированной помощи в едином медицинском пространстве</a:t>
            </a:r>
          </a:p>
        </p:txBody>
      </p:sp>
    </p:spTree>
    <p:extLst>
      <p:ext uri="{BB962C8B-B14F-4D97-AF65-F5344CB8AC3E}">
        <p14:creationId xmlns:p14="http://schemas.microsoft.com/office/powerpoint/2010/main" val="2186510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94014" y="6669360"/>
            <a:ext cx="1331640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1" y="0"/>
            <a:ext cx="86409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СПАСИБО ЗА ВНИМАНИЕ!</a:t>
            </a:r>
          </a:p>
        </p:txBody>
      </p:sp>
      <p:pic>
        <p:nvPicPr>
          <p:cNvPr id="1026" name="Picture 2" descr="C:\Users\777\Desktop\Рабочий стол\Подоляка В.Л\Организация работы экстренной (скорой) медицинской помощи\Картинки\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8" r="11424"/>
          <a:stretch/>
        </p:blipFill>
        <p:spPr bwMode="auto">
          <a:xfrm>
            <a:off x="1907704" y="1124744"/>
            <a:ext cx="5616624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5713972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БУДЬТЕ ЗДОРОВЫ!</a:t>
            </a:r>
          </a:p>
        </p:txBody>
      </p:sp>
    </p:spTree>
    <p:extLst>
      <p:ext uri="{BB962C8B-B14F-4D97-AF65-F5344CB8AC3E}">
        <p14:creationId xmlns:p14="http://schemas.microsoft.com/office/powerpoint/2010/main" val="381475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77\Desktop\Рабочий стол\Подоляка В.Л\Организация работы экстренной (скорой) медицинской помощи\Картинки\unnam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25182"/>
            <a:ext cx="892899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Среди проблем структурного реформирования отрасли здравоохранения важнейшее значение имеет совершенствование службы скорой медицинской помощи.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В результате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проведенного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анализа можно сделать вывод , что сложившаяся система организации скорой медицинской помощи населению, ориентирована на оказание пациентам максимального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объема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помощи на догоспитальном этапе, не обеспечивает необходимой эффективности, являясь к тому же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высокозатратной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Как показывает анализ, почти в 60% случаев служба скорой медицинской помощи выполняет не свойственные ей функции, подменяя обязанности амбулаторно-      	   		   поликлинической службы по оказанию 				помощи на дому и транспортировке 			больных.</a:t>
            </a:r>
          </a:p>
        </p:txBody>
      </p:sp>
    </p:spTree>
    <p:extLst>
      <p:ext uri="{BB962C8B-B14F-4D97-AF65-F5344CB8AC3E}">
        <p14:creationId xmlns:p14="http://schemas.microsoft.com/office/powerpoint/2010/main" val="98161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94014" y="6669360"/>
            <a:ext cx="1331640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79512" y="137190"/>
            <a:ext cx="8712968" cy="5325963"/>
          </a:xfrm>
          <a:prstGeom prst="snip2DiagRect">
            <a:avLst/>
          </a:prstGeom>
          <a:ln w="38100"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целью унификации требований к оказанию медицинской помощи последний приказ МЗ ДНР №1451 от 16 августа 2019 года «Об утверждении Порядка оказания экстренной (скорой), в том числе выездной консультативной специализированной экстренной медицинской помощи» утвердил Порядок оказания экстренной (скорой), в том числе выездной консультативной специализированной экстренной медицинской помощи.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71984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94014" y="6669360"/>
            <a:ext cx="1331640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абличка 4"/>
          <p:cNvSpPr/>
          <p:nvPr/>
        </p:nvSpPr>
        <p:spPr>
          <a:xfrm>
            <a:off x="683568" y="332656"/>
            <a:ext cx="8208912" cy="4968552"/>
          </a:xfrm>
          <a:prstGeom prst="plaque">
            <a:avLst/>
          </a:prstGeom>
          <a:noFill/>
          <a:ln w="38100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620688"/>
            <a:ext cx="78488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     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Вызов скорой медицинской помощи, означает необходимость оказания экстренной (скорой) медицинской помощи.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        На догоспитальном этапе оказания медицинской помощи – это оказание пациентам первой помощи, первой врачебной медицинской помощи и квалифицированной врачебной помощи вне учреждения здравоохранения, а также в амбулаторно-поликлинических учреждениях здравоохранения.</a:t>
            </a:r>
          </a:p>
        </p:txBody>
      </p:sp>
    </p:spTree>
    <p:extLst>
      <p:ext uri="{BB962C8B-B14F-4D97-AF65-F5344CB8AC3E}">
        <p14:creationId xmlns:p14="http://schemas.microsoft.com/office/powerpoint/2010/main" val="2674603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94014" y="6669360"/>
            <a:ext cx="1331640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74499"/>
            <a:ext cx="91450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	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Медицинская эвакуация - транспортировка пациента в сопровождении медицинского работника экстренной (скорой) медицинской помощи, может осуществляться бригадами скорой медицинской помощи (СМП), сотрудниками учреждений здравоохранения с использованием санитарного транспорта. Медицинская эвакуация может осуществляться как с места события, так и из учреждения здравоохранения.</a:t>
            </a:r>
          </a:p>
        </p:txBody>
      </p:sp>
    </p:spTree>
    <p:extLst>
      <p:ext uri="{BB962C8B-B14F-4D97-AF65-F5344CB8AC3E}">
        <p14:creationId xmlns:p14="http://schemas.microsoft.com/office/powerpoint/2010/main" val="2549836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94014" y="6669360"/>
            <a:ext cx="1331640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1520" y="260648"/>
            <a:ext cx="8712968" cy="5040560"/>
          </a:xfrm>
          <a:prstGeom prst="roundRect">
            <a:avLst/>
          </a:prstGeom>
          <a:noFill/>
          <a:ln w="381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Экстренная (скорая) медицинская помощь на территории Донецкой Народной Республики вне учреждений здравоохранения оказывается круглосуточно взрослому и детскому населению бригадами СМП на основе стандартов медицинской помощи, локальных клинических протоколов (разработанных на основании унифицированных клинических протоколов).</a:t>
            </a:r>
          </a:p>
        </p:txBody>
      </p:sp>
    </p:spTree>
    <p:extLst>
      <p:ext uri="{BB962C8B-B14F-4D97-AF65-F5344CB8AC3E}">
        <p14:creationId xmlns:p14="http://schemas.microsoft.com/office/powerpoint/2010/main" val="4218654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94014" y="6669360"/>
            <a:ext cx="1331640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1520" y="188640"/>
            <a:ext cx="8640960" cy="5040560"/>
          </a:xfrm>
          <a:prstGeom prst="round2DiagRect">
            <a:avLst/>
          </a:prstGeom>
          <a:noFill/>
          <a:ln w="3810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9826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Для оказания экстренной (скорой) медицинской помощи вне учреждения здравоохранения – привлекаются бригады СМП непосредственно на месте события, а также в специализированном санитарном транспорте при медицинской эвакуации в учреждение здравоохранения.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Оказание экстренной медицинской помощи в амбулаторно-поликлинических и стационарных учреждениях здравоохранения предоставляется медицинскими работниками учреждений здравоохранения. Бригады СМП, вызванные для осуществления медицинской эвакуации пациентов в другое учреждение здравоохранения, продолжают оказание экстренной (скорой) медицинской помощи на основе принципов преемственности и непрерывности.</a:t>
            </a:r>
          </a:p>
        </p:txBody>
      </p:sp>
    </p:spTree>
    <p:extLst>
      <p:ext uri="{BB962C8B-B14F-4D97-AF65-F5344CB8AC3E}">
        <p14:creationId xmlns:p14="http://schemas.microsoft.com/office/powerpoint/2010/main" val="4218654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94014" y="6669360"/>
            <a:ext cx="1331640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6632"/>
            <a:ext cx="885698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	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Вызовы в зависимости от состояния пациента делятся на две категории: экстренные и не экстренные.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При вызове, относящегося к категории экстренных, к пациенту безотлагательно направляется ближайшая свободная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общепрофильная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или специализированная бригада СМП.</a:t>
            </a:r>
          </a:p>
          <a:p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	К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экстренным вызовам относятся также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обращения медицинских работников учреждения здравоохранения о транспортировке пациентов, находящихся в состоянии, которое требует обязательного медицинского сопровождения с оказанием медицинской помощи в пути и срочной госпитализации в специализированные стационарные отделения учреждения здравоохранения при невозможности оказания медицинской помощи в указанном учреждении 			здравоохранения, после согласования такой 				транспортировки руководителями   				учреждений и при условии 					транспортабельности пациента.</a:t>
            </a:r>
          </a:p>
          <a:p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4218654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94014" y="6669360"/>
            <a:ext cx="1331640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с одним вырезанным скругленным углом 1"/>
          <p:cNvSpPr/>
          <p:nvPr/>
        </p:nvSpPr>
        <p:spPr>
          <a:xfrm>
            <a:off x="251520" y="116632"/>
            <a:ext cx="8568952" cy="5184576"/>
          </a:xfrm>
          <a:prstGeom prst="snipRound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9532" y="332656"/>
            <a:ext cx="835292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 категории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неэкстренных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являются острые заболевания, обострение хронических заболеваний, требующие срочного медицинского вмешательства, без явных признаков угрозы жизни, в том числе: внезапное повышение температуры тела с кашлем, насморком, болью в горле и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	Бригада СМП может быть вызвана при обращениях медицинских работников учреждений здравоохранения для осуществления межбольничной медицинской эвакуации пациентов, находящихся в состоянии, которое требует обязательного медицинского сопровождения и оказания медицинской помощи в пути.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3617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1388</Words>
  <Application>Microsoft Office PowerPoint</Application>
  <PresentationFormat>Экран (4:3)</PresentationFormat>
  <Paragraphs>41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Яна</cp:lastModifiedBy>
  <cp:revision>19</cp:revision>
  <cp:lastPrinted>2020-10-27T10:56:49Z</cp:lastPrinted>
  <dcterms:created xsi:type="dcterms:W3CDTF">2020-10-23T07:07:00Z</dcterms:created>
  <dcterms:modified xsi:type="dcterms:W3CDTF">2020-10-29T07:12:08Z</dcterms:modified>
</cp:coreProperties>
</file>