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63" r:id="rId2"/>
    <p:sldId id="278" r:id="rId3"/>
    <p:sldId id="279" r:id="rId4"/>
    <p:sldId id="287" r:id="rId5"/>
    <p:sldId id="284" r:id="rId6"/>
    <p:sldId id="285" r:id="rId7"/>
    <p:sldId id="274" r:id="rId8"/>
    <p:sldId id="280" r:id="rId9"/>
    <p:sldId id="275" r:id="rId10"/>
    <p:sldId id="264" r:id="rId11"/>
    <p:sldId id="265" r:id="rId12"/>
    <p:sldId id="266" r:id="rId13"/>
    <p:sldId id="267" r:id="rId14"/>
    <p:sldId id="268" r:id="rId15"/>
    <p:sldId id="270" r:id="rId16"/>
    <p:sldId id="281" r:id="rId17"/>
    <p:sldId id="259" r:id="rId18"/>
    <p:sldId id="282" r:id="rId19"/>
    <p:sldId id="276" r:id="rId20"/>
    <p:sldId id="260" r:id="rId21"/>
    <p:sldId id="283" r:id="rId22"/>
    <p:sldId id="277" r:id="rId23"/>
    <p:sldId id="262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D60-913A-46C7-9077-8FB3AA8938B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D106-9EFE-422E-942B-A81F962A86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D60-913A-46C7-9077-8FB3AA8938B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D106-9EFE-422E-942B-A81F962A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D60-913A-46C7-9077-8FB3AA8938B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D106-9EFE-422E-942B-A81F962A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D60-913A-46C7-9077-8FB3AA8938B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D106-9EFE-422E-942B-A81F962A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D60-913A-46C7-9077-8FB3AA8938B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EBD106-9EFE-422E-942B-A81F962A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D60-913A-46C7-9077-8FB3AA8938B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D106-9EFE-422E-942B-A81F962A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D60-913A-46C7-9077-8FB3AA8938B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D106-9EFE-422E-942B-A81F962A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D60-913A-46C7-9077-8FB3AA8938B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D106-9EFE-422E-942B-A81F962A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D60-913A-46C7-9077-8FB3AA8938B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D106-9EFE-422E-942B-A81F962A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D60-913A-46C7-9077-8FB3AA8938B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D106-9EFE-422E-942B-A81F962A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D60-913A-46C7-9077-8FB3AA8938B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D106-9EFE-422E-942B-A81F962A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3">
              <a:lumMod val="75000"/>
            </a:schemeClr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4E5D60-913A-46C7-9077-8FB3AA8938B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EBD106-9EFE-422E-942B-A81F962A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916832"/>
            <a:ext cx="8229600" cy="230425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ФИЗИОТЕРАПЕВТИЧЕСКОЕ ЛЕЧЕНИЕ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ОДОНТОГЕННЫХ ГАЙМОРИТОВ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864096"/>
          </a:xfrm>
        </p:spPr>
        <p:txBody>
          <a:bodyPr/>
          <a:lstStyle/>
          <a:p>
            <a:r>
              <a:rPr lang="ru-RU" dirty="0" smtClean="0"/>
              <a:t>Доц. Андреев В.Н., Гинькут В.Н.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369775" y="548680"/>
            <a:ext cx="61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ГОО ВПО ДОННМУ ИМ. М. ГОРЬКОГО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34071" y="594928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2020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Распространённость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Германии за последнее десятилетие ставят от   7 до 19 млн  диагнозов острого и хронического синуситов. </a:t>
            </a:r>
          </a:p>
          <a:p>
            <a:r>
              <a:rPr lang="ru-RU" sz="3200" dirty="0" smtClean="0"/>
              <a:t>Немалую толику из них занимают одонтогенные гаймориты.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связи с этим лечение синуситов остаётся одной из приоритетных проблем оториноларингологии. 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подходы в лечении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Поэтому целесообразным является,          на наш взгляд, применение новых физиотерапевтических методов воздействия на ткани в сочетании с ирригационно-элиминационной терапии риносинуситов (С.В.Рязанцев и </a:t>
            </a:r>
            <a:r>
              <a:rPr lang="ru-RU" sz="3200" dirty="0" err="1" smtClean="0"/>
              <a:t>соавт</a:t>
            </a:r>
            <a:r>
              <a:rPr lang="ru-RU" sz="3200" dirty="0" smtClean="0"/>
              <a:t>., 2017).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Целью данного исследования</a:t>
            </a:r>
            <a:r>
              <a:rPr lang="ru-RU" sz="3200" dirty="0" smtClean="0"/>
              <a:t> являлось сравнительное изучение эффективности использования магнитно-лазерной терапии в комплексном лечении одонтогенных гайморитов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и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i="1" dirty="0" smtClean="0"/>
              <a:t>Материалы и методы исследования.</a:t>
            </a:r>
            <a:r>
              <a:rPr lang="ru-RU" sz="3200" b="1" dirty="0" smtClean="0"/>
              <a:t>           </a:t>
            </a:r>
            <a:r>
              <a:rPr lang="ru-RU" sz="3200" dirty="0" smtClean="0"/>
              <a:t>Нами было проведено лечение 47 пациентов с одонтогенными гайморитами.</a:t>
            </a:r>
          </a:p>
          <a:p>
            <a:r>
              <a:rPr lang="ru-RU" sz="3200" dirty="0" smtClean="0"/>
              <a:t> Больные были в трудоспособном возрасте (от 18 до 62 лет). </a:t>
            </a:r>
          </a:p>
          <a:p>
            <a:r>
              <a:rPr lang="ru-RU" sz="3200" dirty="0" smtClean="0"/>
              <a:t>Мужчин было 26 (55,3%), женщин - 21 (44,7%).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Материалы и методы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начале лечения у всех больных в обязательном порядке проводили аспирацию содержимого пазухи с помощью пункции иглой Куликовского с последующим микробиологическим исследованием экссудата.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Материалы и методы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Кроме того, применялись общеклинические и эндоскопическое исследование, изучение транспортной активности мерцательного эпителия, определение кислотно-основного состояния носового секрета.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15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Материалы и методы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Все пациенты были разделены на две равноценные группы по характеру заболевания и по возрасту. </a:t>
            </a:r>
          </a:p>
          <a:p>
            <a:r>
              <a:rPr lang="ru-RU" sz="3200" dirty="0"/>
              <a:t>В первой, основной группе, пациенты получали традиционное лечение в виде защищённых пероральных аминопенициллинов, деконгестантов, НПВП и солевых носовых душей.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Материалы и методы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</a:t>
            </a:r>
            <a:r>
              <a:rPr lang="ru-RU" sz="3200" dirty="0"/>
              <a:t>качестве физиотерапевтического воздействия больные получали </a:t>
            </a:r>
            <a:r>
              <a:rPr lang="ru-RU" sz="3200" dirty="0" smtClean="0"/>
              <a:t>магнитно-лазерную </a:t>
            </a:r>
            <a:r>
              <a:rPr lang="ru-RU" sz="3200" dirty="0"/>
              <a:t>терапию. Для этой цели использовали инфракрасное излучение терапевтического лазера Узор-2к в сочетании с воздействием постоянного магнитного поля.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19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Материалы и методы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Такое </a:t>
            </a:r>
            <a:r>
              <a:rPr lang="ru-RU" sz="3200" dirty="0" err="1" smtClean="0"/>
              <a:t>магнитолазерное</a:t>
            </a:r>
            <a:r>
              <a:rPr lang="ru-RU" sz="3200" dirty="0" smtClean="0"/>
              <a:t> облучение длиной волны 0,89 мкм, напряжением ПМП 50 мТл и экспозицией 300 с, выполняли пациентам ежедневно на биологические активные точки носа и верхнечелюстных пазух (2 поля на один сеанс) курсом 5 дней. </a:t>
            </a:r>
          </a:p>
          <a:p>
            <a:r>
              <a:rPr lang="ru-RU" sz="3200" dirty="0" smtClean="0"/>
              <a:t>Вторая группа больных  (контрольная) получала те же препараты, что и пациенты первой группы.  У них применялась УВЧ терапия.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Одонтогенный синусит (гайморит) – это </a:t>
            </a:r>
            <a:r>
              <a:rPr lang="ru-RU" sz="3200" dirty="0" err="1" smtClean="0"/>
              <a:t>воспалитнльное</a:t>
            </a:r>
            <a:r>
              <a:rPr lang="ru-RU" sz="3200" dirty="0" smtClean="0"/>
              <a:t> заболевание пазухи верхней челюсти, возникающее по причине проникновения инфекции из ротовой полости при воспалении десны, в результате глубокого кариозного поражения или  через отверстие после удаления зуба. 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Материалы и методы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Эффективность лечения оценивали по общему состоянию больного, клинической картине и специальным методам обследования (мукоцилиарный клиренс и </a:t>
            </a:r>
            <a:r>
              <a:rPr lang="en-US" sz="3200" dirty="0"/>
              <a:t>pH</a:t>
            </a:r>
            <a:r>
              <a:rPr lang="ru-RU" sz="3200" dirty="0"/>
              <a:t> носового секрета).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и обсуждение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6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Результаты </a:t>
            </a:r>
            <a:r>
              <a:rPr lang="ru-RU" sz="3200" b="1" i="1" dirty="0"/>
              <a:t>и их обсуждение. </a:t>
            </a:r>
            <a:r>
              <a:rPr lang="ru-RU" sz="3200" b="1" i="1" dirty="0" smtClean="0"/>
              <a:t>                       </a:t>
            </a:r>
            <a:r>
              <a:rPr lang="ru-RU" sz="3200" dirty="0" smtClean="0"/>
              <a:t>При </a:t>
            </a:r>
            <a:r>
              <a:rPr lang="ru-RU" sz="3200" dirty="0"/>
              <a:t>микробиологическом исследовании как в основной, так и в контрольной группе в основном были  высеяны  следующие  возбудители:  </a:t>
            </a:r>
            <a:r>
              <a:rPr lang="en-US" sz="3200" dirty="0"/>
              <a:t>S</a:t>
            </a:r>
            <a:r>
              <a:rPr lang="ru-RU" sz="3200" dirty="0" smtClean="0"/>
              <a:t>.</a:t>
            </a:r>
            <a:r>
              <a:rPr lang="en-US" sz="3200" dirty="0" err="1" smtClean="0"/>
              <a:t>pneumoniae</a:t>
            </a:r>
            <a:r>
              <a:rPr lang="ru-RU" sz="3200" dirty="0" smtClean="0"/>
              <a:t> </a:t>
            </a:r>
            <a:r>
              <a:rPr lang="ru-RU" sz="3200" dirty="0"/>
              <a:t>(34%), </a:t>
            </a:r>
            <a:r>
              <a:rPr lang="en-US" sz="3200" dirty="0"/>
              <a:t>H</a:t>
            </a:r>
            <a:r>
              <a:rPr lang="ru-RU" sz="3200" dirty="0" smtClean="0"/>
              <a:t>.</a:t>
            </a:r>
            <a:r>
              <a:rPr lang="en-US" sz="3200" dirty="0" err="1" smtClean="0"/>
              <a:t>inluenzae</a:t>
            </a:r>
            <a:r>
              <a:rPr lang="ru-RU" sz="3200" dirty="0" smtClean="0"/>
              <a:t> </a:t>
            </a:r>
            <a:r>
              <a:rPr lang="ru-RU" sz="3200" dirty="0"/>
              <a:t>(29%)  и  </a:t>
            </a:r>
            <a:r>
              <a:rPr lang="en-US" sz="3200" dirty="0" smtClean="0"/>
              <a:t>M</a:t>
            </a:r>
            <a:r>
              <a:rPr lang="ru-RU" sz="3200" dirty="0" smtClean="0"/>
              <a:t>.</a:t>
            </a:r>
            <a:r>
              <a:rPr lang="en-US" sz="3200" dirty="0" err="1" smtClean="0"/>
              <a:t>catharralis</a:t>
            </a:r>
            <a:r>
              <a:rPr lang="ru-RU" sz="3200" dirty="0" smtClean="0"/>
              <a:t> </a:t>
            </a:r>
            <a:r>
              <a:rPr lang="ru-RU" sz="3200" dirty="0"/>
              <a:t>(10</a:t>
            </a:r>
            <a:r>
              <a:rPr lang="ru-RU" sz="3200" dirty="0" smtClean="0"/>
              <a:t>%).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31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и обсуждение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Темпы прекращения слизисто-гнойных выделений из носа и уменьшение гиперемии и отёка слизистой оболочки носа, а также восстановление до нормальных цифр </a:t>
            </a:r>
            <a:r>
              <a:rPr lang="ru-RU" sz="3200" dirty="0" err="1" smtClean="0"/>
              <a:t>мукоцилиарного</a:t>
            </a:r>
            <a:r>
              <a:rPr lang="ru-RU" sz="3200" dirty="0" smtClean="0"/>
              <a:t> клиренса (5-12 мин) и </a:t>
            </a:r>
            <a:r>
              <a:rPr lang="en-US" sz="3200" dirty="0" smtClean="0"/>
              <a:t>pH </a:t>
            </a:r>
            <a:r>
              <a:rPr lang="ru-RU" sz="3200" dirty="0" smtClean="0"/>
              <a:t>(7,4) у пациентов, получавших магнитно-лазерное лечение, опережало таковые у больных, получавших традиционную терапию в среднем на 3-5 дней.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Магнитно-лазерная </a:t>
            </a:r>
            <a:r>
              <a:rPr lang="ru-RU" sz="3200" dirty="0"/>
              <a:t>терапия эффективна при лечении одонтогенных гайморитов.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  <p:pic>
        <p:nvPicPr>
          <p:cNvPr id="1026" name="Picture 2" descr="https://bel.cultreg.ru/uploads/e4022bb4e835fd249dad2cfae26bbebe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1" y="1417638"/>
            <a:ext cx="8287542" cy="517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65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Заболевание возникает в силу особенностей анатомического строения верхнечелюстных пазух, поскольку некоторые зубы от них отделяются незначительным препятствием в виде тонкой перегородки. </a:t>
            </a:r>
          </a:p>
          <a:p>
            <a:r>
              <a:rPr lang="ru-RU" sz="3200" dirty="0" smtClean="0"/>
              <a:t>Очень часто эта перегородка подвергается перфорации при удалении зубов.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Этиология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41" y="1417638"/>
            <a:ext cx="7866651" cy="5323730"/>
          </a:xfrm>
        </p:spPr>
      </p:pic>
    </p:spTree>
    <p:extLst>
      <p:ext uri="{BB962C8B-B14F-4D97-AF65-F5344CB8AC3E}">
        <p14:creationId xmlns:p14="http://schemas.microsoft.com/office/powerpoint/2010/main" val="64476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 smtClean="0"/>
              <a:t>Патогенез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30" y="1124744"/>
            <a:ext cx="7518686" cy="5637054"/>
          </a:xfrm>
        </p:spPr>
      </p:pic>
    </p:spTree>
    <p:extLst>
      <p:ext uri="{BB962C8B-B14F-4D97-AF65-F5344CB8AC3E}">
        <p14:creationId xmlns:p14="http://schemas.microsoft.com/office/powerpoint/2010/main" val="25738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 smtClean="0"/>
              <a:t>Патогенез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18" y="1268760"/>
            <a:ext cx="7299348" cy="5472608"/>
          </a:xfrm>
        </p:spPr>
      </p:pic>
    </p:spTree>
    <p:extLst>
      <p:ext uri="{BB962C8B-B14F-4D97-AF65-F5344CB8AC3E}">
        <p14:creationId xmlns:p14="http://schemas.microsoft.com/office/powerpoint/2010/main" val="374347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Схематическое изображение</a:t>
            </a:r>
            <a:endParaRPr lang="ru-RU" dirty="0"/>
          </a:p>
        </p:txBody>
      </p:sp>
      <p:pic>
        <p:nvPicPr>
          <p:cNvPr id="1026" name="Picture 2" descr="C:\Users\1\Downloads\фото одонтогенного гаймори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75655" y="1556792"/>
            <a:ext cx="6816757" cy="51125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Анатомические особенности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62" y="1340768"/>
            <a:ext cx="7203304" cy="5400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Распространённость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Воспалительные заболевания околоносовых пазух считают одной из самых актуальных проблем ринологии. Среди больных, находящихся на лечении в стационарах, от 15 до 36 % составляют люди, страдающие синуситами.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136</TotalTime>
  <Words>591</Words>
  <Application>Microsoft Office PowerPoint</Application>
  <PresentationFormat>Экран (4:3)</PresentationFormat>
  <Paragraphs>50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ФИЗИОТЕРАПЕВТИЧЕСКОЕ ЛЕЧЕНИЕ ОДОНТОГЕННЫХ ГАЙМОРИТОВ</vt:lpstr>
      <vt:lpstr>Определение</vt:lpstr>
      <vt:lpstr>Причины</vt:lpstr>
      <vt:lpstr>Этиология</vt:lpstr>
      <vt:lpstr>Патогенез</vt:lpstr>
      <vt:lpstr>Патогенез</vt:lpstr>
      <vt:lpstr>Схематическое изображение</vt:lpstr>
      <vt:lpstr>Анатомические особенности</vt:lpstr>
      <vt:lpstr>Распространённость</vt:lpstr>
      <vt:lpstr>Распространённость</vt:lpstr>
      <vt:lpstr>Актуальность проблемы</vt:lpstr>
      <vt:lpstr>Новые подходы в лечении</vt:lpstr>
      <vt:lpstr>Цель исследования</vt:lpstr>
      <vt:lpstr>Материалы и методы</vt:lpstr>
      <vt:lpstr>Материалы и методы</vt:lpstr>
      <vt:lpstr>Материалы и методы</vt:lpstr>
      <vt:lpstr>Материалы и методы</vt:lpstr>
      <vt:lpstr>Материалы и методы</vt:lpstr>
      <vt:lpstr>Материалы и методы</vt:lpstr>
      <vt:lpstr>Материалы и методы</vt:lpstr>
      <vt:lpstr>Результаты и обсуждение</vt:lpstr>
      <vt:lpstr>Результаты и обсуждение</vt:lpstr>
      <vt:lpstr>Вывод</vt:lpstr>
      <vt:lpstr>Благодарим за внимание!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</dc:title>
  <dc:creator>1</dc:creator>
  <cp:lastModifiedBy>Виктор</cp:lastModifiedBy>
  <cp:revision>25</cp:revision>
  <dcterms:created xsi:type="dcterms:W3CDTF">2020-10-29T06:57:27Z</dcterms:created>
  <dcterms:modified xsi:type="dcterms:W3CDTF">2020-10-30T08:18:26Z</dcterms:modified>
</cp:coreProperties>
</file>