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8"/>
  </p:notesMasterIdLst>
  <p:sldIdLst>
    <p:sldId id="288" r:id="rId2"/>
    <p:sldId id="257" r:id="rId3"/>
    <p:sldId id="258" r:id="rId4"/>
    <p:sldId id="260" r:id="rId5"/>
    <p:sldId id="276" r:id="rId6"/>
    <p:sldId id="262" r:id="rId7"/>
    <p:sldId id="263" r:id="rId8"/>
    <p:sldId id="264" r:id="rId9"/>
    <p:sldId id="268" r:id="rId10"/>
    <p:sldId id="265" r:id="rId11"/>
    <p:sldId id="266" r:id="rId12"/>
    <p:sldId id="284" r:id="rId13"/>
    <p:sldId id="267" r:id="rId14"/>
    <p:sldId id="290" r:id="rId15"/>
    <p:sldId id="285" r:id="rId16"/>
    <p:sldId id="282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>
        <p:scale>
          <a:sx n="76" d="100"/>
          <a:sy n="76" d="100"/>
        </p:scale>
        <p:origin x="-46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54539C-2BA9-4230-889B-F493C928ECCD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3F394F-F8D2-4167-9F09-7FEE7EBC6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32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C1F49D44-D7D7-47F9-875E-E4A9DD4A599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79B201EF-00BA-49DC-A30F-49D77825A289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59E634E0-164D-493C-9A90-457229BEB259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6500" y="3648075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206500" y="3648075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415C906-A6CD-4181-8096-139D219542B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5563" y="6354763"/>
            <a:ext cx="46323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0838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5B1C4-7E29-490F-B52A-082DB6302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1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35B8-51BC-4682-964F-704671E3D880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7413-6DC5-49A2-9035-FEC0D147E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591344" y="6447631"/>
            <a:ext cx="190500" cy="1603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ая соединительная линия 14"/>
          <p:cNvSpPr>
            <a:spLocks noChangeShapeType="1"/>
          </p:cNvSpPr>
          <p:nvPr/>
        </p:nvSpPr>
        <p:spPr bwMode="auto">
          <a:xfrm rot="5400000">
            <a:off x="58150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3780F-6B8F-42E4-94ED-056A2D06AF4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F3C-B257-4006-8C69-3C20F6AE2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C6F87-CD3F-45D4-A8C5-951520921244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DDD5-8F84-424D-9527-53F839946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4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2819400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2819400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4C69-852C-4E95-AA02-3D0E7DD580D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5563" y="6354763"/>
            <a:ext cx="46323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7163" y="6354763"/>
            <a:ext cx="202723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2358-3FAB-4C3F-9370-1DCC7F3E1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23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15405-4F3B-47BF-B3E5-7F8ADE758CF4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08C1C-6B51-46B9-AB85-B44FCB5C4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B1A62-AA99-4052-AAD7-2A23DD014D52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33A9-1E71-4E76-AAAA-51499A6EC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0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591344" y="6447631"/>
            <a:ext cx="190500" cy="1603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D6A0-34B9-4F71-800E-6C409221798E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AF14-093E-4BB8-9ACE-0734A373A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4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591344" y="6447631"/>
            <a:ext cx="190500" cy="1603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A57F-5B6D-436B-8ED2-AFF141313669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54BB-6886-409A-95F5-9D5AD3790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8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5219700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591344" y="6447631"/>
            <a:ext cx="190500" cy="1603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DB8-8621-4B86-93F3-E5CDEDF9164A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7D5E-9D51-40FC-AA10-1E3EFF386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8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1344" y="6447631"/>
            <a:ext cx="190500" cy="1603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00063"/>
            <a:ext cx="244475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4050-1045-4974-932F-4E5EE91E454B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AC07-76DC-472A-9D7B-6D527DC67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73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763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A909E5-923D-4C56-B454-D7F475BAB6EA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5563" y="6356350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563" y="6356350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1F61DF-EF1F-4358-AF2F-73F259CEB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1344" y="6447631"/>
            <a:ext cx="190500" cy="1603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57" r:id="rId2"/>
    <p:sldLayoutId id="2147484062" r:id="rId3"/>
    <p:sldLayoutId id="2147484058" r:id="rId4"/>
    <p:sldLayoutId id="2147484059" r:id="rId5"/>
    <p:sldLayoutId id="2147484063" r:id="rId6"/>
    <p:sldLayoutId id="2147484064" r:id="rId7"/>
    <p:sldLayoutId id="2147484065" r:id="rId8"/>
    <p:sldLayoutId id="2147484066" r:id="rId9"/>
    <p:sldLayoutId id="2147484060" r:id="rId10"/>
    <p:sldLayoutId id="21474840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Console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Console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Console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Console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 txBox="1">
            <a:spLocks/>
          </p:cNvSpPr>
          <p:nvPr/>
        </p:nvSpPr>
        <p:spPr bwMode="auto">
          <a:xfrm>
            <a:off x="1409700" y="819150"/>
            <a:ext cx="940593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Lucida Console" pitchFamily="49" charset="0"/>
              </a:defRPr>
            </a:lvl1pPr>
            <a:lvl2pPr>
              <a:defRPr sz="2300">
                <a:solidFill>
                  <a:schemeClr val="tx2"/>
                </a:solidFill>
                <a:latin typeface="Lucida Console" pitchFamily="49" charset="0"/>
              </a:defRPr>
            </a:lvl2pPr>
            <a:lvl3pPr>
              <a:defRPr sz="2000">
                <a:solidFill>
                  <a:schemeClr val="tx1"/>
                </a:solidFill>
                <a:latin typeface="Lucida Console" pitchFamily="49" charset="0"/>
              </a:defRPr>
            </a:lvl3pPr>
            <a:lvl4pPr>
              <a:defRPr>
                <a:solidFill>
                  <a:schemeClr val="tx1"/>
                </a:solidFill>
                <a:latin typeface="Lucida Console" pitchFamily="49" charset="0"/>
              </a:defRPr>
            </a:lvl4pPr>
            <a:lvl5pPr>
              <a:defRPr sz="1600">
                <a:solidFill>
                  <a:schemeClr val="tx1"/>
                </a:solidFill>
                <a:latin typeface="Lucida Console" pitchFamily="49" charset="0"/>
              </a:defRPr>
            </a:lvl5pPr>
            <a:lvl6pPr marL="18288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Lucida Console" pitchFamily="49" charset="0"/>
              </a:defRPr>
            </a:lvl6pPr>
            <a:lvl7pPr marL="22860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Lucida Console" pitchFamily="49" charset="0"/>
              </a:defRPr>
            </a:lvl7pPr>
            <a:lvl8pPr marL="27432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Lucida Console" pitchFamily="49" charset="0"/>
              </a:defRPr>
            </a:lvl8pPr>
            <a:lvl9pPr marL="32004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eaLnBrk="1" hangingPunct="1"/>
            <a:r>
              <a:rPr lang="ru-RU" altLang="ru-RU" sz="4000" dirty="0"/>
              <a:t>Особенности повреждения сухожилий сгибателей пальцев кисти в различных анатомических зонах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639219" y="3738225"/>
            <a:ext cx="6624736" cy="10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Кравченко А.В., Труфанов И.М., Рыбалко А.С., Юрченко Н.Н.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Console" panose="020B0609040504020204" pitchFamily="49" charset="0"/>
              </a:rPr>
              <a:t>Республиканский травматологический центр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791619" y="5093125"/>
            <a:ext cx="3682255" cy="60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800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г.Донецк</a:t>
            </a:r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2020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62038" y="2354263"/>
            <a:ext cx="274637" cy="3794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62038" y="3708400"/>
            <a:ext cx="274637" cy="377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4738" y="5257800"/>
            <a:ext cx="274637" cy="377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3617913"/>
            <a:ext cx="64611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3529013"/>
            <a:ext cx="7207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430588"/>
            <a:ext cx="746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277938"/>
            <a:ext cx="24780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Заголовок 1"/>
          <p:cNvSpPr>
            <a:spLocks noGrp="1"/>
          </p:cNvSpPr>
          <p:nvPr>
            <p:ph type="title"/>
          </p:nvPr>
        </p:nvSpPr>
        <p:spPr>
          <a:xfrm>
            <a:off x="531813" y="190500"/>
            <a:ext cx="10972800" cy="990600"/>
          </a:xfrm>
        </p:spPr>
        <p:txBody>
          <a:bodyPr/>
          <a:lstStyle/>
          <a:p>
            <a:pPr algn="ctr" eaLnBrk="1" hangingPunct="1"/>
            <a:r>
              <a:rPr lang="uk-UA" altLang="ru-RU" smtClean="0"/>
              <a:t>1 зона</a:t>
            </a:r>
            <a:endParaRPr lang="ru-RU" altLang="ru-RU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752475" y="5581650"/>
            <a:ext cx="42275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>
                <a:latin typeface="+mn-lt"/>
              </a:rPr>
              <a:t>Чрескоскостный</a:t>
            </a:r>
            <a:r>
              <a:rPr lang="ru-RU" dirty="0">
                <a:latin typeface="+mn-lt"/>
              </a:rPr>
              <a:t> шов по </a:t>
            </a:r>
            <a:r>
              <a:rPr lang="en-US" dirty="0" err="1">
                <a:latin typeface="+mn-lt"/>
              </a:rPr>
              <a:t>Bunnell</a:t>
            </a:r>
            <a:endParaRPr lang="ru-RU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73663" y="1277938"/>
            <a:ext cx="6800850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1 зона включает в себя ногтевую и среднюю фалангу </a:t>
            </a:r>
            <a:r>
              <a:rPr lang="ru-RU" dirty="0" err="1">
                <a:latin typeface="+mn-lt"/>
              </a:rPr>
              <a:t>дистальнее</a:t>
            </a:r>
            <a:r>
              <a:rPr lang="ru-RU" dirty="0">
                <a:latin typeface="+mn-lt"/>
              </a:rPr>
              <a:t> прикрепления сухожилия поверхностного сгибателя. В данной зоне расположен только глубокий сгибатель. Проксимальный конец поврежденного сухожилия зачастую удерживается брыжейкой и смещается незначительно. В случае нахождения проксимальной культи сухожилия в перекресте </a:t>
            </a:r>
            <a:r>
              <a:rPr lang="ru-RU" dirty="0" err="1">
                <a:latin typeface="+mn-lt"/>
              </a:rPr>
              <a:t>Кампера</a:t>
            </a:r>
            <a:r>
              <a:rPr lang="ru-RU" dirty="0">
                <a:latin typeface="+mn-lt"/>
              </a:rPr>
              <a:t> показано продление доступа до основной фаланги и вскрытие сухожильного влагалища на  уровне 1 крестообразной связки. При разрыве брыжейки проксимальная культя значительно смещается и соответственно возникает необходимость делать дополнительные доступы. При помощи проводника проксимальный конец выводится в первичную рану и накладывается сухожильный шов. При короткой дистальной культе сухожилия показана </a:t>
            </a:r>
            <a:r>
              <a:rPr lang="ru-RU" dirty="0" err="1">
                <a:latin typeface="+mn-lt"/>
              </a:rPr>
              <a:t>реинсерция</a:t>
            </a:r>
            <a:r>
              <a:rPr lang="ru-RU" dirty="0">
                <a:latin typeface="+mn-lt"/>
              </a:rPr>
              <a:t> сухожилия.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88950" y="227013"/>
            <a:ext cx="10972800" cy="990600"/>
          </a:xfrm>
        </p:spPr>
        <p:txBody>
          <a:bodyPr/>
          <a:lstStyle/>
          <a:p>
            <a:pPr algn="ctr" eaLnBrk="1" hangingPunct="1"/>
            <a:r>
              <a:rPr lang="uk-UA" altLang="ru-RU" smtClean="0"/>
              <a:t>2 зона</a:t>
            </a:r>
            <a:endParaRPr lang="ru-RU" altLang="ru-RU" smtClean="0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270000"/>
            <a:ext cx="2365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61013" y="5173663"/>
            <a:ext cx="276225" cy="3794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03425" y="5641975"/>
            <a:ext cx="276225" cy="379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9850" y="5130800"/>
            <a:ext cx="276225" cy="379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4125" y="3719513"/>
            <a:ext cx="276225" cy="377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4" name="Picture 5" descr="C:\Users\Nikolay\Desktop\сгибатели\kist_travm_clip_image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74"/>
          <a:stretch>
            <a:fillRect/>
          </a:stretch>
        </p:blipFill>
        <p:spPr bwMode="auto">
          <a:xfrm>
            <a:off x="962025" y="4048125"/>
            <a:ext cx="329088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73663" y="1595438"/>
            <a:ext cx="6800850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2 зона (критическая) проходит от дистальной ладонной складки до места прикрепления сухожилия поверхностного сгибателя к средней фаланге. Трудность восстановления сухожилий в этой зоне обусловлена их тесным взаиморасположением, перекрестом в хиазме </a:t>
            </a:r>
            <a:r>
              <a:rPr lang="ru-RU" dirty="0" err="1">
                <a:latin typeface="+mn-lt"/>
              </a:rPr>
              <a:t>Кампера</a:t>
            </a:r>
            <a:r>
              <a:rPr lang="ru-RU" dirty="0">
                <a:latin typeface="+mn-lt"/>
              </a:rPr>
              <a:t> и высокой амплитудой движений. Спорным до сих пор является вопрос о восстановлении целостности сухожилия поверхностного сгибателя в этой зоне. Опыт нашей клиники показывает, что шов сухожилия поверхностного сгибателя в этой зоне неблагоприятен для восстановления функции травмированного пальца - рубцовый блок негативно сказывается на подвижности восстановленных сухожилий.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3 Зона</a:t>
            </a:r>
          </a:p>
        </p:txBody>
      </p:sp>
      <p:pic>
        <p:nvPicPr>
          <p:cNvPr id="20483" name="Picture 2" descr="C:\Users\Nikolay\Desktop\сгибатели\320px-Manus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239838"/>
            <a:ext cx="26924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C:\Users\Nikolay\Desktop\сгибатели\Manus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689350"/>
            <a:ext cx="34829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Users\Nikolay\Desktop\сгибатели\320px-Manus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273175"/>
            <a:ext cx="36607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53288" y="1704975"/>
            <a:ext cx="4721225" cy="3968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В 3 зоне, расположенной </a:t>
            </a:r>
            <a:r>
              <a:rPr lang="ru-RU" dirty="0" err="1">
                <a:latin typeface="+mn-lt"/>
              </a:rPr>
              <a:t>дистальнее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карпального</a:t>
            </a:r>
            <a:r>
              <a:rPr lang="ru-RU" dirty="0">
                <a:latin typeface="+mn-lt"/>
              </a:rPr>
              <a:t> канала до дистальной ладонной складки, сухожилия поверхностных сгибателей расположены кпереди от глубоких. В тесной близости к сухожилиям находятся сосудисто-нервные пучки, а между сухожилиями - червеобразные мышц. При смещении проксимальных концов сухожилий за </a:t>
            </a:r>
            <a:r>
              <a:rPr lang="ru-RU" dirty="0" err="1">
                <a:latin typeface="+mn-lt"/>
              </a:rPr>
              <a:t>карпальную</a:t>
            </a:r>
            <a:r>
              <a:rPr lang="ru-RU" dirty="0">
                <a:latin typeface="+mn-lt"/>
              </a:rPr>
              <a:t> связку их следует выделять в нижней трети предплечья и проводить в первичную рану.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Nikolay\Desktop\сгибатели\b60375f66d3a99fa2fe5bb9dc6b152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535113"/>
            <a:ext cx="4672012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Зона 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38925" y="2085975"/>
            <a:ext cx="472122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4 зона находится на уровне </a:t>
            </a:r>
            <a:r>
              <a:rPr lang="ru-RU" dirty="0" err="1">
                <a:latin typeface="+mn-lt"/>
              </a:rPr>
              <a:t>карпального</a:t>
            </a:r>
            <a:r>
              <a:rPr lang="ru-RU" dirty="0">
                <a:latin typeface="+mn-lt"/>
              </a:rPr>
              <a:t> канала. В данной зоне  сухожилия сгибателей находятся в тесном взаиморасположении со срединным нервом, что обуславливает  их частое сочетанное повреждение. Для обеспечения доступа и профилактики послеоперационных осложнений в некоторых случаях показано  рассечение </a:t>
            </a:r>
            <a:r>
              <a:rPr lang="ru-RU" dirty="0" err="1">
                <a:latin typeface="+mn-lt"/>
              </a:rPr>
              <a:t>карпальной</a:t>
            </a:r>
            <a:r>
              <a:rPr lang="ru-RU" dirty="0">
                <a:latin typeface="+mn-lt"/>
              </a:rPr>
              <a:t> связки.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Зона 5</a:t>
            </a:r>
          </a:p>
        </p:txBody>
      </p:sp>
      <p:pic>
        <p:nvPicPr>
          <p:cNvPr id="22531" name="Picture 5" descr="C:\Users\Nikolay\Desktop\сгибатели\Manus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377950"/>
            <a:ext cx="595788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51650" y="2066925"/>
            <a:ext cx="4722813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В 5 зоне, расположенной </a:t>
            </a:r>
            <a:r>
              <a:rPr lang="ru-RU" dirty="0" err="1">
                <a:latin typeface="+mn-lt"/>
              </a:rPr>
              <a:t>проксимальнее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карпального</a:t>
            </a:r>
            <a:r>
              <a:rPr lang="ru-RU" dirty="0">
                <a:latin typeface="+mn-lt"/>
              </a:rPr>
              <a:t> канала, нет синовиальных влагалищ. Повреждения в этой зоне, как правило, множественные, сочетаются с травмой магистральных сосудов и нервов. Образование рубцовых сращений между сухожилиями незначительно влияет на объем движений в исходе.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328738"/>
            <a:ext cx="552132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Сухожилие длинного сгибателя </a:t>
            </a:r>
            <a:r>
              <a:rPr lang="en-US" altLang="ru-RU" smtClean="0"/>
              <a:t>I</a:t>
            </a:r>
            <a:r>
              <a:rPr lang="ru-RU" altLang="ru-RU" smtClean="0"/>
              <a:t> пальца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38900" y="2493963"/>
            <a:ext cx="47212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В отличии от 3-х фаланговых пальцев, сгибание ногтевой фаланги 1 пальца обеспечивает только сухожилие длинного сгибателя. Трудность вызывает сложная анатомия канала сухожилия и высокая амплитуда движений в нем.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1689100" y="450850"/>
            <a:ext cx="8912225" cy="579438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Спасибо за внимание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88" y="1290180"/>
            <a:ext cx="7427936" cy="4951957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Актуальность </a:t>
            </a:r>
          </a:p>
        </p:txBody>
      </p:sp>
      <p:sp>
        <p:nvSpPr>
          <p:cNvPr id="10243" name="Объект 4"/>
          <p:cNvSpPr>
            <a:spLocks noGrp="1"/>
          </p:cNvSpPr>
          <p:nvPr>
            <p:ph sz="quarter" idx="1"/>
          </p:nvPr>
        </p:nvSpPr>
        <p:spPr>
          <a:xfrm>
            <a:off x="622300" y="1657350"/>
            <a:ext cx="10972800" cy="4367213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Частота повреждений сухожилий сгибателей при </a:t>
            </a:r>
            <a:r>
              <a:rPr lang="ru-RU" altLang="ru-RU" dirty="0" smtClean="0"/>
              <a:t>травмах </a:t>
            </a:r>
            <a:r>
              <a:rPr lang="ru-RU" altLang="ru-RU" dirty="0" smtClean="0"/>
              <a:t>кисти варьирует от 0,96 до 5,5%</a:t>
            </a:r>
          </a:p>
          <a:p>
            <a:pPr eaLnBrk="1" hangingPunct="1"/>
            <a:r>
              <a:rPr lang="ru-RU" altLang="ru-RU" dirty="0" smtClean="0"/>
              <a:t>Среди причин стойкой инвалидности повреждения сухожилий сгибателей составляют около 15% всех травм кисти</a:t>
            </a:r>
          </a:p>
          <a:p>
            <a:pPr eaLnBrk="1" hangingPunct="1"/>
            <a:r>
              <a:rPr lang="ru-RU" altLang="ru-RU" dirty="0" smtClean="0"/>
              <a:t>Анатомической особенностью кисти является исключительно высокая концентрация </a:t>
            </a:r>
            <a:r>
              <a:rPr lang="ru-RU" altLang="ru-RU" dirty="0" err="1" smtClean="0"/>
              <a:t>взаимоперемещающихся</a:t>
            </a:r>
            <a:r>
              <a:rPr lang="ru-RU" altLang="ru-RU" dirty="0" smtClean="0"/>
              <a:t> структур</a:t>
            </a:r>
          </a:p>
          <a:p>
            <a:pPr eaLnBrk="1" hangingPunct="1"/>
            <a:r>
              <a:rPr lang="ru-RU" altLang="ru-RU" dirty="0" smtClean="0"/>
              <a:t>Одной из основных проблем в хирургии кисти была и остается проблема восстановления структур </a:t>
            </a:r>
            <a:r>
              <a:rPr lang="ru-RU" altLang="ru-RU" dirty="0" err="1" smtClean="0"/>
              <a:t>сгибательного</a:t>
            </a:r>
            <a:r>
              <a:rPr lang="ru-RU" altLang="ru-RU" dirty="0" smtClean="0"/>
              <a:t> аппарата пальцев после его повреждения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/>
          <p:cNvSpPr>
            <a:spLocks noGrp="1"/>
          </p:cNvSpPr>
          <p:nvPr>
            <p:ph sz="quarter" idx="1"/>
          </p:nvPr>
        </p:nvSpPr>
        <p:spPr>
          <a:xfrm>
            <a:off x="676275" y="1657350"/>
            <a:ext cx="10880725" cy="44561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Элементы аппарата по степени важности делятся на три группы :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ru-RU" sz="2000" dirty="0" smtClean="0"/>
              <a:t>1. Образования </a:t>
            </a:r>
            <a:r>
              <a:rPr lang="ru-RU" sz="2000" b="1" u="sng" dirty="0" smtClean="0"/>
              <a:t>первого порядка</a:t>
            </a:r>
            <a:r>
              <a:rPr lang="ru-RU" sz="2000" b="1" dirty="0" smtClean="0"/>
              <a:t> </a:t>
            </a:r>
            <a:r>
              <a:rPr lang="ru-RU" sz="2000" dirty="0" smtClean="0"/>
              <a:t>- структуры без которых </a:t>
            </a:r>
            <a:r>
              <a:rPr lang="ru-RU" sz="2000" b="1" u="sng" dirty="0" smtClean="0"/>
              <a:t>выполнение сгибания невозможно</a:t>
            </a:r>
            <a:r>
              <a:rPr lang="ru-RU" sz="2000" dirty="0" smtClean="0"/>
              <a:t>. К ним относятся сухожилия и мышцы сгибателей.</a:t>
            </a:r>
          </a:p>
          <a:p>
            <a:pPr marL="457200" indent="-457200" eaLnBrk="1" hangingPunct="1">
              <a:buFont typeface="Wingdings 3" pitchFamily="18" charset="2"/>
              <a:buAutoNum type="arabicPeriod"/>
              <a:defRPr/>
            </a:pPr>
            <a:endParaRPr lang="ru-RU" sz="2000" dirty="0" smtClean="0"/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ru-RU" sz="2000" dirty="0" smtClean="0"/>
              <a:t>2. Образования </a:t>
            </a:r>
            <a:r>
              <a:rPr lang="ru-RU" sz="2000" b="1" u="sng" dirty="0" smtClean="0"/>
              <a:t>второго порядка</a:t>
            </a:r>
            <a:r>
              <a:rPr lang="ru-RU" sz="2000" b="1" dirty="0" smtClean="0"/>
              <a:t> </a:t>
            </a:r>
            <a:r>
              <a:rPr lang="ru-RU" sz="2000" dirty="0" smtClean="0"/>
              <a:t>- структуры, без которых </a:t>
            </a:r>
            <a:r>
              <a:rPr lang="ru-RU" sz="2000" b="1" u="sng" dirty="0" smtClean="0"/>
              <a:t>функция сильно нарушена</a:t>
            </a:r>
            <a:r>
              <a:rPr lang="ru-RU" sz="2000" dirty="0" smtClean="0"/>
              <a:t>. К ним относятся фиброзно-синовиальные каналы пальцев.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ru-RU" sz="2000" dirty="0" smtClean="0"/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ru-RU" sz="2000" dirty="0" smtClean="0"/>
              <a:t>3. Образования </a:t>
            </a:r>
            <a:r>
              <a:rPr lang="ru-RU" sz="2000" b="1" u="sng" dirty="0" smtClean="0"/>
              <a:t>третьего порядка</a:t>
            </a:r>
            <a:r>
              <a:rPr lang="ru-RU" sz="2000" b="1" dirty="0" smtClean="0"/>
              <a:t> </a:t>
            </a:r>
            <a:r>
              <a:rPr lang="ru-RU" sz="2000" dirty="0" smtClean="0"/>
              <a:t>- </a:t>
            </a:r>
            <a:r>
              <a:rPr lang="ru-RU" sz="2000" b="1" u="sng" dirty="0" smtClean="0"/>
              <a:t>вспомогательные</a:t>
            </a:r>
            <a:r>
              <a:rPr lang="ru-RU" sz="2000" dirty="0" smtClean="0"/>
              <a:t> структуры, к которым относятся поперечная связка запястья, червеобразные мышцы, ладонные пластинки межфаланговых и пястно-фаланговых суставов и кожно-апоневротические связки.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Анатомические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особенности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сгибательного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аппарата пальцев кисти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803400"/>
            <a:ext cx="88646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62000" y="200025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Lucida Console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Lucida Console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Lucida Console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Lucida Console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Анатомические особенности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сгибательного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аппарата пальцев кисти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1650" y="200025"/>
            <a:ext cx="11060113" cy="922338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Схема деления сухожилий сгибателей на зоны (IFSSH,1980 год)</a:t>
            </a:r>
            <a:br>
              <a:rPr lang="ru-RU" altLang="ru-RU" sz="2400" smtClean="0"/>
            </a:br>
            <a:r>
              <a:rPr lang="ru-RU" altLang="ru-RU" sz="2400" smtClean="0"/>
              <a:t> </a:t>
            </a:r>
          </a:p>
        </p:txBody>
      </p:sp>
      <p:pic>
        <p:nvPicPr>
          <p:cNvPr id="1331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262063"/>
            <a:ext cx="3736975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46588" y="1262063"/>
          <a:ext cx="7027862" cy="497046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69093"/>
                <a:gridCol w="5658769"/>
              </a:tblGrid>
              <a:tr h="1242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Зона</a:t>
                      </a:r>
                      <a:endParaRPr lang="ru-RU" sz="1800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Протяженность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повреждения </a:t>
                      </a:r>
                      <a:endParaRPr lang="ru-RU" sz="2400" dirty="0">
                        <a:effectLst/>
                        <a:latin typeface="Lucida Console" panose="020B0609040504020204" pitchFamily="49" charset="0"/>
                        <a:ea typeface="Times New Roman"/>
                      </a:endParaRPr>
                    </a:p>
                  </a:txBody>
                  <a:tcPr marL="91450" marR="91450" marT="0" marB="0" anchor="ctr"/>
                </a:tc>
              </a:tr>
              <a:tr h="414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Lucida Console" panose="020B0609040504020204" pitchFamily="49" charset="0"/>
                        <a:ea typeface="Times New Roman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ногтевая –  средняя фаланга</a:t>
                      </a:r>
                      <a:endParaRPr lang="ru-RU" sz="1600" dirty="0">
                        <a:effectLst/>
                        <a:latin typeface="Lucida Console" panose="020B0609040504020204" pitchFamily="49" charset="0"/>
                        <a:ea typeface="Times New Roman"/>
                      </a:endParaRPr>
                    </a:p>
                  </a:txBody>
                  <a:tcPr marL="91450" marR="91450" marT="0" marB="0" anchor="ctr"/>
                </a:tc>
              </a:tr>
              <a:tr h="828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Lucida Console" panose="020B0609040504020204" pitchFamily="49" charset="0"/>
                        <a:ea typeface="Times New Roman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средняя фаланга – дистальная ладонная складка</a:t>
                      </a:r>
                      <a:endParaRPr lang="ru-RU" sz="1600" dirty="0">
                        <a:effectLst/>
                        <a:latin typeface="Lucida Console" panose="020B0609040504020204" pitchFamily="49" charset="0"/>
                        <a:ea typeface="Times New Roman"/>
                      </a:endParaRPr>
                    </a:p>
                  </a:txBody>
                  <a:tcPr marL="91450" marR="91450" marT="0" marB="0" anchor="ctr"/>
                </a:tc>
              </a:tr>
              <a:tr h="828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Lucida Console" panose="020B0609040504020204" pitchFamily="49" charset="0"/>
                        <a:ea typeface="Times New Roman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дистальная ладонная складка – дистальный край </a:t>
                      </a:r>
                      <a:r>
                        <a:rPr lang="ru-RU" sz="1600" dirty="0" err="1">
                          <a:effectLst/>
                        </a:rPr>
                        <a:t>карпального</a:t>
                      </a:r>
                      <a:r>
                        <a:rPr lang="ru-RU" sz="1600" dirty="0">
                          <a:effectLst/>
                        </a:rPr>
                        <a:t> канала</a:t>
                      </a:r>
                      <a:endParaRPr lang="ru-RU" sz="1600" dirty="0">
                        <a:effectLst/>
                        <a:latin typeface="Lucida Console" panose="020B0609040504020204" pitchFamily="49" charset="0"/>
                        <a:ea typeface="Times New Roman"/>
                      </a:endParaRPr>
                    </a:p>
                  </a:txBody>
                  <a:tcPr marL="91450" marR="91450" marT="0" marB="0" anchor="ctr"/>
                </a:tc>
              </a:tr>
              <a:tr h="414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ru-RU" sz="1600" b="0" dirty="0">
                        <a:effectLst/>
                        <a:latin typeface="Lucida Console" panose="020B0609040504020204" pitchFamily="49" charset="0"/>
                        <a:ea typeface="Times New Roman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зона </a:t>
                      </a:r>
                      <a:r>
                        <a:rPr lang="ru-RU" sz="1600" dirty="0" err="1">
                          <a:effectLst/>
                        </a:rPr>
                        <a:t>карпального</a:t>
                      </a:r>
                      <a:r>
                        <a:rPr lang="ru-RU" sz="1600" dirty="0">
                          <a:effectLst/>
                        </a:rPr>
                        <a:t> канала</a:t>
                      </a:r>
                      <a:endParaRPr lang="ru-RU" sz="1600" dirty="0">
                        <a:effectLst/>
                        <a:latin typeface="Lucida Console" panose="020B0609040504020204" pitchFamily="49" charset="0"/>
                        <a:ea typeface="Times New Roman"/>
                      </a:endParaRPr>
                    </a:p>
                  </a:txBody>
                  <a:tcPr marL="91450" marR="91450" marT="0" marB="0" anchor="ctr"/>
                </a:tc>
              </a:tr>
              <a:tr h="1242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Lucida Console" panose="020B0609040504020204" pitchFamily="49" charset="0"/>
                        <a:ea typeface="Times New Roman"/>
                      </a:endParaRPr>
                    </a:p>
                  </a:txBody>
                  <a:tcPr marL="91450" marR="91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проксимальный край </a:t>
                      </a:r>
                      <a:r>
                        <a:rPr lang="ru-RU" sz="1600" dirty="0" err="1">
                          <a:effectLst/>
                        </a:rPr>
                        <a:t>карпальной</a:t>
                      </a:r>
                      <a:r>
                        <a:rPr lang="ru-RU" sz="1600" dirty="0">
                          <a:effectLst/>
                        </a:rPr>
                        <a:t> связки – переход сухожилия в мышечное брюшко соответствующей мышцы</a:t>
                      </a:r>
                      <a:endParaRPr lang="ru-RU" sz="1600" dirty="0">
                        <a:effectLst/>
                        <a:latin typeface="Lucida Console" panose="020B0609040504020204" pitchFamily="49" charset="0"/>
                        <a:ea typeface="Times New Roman"/>
                      </a:endParaRPr>
                    </a:p>
                  </a:txBody>
                  <a:tcPr marL="91450" marR="914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Диагностика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596900" y="1457325"/>
            <a:ext cx="10972800" cy="49371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1)Сбор анамнеза: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Срок, прошедший с момента травмы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Место оказания первой помощи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Обстоятельства травмы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Механизм повреждения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Вид первичного кровотечения и характер боли в ране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Определение чувствительности</a:t>
            </a: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3) Определение двигательной функции </a:t>
            </a: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4) Рентгенография кисти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Исследование двигательной функции пальцев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2203450"/>
            <a:ext cx="52292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387600"/>
            <a:ext cx="44624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D:\Рабочая папка отделения\Юрченко Н.Н\Сухожилия презентация\unnam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8" r="47557" b="11926"/>
          <a:stretch>
            <a:fillRect/>
          </a:stretch>
        </p:blipFill>
        <p:spPr bwMode="auto">
          <a:xfrm>
            <a:off x="5762625" y="1431925"/>
            <a:ext cx="5260975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339850" y="128588"/>
            <a:ext cx="8912225" cy="973137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Доступы к сухожилиям сгибателей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420813"/>
            <a:ext cx="324326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895725" y="152400"/>
            <a:ext cx="4251325" cy="990600"/>
          </a:xfrm>
        </p:spPr>
        <p:txBody>
          <a:bodyPr/>
          <a:lstStyle/>
          <a:p>
            <a:pPr eaLnBrk="1" hangingPunct="1"/>
            <a:r>
              <a:rPr lang="ru-RU" altLang="ru-RU" smtClean="0"/>
              <a:t>Сухожильный шов </a:t>
            </a:r>
          </a:p>
        </p:txBody>
      </p:sp>
      <p:pic>
        <p:nvPicPr>
          <p:cNvPr id="17411" name="Picture 4" descr="C:\Users\Nikolay\Desktop\сгибатели\image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552575"/>
            <a:ext cx="56864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C:\Users\Nikolay\Desktop\сгибатели\image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552575"/>
            <a:ext cx="581501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83275" y="5305425"/>
            <a:ext cx="60912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Швы семейства </a:t>
            </a:r>
            <a:r>
              <a:rPr lang="en-US" dirty="0">
                <a:latin typeface="+mn-lt"/>
              </a:rPr>
              <a:t>Kessler: </a:t>
            </a:r>
            <a:r>
              <a:rPr lang="ru-RU" dirty="0">
                <a:latin typeface="+mn-lt"/>
              </a:rPr>
              <a:t>А – классический шов </a:t>
            </a:r>
            <a:r>
              <a:rPr lang="en-US" dirty="0">
                <a:latin typeface="+mn-lt"/>
              </a:rPr>
              <a:t>Kessler; </a:t>
            </a:r>
            <a:r>
              <a:rPr lang="ru-RU" dirty="0">
                <a:latin typeface="+mn-lt"/>
              </a:rPr>
              <a:t>Б – двойной шов </a:t>
            </a:r>
            <a:r>
              <a:rPr lang="en-US" dirty="0">
                <a:latin typeface="+mn-lt"/>
              </a:rPr>
              <a:t>Kessler; </a:t>
            </a:r>
            <a:r>
              <a:rPr lang="ru-RU" dirty="0">
                <a:latin typeface="+mn-lt"/>
              </a:rPr>
              <a:t>В, Г – модификации шва Розова-</a:t>
            </a:r>
            <a:r>
              <a:rPr lang="en-US" dirty="0">
                <a:latin typeface="+mn-lt"/>
              </a:rPr>
              <a:t>Kessler-Tajima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475" y="5581650"/>
            <a:ext cx="42275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Варианты шва по </a:t>
            </a:r>
            <a:r>
              <a:rPr lang="en-US" dirty="0" err="1">
                <a:latin typeface="+mn-lt"/>
              </a:rPr>
              <a:t>Bunnell</a:t>
            </a:r>
            <a:r>
              <a:rPr lang="en-US" dirty="0">
                <a:latin typeface="+mn-lt"/>
              </a:rPr>
              <a:t>-Cuneo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щтіщду">
      <a:majorFont>
        <a:latin typeface="Lucida Console"/>
        <a:ea typeface=""/>
        <a:cs typeface=""/>
      </a:majorFont>
      <a:minorFont>
        <a:latin typeface="Lucida Console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1043</TotalTime>
  <Words>683</Words>
  <Application>Microsoft Office PowerPoint</Application>
  <PresentationFormat>Произвольный</PresentationFormat>
  <Paragraphs>63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Презентация PowerPoint</vt:lpstr>
      <vt:lpstr>Актуальность </vt:lpstr>
      <vt:lpstr>Анатомические особенности сгибательного  аппарата пальцев кисти</vt:lpstr>
      <vt:lpstr>Презентация PowerPoint</vt:lpstr>
      <vt:lpstr>Схема деления сухожилий сгибателей на зоны (IFSSH,1980 год)  </vt:lpstr>
      <vt:lpstr>Диагностика</vt:lpstr>
      <vt:lpstr>Исследование двигательной функции пальцев</vt:lpstr>
      <vt:lpstr>Доступы к сухожилиям сгибателей </vt:lpstr>
      <vt:lpstr>Сухожильный шов </vt:lpstr>
      <vt:lpstr>1 зона</vt:lpstr>
      <vt:lpstr>2 зона</vt:lpstr>
      <vt:lpstr>3 Зона</vt:lpstr>
      <vt:lpstr>Зона 4</vt:lpstr>
      <vt:lpstr>Зона 5</vt:lpstr>
      <vt:lpstr>Сухожилие длинного сгибателя I пальца</vt:lpstr>
      <vt:lpstr>Спасибо за внимание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ПОВРЕЖДЕНИЯ СГИБАТЕЛЕЙ ПАЛЬЦЕВ КИСТИ</dc:title>
  <dc:creator>ВГМУ</dc:creator>
  <cp:lastModifiedBy>Admin</cp:lastModifiedBy>
  <cp:revision>60</cp:revision>
  <dcterms:created xsi:type="dcterms:W3CDTF">2018-09-26T17:16:45Z</dcterms:created>
  <dcterms:modified xsi:type="dcterms:W3CDTF">2020-10-21T10:28:28Z</dcterms:modified>
</cp:coreProperties>
</file>