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310" r:id="rId4"/>
    <p:sldId id="277" r:id="rId5"/>
    <p:sldId id="303" r:id="rId6"/>
    <p:sldId id="313" r:id="rId7"/>
    <p:sldId id="314" r:id="rId8"/>
    <p:sldId id="312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0C435-AE26-4B20-B2DF-E820A6ABF87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0D28CF-4165-468B-AA4A-552D1A48087E}">
      <dgm:prSet phldrT="[Текст]"/>
      <dgm:spPr>
        <a:ln w="38100"/>
      </dgm:spPr>
      <dgm:t>
        <a:bodyPr/>
        <a:lstStyle/>
        <a:p>
          <a:r>
            <a:rPr lang="ru-RU" b="1" dirty="0" smtClean="0"/>
            <a:t>СВИНЕЦ </a:t>
          </a:r>
          <a:endParaRPr lang="ru-RU" b="1" dirty="0"/>
        </a:p>
      </dgm:t>
    </dgm:pt>
    <dgm:pt modelId="{2D102331-8A8A-4134-B06E-11C1EB2D315B}" type="parTrans" cxnId="{8D40DC8C-59BD-467F-AFA1-3EF133ED0CE9}">
      <dgm:prSet/>
      <dgm:spPr/>
      <dgm:t>
        <a:bodyPr/>
        <a:lstStyle/>
        <a:p>
          <a:endParaRPr lang="ru-RU"/>
        </a:p>
      </dgm:t>
    </dgm:pt>
    <dgm:pt modelId="{D1CFDDB6-48DB-438E-8C7A-AF49B34DBA52}" type="sibTrans" cxnId="{8D40DC8C-59BD-467F-AFA1-3EF133ED0CE9}">
      <dgm:prSet/>
      <dgm:spPr/>
      <dgm:t>
        <a:bodyPr/>
        <a:lstStyle/>
        <a:p>
          <a:endParaRPr lang="ru-RU"/>
        </a:p>
      </dgm:t>
    </dgm:pt>
    <dgm:pt modelId="{E34BADEE-7137-4D23-BDB8-85E429B2FD0D}">
      <dgm:prSet phldrT="[Текст]" custT="1"/>
      <dgm:spPr>
        <a:ln w="38100"/>
      </dgm:spPr>
      <dgm:t>
        <a:bodyPr/>
        <a:lstStyle/>
        <a:p>
          <a:r>
            <a:rPr lang="ru-RU" sz="1300" b="1" dirty="0" smtClean="0"/>
            <a:t>Увеличение частоты злокачественных новообразований</a:t>
          </a:r>
          <a:endParaRPr lang="ru-RU" sz="1300" b="1" dirty="0"/>
        </a:p>
      </dgm:t>
    </dgm:pt>
    <dgm:pt modelId="{B7E3D680-11C9-4A86-842E-41ECA10C251F}" type="parTrans" cxnId="{61516EB7-62F2-4E62-A7B7-E5D8C0D7F565}">
      <dgm:prSet/>
      <dgm:spPr>
        <a:ln w="38100"/>
      </dgm:spPr>
      <dgm:t>
        <a:bodyPr/>
        <a:lstStyle/>
        <a:p>
          <a:endParaRPr lang="ru-RU"/>
        </a:p>
      </dgm:t>
    </dgm:pt>
    <dgm:pt modelId="{814BD051-A9F5-4478-A7F9-80677469339F}" type="sibTrans" cxnId="{61516EB7-62F2-4E62-A7B7-E5D8C0D7F565}">
      <dgm:prSet/>
      <dgm:spPr/>
      <dgm:t>
        <a:bodyPr/>
        <a:lstStyle/>
        <a:p>
          <a:endParaRPr lang="ru-RU"/>
        </a:p>
      </dgm:t>
    </dgm:pt>
    <dgm:pt modelId="{26015607-DAC9-425C-9605-CB1EFDAE0880}">
      <dgm:prSet phldrT="[Текст]"/>
      <dgm:spPr>
        <a:ln w="38100"/>
      </dgm:spPr>
      <dgm:t>
        <a:bodyPr/>
        <a:lstStyle/>
        <a:p>
          <a:r>
            <a:rPr lang="ru-RU" b="1" dirty="0" smtClean="0"/>
            <a:t>МЫШЬЯК </a:t>
          </a:r>
          <a:endParaRPr lang="ru-RU" b="1" dirty="0"/>
        </a:p>
      </dgm:t>
    </dgm:pt>
    <dgm:pt modelId="{F514CDFB-E8EA-4A41-95E3-1ECF9AF90B90}" type="parTrans" cxnId="{18FA8318-1E36-459D-977B-67B77854181F}">
      <dgm:prSet/>
      <dgm:spPr/>
      <dgm:t>
        <a:bodyPr/>
        <a:lstStyle/>
        <a:p>
          <a:endParaRPr lang="ru-RU"/>
        </a:p>
      </dgm:t>
    </dgm:pt>
    <dgm:pt modelId="{5FF7AC14-AE4D-477F-8664-99845D05A170}" type="sibTrans" cxnId="{18FA8318-1E36-459D-977B-67B77854181F}">
      <dgm:prSet/>
      <dgm:spPr/>
      <dgm:t>
        <a:bodyPr/>
        <a:lstStyle/>
        <a:p>
          <a:endParaRPr lang="ru-RU"/>
        </a:p>
      </dgm:t>
    </dgm:pt>
    <dgm:pt modelId="{3587E805-B667-4CCA-86A5-C7881FDB43AA}">
      <dgm:prSet phldrT="[Текст]"/>
      <dgm:spPr>
        <a:ln w="38100"/>
      </dgm:spPr>
      <dgm:t>
        <a:bodyPr/>
        <a:lstStyle/>
        <a:p>
          <a:r>
            <a:rPr lang="ru-RU" b="1" dirty="0" smtClean="0"/>
            <a:t>Дефекты  развития плода</a:t>
          </a:r>
          <a:endParaRPr lang="ru-RU" b="1" dirty="0"/>
        </a:p>
      </dgm:t>
    </dgm:pt>
    <dgm:pt modelId="{A8484C52-1586-4F18-8563-34D5290DE282}" type="parTrans" cxnId="{25C12A89-460B-4EE0-9C30-39737E36647B}">
      <dgm:prSet/>
      <dgm:spPr>
        <a:ln w="38100"/>
      </dgm:spPr>
      <dgm:t>
        <a:bodyPr/>
        <a:lstStyle/>
        <a:p>
          <a:endParaRPr lang="ru-RU"/>
        </a:p>
      </dgm:t>
    </dgm:pt>
    <dgm:pt modelId="{932FA04A-DB3F-4969-95B6-0C29395C1649}" type="sibTrans" cxnId="{25C12A89-460B-4EE0-9C30-39737E36647B}">
      <dgm:prSet/>
      <dgm:spPr/>
      <dgm:t>
        <a:bodyPr/>
        <a:lstStyle/>
        <a:p>
          <a:endParaRPr lang="ru-RU"/>
        </a:p>
      </dgm:t>
    </dgm:pt>
    <dgm:pt modelId="{B00951E5-42C6-48DD-9B3B-A82E6118FDAB}">
      <dgm:prSet phldrT="[Текст]"/>
      <dgm:spPr>
        <a:ln w="38100"/>
      </dgm:spPr>
      <dgm:t>
        <a:bodyPr/>
        <a:lstStyle/>
        <a:p>
          <a:r>
            <a:rPr lang="ru-RU" b="1" dirty="0" smtClean="0"/>
            <a:t>Повышение уровня младенческой смертности</a:t>
          </a:r>
          <a:endParaRPr lang="ru-RU" b="1" dirty="0"/>
        </a:p>
      </dgm:t>
    </dgm:pt>
    <dgm:pt modelId="{7E119F65-7281-432A-867C-178E98C9596A}" type="parTrans" cxnId="{17FA8911-57CA-42CF-A2FC-3C3AF2079C17}">
      <dgm:prSet/>
      <dgm:spPr>
        <a:ln w="38100"/>
      </dgm:spPr>
      <dgm:t>
        <a:bodyPr/>
        <a:lstStyle/>
        <a:p>
          <a:endParaRPr lang="ru-RU"/>
        </a:p>
      </dgm:t>
    </dgm:pt>
    <dgm:pt modelId="{89D7E447-E7E3-4D1B-B609-CEB1C88D9C28}" type="sibTrans" cxnId="{17FA8911-57CA-42CF-A2FC-3C3AF2079C17}">
      <dgm:prSet/>
      <dgm:spPr/>
      <dgm:t>
        <a:bodyPr/>
        <a:lstStyle/>
        <a:p>
          <a:endParaRPr lang="ru-RU"/>
        </a:p>
      </dgm:t>
    </dgm:pt>
    <dgm:pt modelId="{CA4DA917-AB4D-4541-901C-99DDEC404F22}">
      <dgm:prSet phldrT="[Текст]"/>
      <dgm:spPr>
        <a:ln w="38100"/>
      </dgm:spPr>
      <dgm:t>
        <a:bodyPr/>
        <a:lstStyle/>
        <a:p>
          <a:r>
            <a:rPr lang="ru-RU" b="1" dirty="0" smtClean="0"/>
            <a:t>ЦИНК</a:t>
          </a:r>
          <a:endParaRPr lang="ru-RU" b="1" dirty="0"/>
        </a:p>
      </dgm:t>
    </dgm:pt>
    <dgm:pt modelId="{ABEE9C58-D143-476F-84F8-6E8DE301CB84}" type="parTrans" cxnId="{63ECC1CE-E5AF-491B-8462-8185DE2514D3}">
      <dgm:prSet/>
      <dgm:spPr/>
      <dgm:t>
        <a:bodyPr/>
        <a:lstStyle/>
        <a:p>
          <a:endParaRPr lang="ru-RU"/>
        </a:p>
      </dgm:t>
    </dgm:pt>
    <dgm:pt modelId="{1562F6E1-2988-40F0-9EAD-B1BC13BA5853}" type="sibTrans" cxnId="{63ECC1CE-E5AF-491B-8462-8185DE2514D3}">
      <dgm:prSet/>
      <dgm:spPr/>
      <dgm:t>
        <a:bodyPr/>
        <a:lstStyle/>
        <a:p>
          <a:endParaRPr lang="ru-RU"/>
        </a:p>
      </dgm:t>
    </dgm:pt>
    <dgm:pt modelId="{3255C058-92CE-418C-A5CA-31EB001EB595}">
      <dgm:prSet phldrT="[Текст]" custT="1"/>
      <dgm:spPr>
        <a:ln w="38100"/>
      </dgm:spPr>
      <dgm:t>
        <a:bodyPr/>
        <a:lstStyle/>
        <a:p>
          <a:r>
            <a:rPr lang="ru-RU" sz="1500" b="1" dirty="0" smtClean="0"/>
            <a:t>Анемия </a:t>
          </a:r>
          <a:endParaRPr lang="ru-RU" sz="1500" b="1" dirty="0"/>
        </a:p>
      </dgm:t>
    </dgm:pt>
    <dgm:pt modelId="{7731AAE4-545D-44FC-B664-AEF494A33B63}" type="parTrans" cxnId="{A36A4662-E509-4959-9966-AC2CC43CA4FD}">
      <dgm:prSet/>
      <dgm:spPr>
        <a:ln w="38100"/>
      </dgm:spPr>
      <dgm:t>
        <a:bodyPr/>
        <a:lstStyle/>
        <a:p>
          <a:endParaRPr lang="ru-RU"/>
        </a:p>
      </dgm:t>
    </dgm:pt>
    <dgm:pt modelId="{0FF159F2-B619-49CF-892A-9F3C073FAE30}" type="sibTrans" cxnId="{A36A4662-E509-4959-9966-AC2CC43CA4FD}">
      <dgm:prSet/>
      <dgm:spPr/>
      <dgm:t>
        <a:bodyPr/>
        <a:lstStyle/>
        <a:p>
          <a:endParaRPr lang="ru-RU"/>
        </a:p>
      </dgm:t>
    </dgm:pt>
    <dgm:pt modelId="{598A8FEA-72F2-4BB6-B6CC-51BD29508FBF}">
      <dgm:prSet phldrT="[Текст]" custT="1"/>
      <dgm:spPr>
        <a:ln w="38100"/>
      </dgm:spPr>
      <dgm:t>
        <a:bodyPr/>
        <a:lstStyle/>
        <a:p>
          <a:r>
            <a:rPr lang="ru-RU" sz="1400" b="1" dirty="0" smtClean="0"/>
            <a:t>Нарушения иммунной системы</a:t>
          </a:r>
          <a:endParaRPr lang="ru-RU" sz="1400" b="1" dirty="0"/>
        </a:p>
      </dgm:t>
    </dgm:pt>
    <dgm:pt modelId="{12528459-76C2-474D-AEC3-BE8FDFEBBF13}" type="parTrans" cxnId="{369461DC-6C89-4380-B7C2-616ABAC2FB04}">
      <dgm:prSet/>
      <dgm:spPr>
        <a:ln w="38100"/>
      </dgm:spPr>
      <dgm:t>
        <a:bodyPr/>
        <a:lstStyle/>
        <a:p>
          <a:endParaRPr lang="ru-RU"/>
        </a:p>
      </dgm:t>
    </dgm:pt>
    <dgm:pt modelId="{92F1680B-DE70-4991-A1EB-1394D8DD5920}" type="sibTrans" cxnId="{369461DC-6C89-4380-B7C2-616ABAC2FB04}">
      <dgm:prSet/>
      <dgm:spPr/>
      <dgm:t>
        <a:bodyPr/>
        <a:lstStyle/>
        <a:p>
          <a:endParaRPr lang="ru-RU"/>
        </a:p>
      </dgm:t>
    </dgm:pt>
    <dgm:pt modelId="{011AAB31-F8F3-44DD-8EE6-C440931D28FD}">
      <dgm:prSet phldrT="[Текст]"/>
      <dgm:spPr>
        <a:ln w="38100"/>
      </dgm:spPr>
      <dgm:t>
        <a:bodyPr/>
        <a:lstStyle/>
        <a:p>
          <a:r>
            <a:rPr lang="ru-RU" b="1" dirty="0" smtClean="0"/>
            <a:t>ФОСФОР </a:t>
          </a:r>
          <a:endParaRPr lang="ru-RU" b="1" dirty="0"/>
        </a:p>
      </dgm:t>
    </dgm:pt>
    <dgm:pt modelId="{86A47A0A-C513-4CA0-B777-C44181D74C62}" type="parTrans" cxnId="{84BA95B6-9921-4675-8AF9-F60D5EF47B2C}">
      <dgm:prSet/>
      <dgm:spPr/>
      <dgm:t>
        <a:bodyPr/>
        <a:lstStyle/>
        <a:p>
          <a:endParaRPr lang="ru-RU"/>
        </a:p>
      </dgm:t>
    </dgm:pt>
    <dgm:pt modelId="{7E327BC7-19F5-4382-91B3-53142EBE23C5}" type="sibTrans" cxnId="{84BA95B6-9921-4675-8AF9-F60D5EF47B2C}">
      <dgm:prSet/>
      <dgm:spPr/>
      <dgm:t>
        <a:bodyPr/>
        <a:lstStyle/>
        <a:p>
          <a:endParaRPr lang="ru-RU"/>
        </a:p>
      </dgm:t>
    </dgm:pt>
    <dgm:pt modelId="{AE3A662F-C791-465B-B9E2-84D5FE2CC6D1}">
      <dgm:prSet phldrT="[Текст]" custT="1"/>
      <dgm:spPr>
        <a:ln w="38100"/>
      </dgm:spPr>
      <dgm:t>
        <a:bodyPr/>
        <a:lstStyle/>
        <a:p>
          <a:r>
            <a:rPr lang="ru-RU" sz="1400" b="1" dirty="0" smtClean="0"/>
            <a:t>Железодефицитная  анемия</a:t>
          </a:r>
          <a:endParaRPr lang="ru-RU" sz="1400" b="1" dirty="0"/>
        </a:p>
      </dgm:t>
    </dgm:pt>
    <dgm:pt modelId="{26A475A5-7218-4ED4-937A-E9EFF7D8F51C}" type="parTrans" cxnId="{2021636D-B941-456B-91BE-6B288A8B1A25}">
      <dgm:prSet/>
      <dgm:spPr>
        <a:ln w="38100"/>
      </dgm:spPr>
      <dgm:t>
        <a:bodyPr/>
        <a:lstStyle/>
        <a:p>
          <a:endParaRPr lang="ru-RU"/>
        </a:p>
      </dgm:t>
    </dgm:pt>
    <dgm:pt modelId="{33EA2644-14E8-490B-A5AB-B1D27D3F2821}" type="sibTrans" cxnId="{2021636D-B941-456B-91BE-6B288A8B1A25}">
      <dgm:prSet/>
      <dgm:spPr/>
      <dgm:t>
        <a:bodyPr/>
        <a:lstStyle/>
        <a:p>
          <a:endParaRPr lang="ru-RU"/>
        </a:p>
      </dgm:t>
    </dgm:pt>
    <dgm:pt modelId="{68D0A811-EFA3-4E19-B535-7CE84E89DB46}">
      <dgm:prSet phldrT="[Текст]" custT="1"/>
      <dgm:spPr>
        <a:ln w="38100"/>
      </dgm:spPr>
      <dgm:t>
        <a:bodyPr/>
        <a:lstStyle/>
        <a:p>
          <a:r>
            <a:rPr lang="ru-RU" sz="1400" b="1" dirty="0" smtClean="0"/>
            <a:t>Сосудистая патология</a:t>
          </a:r>
          <a:endParaRPr lang="ru-RU" sz="1400" b="1" dirty="0"/>
        </a:p>
      </dgm:t>
    </dgm:pt>
    <dgm:pt modelId="{B2BE9840-5954-4115-A5AF-57140C585A36}" type="parTrans" cxnId="{DBAFA5B7-B789-4547-B0B1-291ED992A671}">
      <dgm:prSet/>
      <dgm:spPr>
        <a:ln w="38100"/>
      </dgm:spPr>
      <dgm:t>
        <a:bodyPr/>
        <a:lstStyle/>
        <a:p>
          <a:endParaRPr lang="ru-RU"/>
        </a:p>
      </dgm:t>
    </dgm:pt>
    <dgm:pt modelId="{76ECCB26-97F7-47E3-9F32-57EE2B9B4B27}" type="sibTrans" cxnId="{DBAFA5B7-B789-4547-B0B1-291ED992A671}">
      <dgm:prSet/>
      <dgm:spPr/>
      <dgm:t>
        <a:bodyPr/>
        <a:lstStyle/>
        <a:p>
          <a:endParaRPr lang="ru-RU"/>
        </a:p>
      </dgm:t>
    </dgm:pt>
    <dgm:pt modelId="{889C9F0A-93EE-4DCF-9085-3D01B9C2887A}">
      <dgm:prSet phldrT="[Текст]"/>
      <dgm:spPr>
        <a:ln w="38100"/>
      </dgm:spPr>
      <dgm:t>
        <a:bodyPr/>
        <a:lstStyle/>
        <a:p>
          <a:r>
            <a:rPr lang="ru-RU" b="1" i="0" dirty="0" smtClean="0"/>
            <a:t>Коррелирует с высокой смертностью подростков и молодежи</a:t>
          </a:r>
          <a:endParaRPr lang="ru-RU" b="1" dirty="0"/>
        </a:p>
      </dgm:t>
    </dgm:pt>
    <dgm:pt modelId="{7A5F10AD-C2AD-4B3A-81E4-B62684D0DD6D}" type="parTrans" cxnId="{69139AB0-207C-4B2B-B924-E7BC3492A713}">
      <dgm:prSet/>
      <dgm:spPr>
        <a:ln w="38100"/>
      </dgm:spPr>
      <dgm:t>
        <a:bodyPr/>
        <a:lstStyle/>
        <a:p>
          <a:endParaRPr lang="ru-RU"/>
        </a:p>
      </dgm:t>
    </dgm:pt>
    <dgm:pt modelId="{68D35C8E-4B93-4E4C-98BF-91FAC94CE0E4}" type="sibTrans" cxnId="{69139AB0-207C-4B2B-B924-E7BC3492A713}">
      <dgm:prSet/>
      <dgm:spPr/>
      <dgm:t>
        <a:bodyPr/>
        <a:lstStyle/>
        <a:p>
          <a:endParaRPr lang="ru-RU"/>
        </a:p>
      </dgm:t>
    </dgm:pt>
    <dgm:pt modelId="{F5FEBC0C-6467-443D-87B3-287B176DF990}">
      <dgm:prSet custT="1"/>
      <dgm:spPr>
        <a:ln w="38100"/>
      </dgm:spPr>
      <dgm:t>
        <a:bodyPr/>
        <a:lstStyle/>
        <a:p>
          <a:r>
            <a:rPr lang="ru-RU" sz="1200" b="1" dirty="0" smtClean="0"/>
            <a:t>Выраженные нарушения элементного гомеостаза в организме плода</a:t>
          </a:r>
          <a:endParaRPr lang="ru-RU" sz="1200" b="1" dirty="0"/>
        </a:p>
      </dgm:t>
    </dgm:pt>
    <dgm:pt modelId="{9370F953-87D6-4692-B2FB-5FA544359238}" type="parTrans" cxnId="{8332B76B-348C-467A-A0CC-56141275588B}">
      <dgm:prSet/>
      <dgm:spPr>
        <a:ln w="38100"/>
      </dgm:spPr>
      <dgm:t>
        <a:bodyPr/>
        <a:lstStyle/>
        <a:p>
          <a:endParaRPr lang="ru-RU"/>
        </a:p>
      </dgm:t>
    </dgm:pt>
    <dgm:pt modelId="{86230031-B646-4A9A-88B4-E7348BEC64B8}" type="sibTrans" cxnId="{8332B76B-348C-467A-A0CC-56141275588B}">
      <dgm:prSet/>
      <dgm:spPr/>
      <dgm:t>
        <a:bodyPr/>
        <a:lstStyle/>
        <a:p>
          <a:endParaRPr lang="ru-RU"/>
        </a:p>
      </dgm:t>
    </dgm:pt>
    <dgm:pt modelId="{C3445855-3E21-4B80-9C79-5347CE4BD3D4}">
      <dgm:prSet custT="1"/>
      <dgm:spPr>
        <a:ln w="38100"/>
      </dgm:spPr>
      <dgm:t>
        <a:bodyPr/>
        <a:lstStyle/>
        <a:p>
          <a:r>
            <a:rPr lang="ru-RU" sz="1300" b="1" dirty="0" smtClean="0"/>
            <a:t>Нарушения </a:t>
          </a:r>
          <a:r>
            <a:rPr lang="ru-RU" sz="1300" b="1" dirty="0" err="1" smtClean="0"/>
            <a:t>фетоплацентарного</a:t>
          </a:r>
          <a:r>
            <a:rPr lang="ru-RU" sz="1300" b="1" dirty="0" smtClean="0"/>
            <a:t> комплекса</a:t>
          </a:r>
          <a:endParaRPr lang="ru-RU" sz="1300" b="1" dirty="0"/>
        </a:p>
      </dgm:t>
    </dgm:pt>
    <dgm:pt modelId="{BEDCA8F1-8B20-4696-9063-9D9EC4E82FE7}" type="parTrans" cxnId="{A5562C40-D60A-4738-9E3B-0286C222B00E}">
      <dgm:prSet/>
      <dgm:spPr>
        <a:ln w="38100"/>
      </dgm:spPr>
      <dgm:t>
        <a:bodyPr/>
        <a:lstStyle/>
        <a:p>
          <a:endParaRPr lang="ru-RU"/>
        </a:p>
      </dgm:t>
    </dgm:pt>
    <dgm:pt modelId="{BC091EAD-1C57-43F3-B81E-6DCBA06FEB42}" type="sibTrans" cxnId="{A5562C40-D60A-4738-9E3B-0286C222B00E}">
      <dgm:prSet/>
      <dgm:spPr/>
      <dgm:t>
        <a:bodyPr/>
        <a:lstStyle/>
        <a:p>
          <a:endParaRPr lang="ru-RU"/>
        </a:p>
      </dgm:t>
    </dgm:pt>
    <dgm:pt modelId="{A22A2558-B156-40E7-9BBC-19941D1AAA9F}">
      <dgm:prSet/>
      <dgm:spPr>
        <a:ln w="38100"/>
      </dgm:spPr>
      <dgm:t>
        <a:bodyPr/>
        <a:lstStyle/>
        <a:p>
          <a:r>
            <a:rPr lang="ru-RU" b="1" dirty="0" smtClean="0"/>
            <a:t>Увеличение частоты самопроизвольных абортов врожденных пороков развития</a:t>
          </a:r>
          <a:endParaRPr lang="ru-RU" b="1" dirty="0"/>
        </a:p>
      </dgm:t>
    </dgm:pt>
    <dgm:pt modelId="{925845F6-16D3-4CC4-B9E9-488EE758FA82}" type="parTrans" cxnId="{27D75BD5-FD3F-4517-AFC2-BDC7AAB8A954}">
      <dgm:prSet/>
      <dgm:spPr>
        <a:ln w="38100"/>
      </dgm:spPr>
      <dgm:t>
        <a:bodyPr/>
        <a:lstStyle/>
        <a:p>
          <a:endParaRPr lang="ru-RU"/>
        </a:p>
      </dgm:t>
    </dgm:pt>
    <dgm:pt modelId="{2E9D67D7-B5CB-4024-A8FD-288E0A317C8E}" type="sibTrans" cxnId="{27D75BD5-FD3F-4517-AFC2-BDC7AAB8A954}">
      <dgm:prSet/>
      <dgm:spPr/>
      <dgm:t>
        <a:bodyPr/>
        <a:lstStyle/>
        <a:p>
          <a:endParaRPr lang="ru-RU"/>
        </a:p>
      </dgm:t>
    </dgm:pt>
    <dgm:pt modelId="{A72D8B69-1DCD-47CD-A53B-97DD82577A4D}">
      <dgm:prSet/>
      <dgm:spPr>
        <a:ln w="38100"/>
      </dgm:spPr>
      <dgm:t>
        <a:bodyPr/>
        <a:lstStyle/>
        <a:p>
          <a:r>
            <a:rPr lang="ru-RU" b="1" i="0" dirty="0" smtClean="0"/>
            <a:t>Негативно сказывается на умственном развитии детей</a:t>
          </a:r>
          <a:endParaRPr lang="ru-RU" b="1" dirty="0"/>
        </a:p>
      </dgm:t>
    </dgm:pt>
    <dgm:pt modelId="{F1814E9D-974B-447A-AF21-1AC123D874FC}" type="parTrans" cxnId="{00399B2E-EAAF-4BA6-AE58-D977D052E5DD}">
      <dgm:prSet/>
      <dgm:spPr>
        <a:ln w="38100"/>
      </dgm:spPr>
      <dgm:t>
        <a:bodyPr/>
        <a:lstStyle/>
        <a:p>
          <a:endParaRPr lang="ru-RU"/>
        </a:p>
      </dgm:t>
    </dgm:pt>
    <dgm:pt modelId="{A1E8F278-BF4D-4068-8B9D-BC78ED13C71F}" type="sibTrans" cxnId="{00399B2E-EAAF-4BA6-AE58-D977D052E5DD}">
      <dgm:prSet/>
      <dgm:spPr/>
      <dgm:t>
        <a:bodyPr/>
        <a:lstStyle/>
        <a:p>
          <a:endParaRPr lang="ru-RU"/>
        </a:p>
      </dgm:t>
    </dgm:pt>
    <dgm:pt modelId="{24FD849E-361C-499C-BEDF-C152F30E1C4A}" type="pres">
      <dgm:prSet presAssocID="{8090C435-AE26-4B20-B2DF-E820A6ABF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267F64-1EBD-4D19-BEFF-75870932C113}" type="pres">
      <dgm:prSet presAssocID="{6A0D28CF-4165-468B-AA4A-552D1A48087E}" presName="root" presStyleCnt="0"/>
      <dgm:spPr/>
    </dgm:pt>
    <dgm:pt modelId="{CFF61E59-93F7-4E6D-998C-5FC13BEB8C59}" type="pres">
      <dgm:prSet presAssocID="{6A0D28CF-4165-468B-AA4A-552D1A48087E}" presName="rootComposite" presStyleCnt="0"/>
      <dgm:spPr/>
    </dgm:pt>
    <dgm:pt modelId="{71D3DF11-54A2-4409-860F-72FD9F64AA02}" type="pres">
      <dgm:prSet presAssocID="{6A0D28CF-4165-468B-AA4A-552D1A48087E}" presName="rootText" presStyleLbl="node1" presStyleIdx="0" presStyleCnt="4"/>
      <dgm:spPr/>
      <dgm:t>
        <a:bodyPr/>
        <a:lstStyle/>
        <a:p>
          <a:endParaRPr lang="ru-RU"/>
        </a:p>
      </dgm:t>
    </dgm:pt>
    <dgm:pt modelId="{74950C7C-F110-4879-BDBE-CDAE778F5D01}" type="pres">
      <dgm:prSet presAssocID="{6A0D28CF-4165-468B-AA4A-552D1A48087E}" presName="rootConnector" presStyleLbl="node1" presStyleIdx="0" presStyleCnt="4"/>
      <dgm:spPr/>
      <dgm:t>
        <a:bodyPr/>
        <a:lstStyle/>
        <a:p>
          <a:endParaRPr lang="ru-RU"/>
        </a:p>
      </dgm:t>
    </dgm:pt>
    <dgm:pt modelId="{9BFEE28D-3060-4DA8-B04F-C7226811A31C}" type="pres">
      <dgm:prSet presAssocID="{6A0D28CF-4165-468B-AA4A-552D1A48087E}" presName="childShape" presStyleCnt="0"/>
      <dgm:spPr/>
    </dgm:pt>
    <dgm:pt modelId="{26335B0C-F4F1-4C79-90D8-12B42E985049}" type="pres">
      <dgm:prSet presAssocID="{B7E3D680-11C9-4A86-842E-41ECA10C251F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C3F56DA8-EFCD-4A44-996B-307124C4D2A0}" type="pres">
      <dgm:prSet presAssocID="{E34BADEE-7137-4D23-BDB8-85E429B2FD0D}" presName="childText" presStyleLbl="bgAcc1" presStyleIdx="0" presStyleCnt="12" custScaleX="12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BA782-6040-4D18-A1A9-E388E372C203}" type="pres">
      <dgm:prSet presAssocID="{925845F6-16D3-4CC4-B9E9-488EE758FA8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12F2723A-F656-41B8-B965-AC252DDAA771}" type="pres">
      <dgm:prSet presAssocID="{A22A2558-B156-40E7-9BBC-19941D1AAA9F}" presName="childText" presStyleLbl="bgAcc1" presStyleIdx="1" presStyleCnt="12" custScaleX="119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F572-63AE-427D-BBCC-87AF45BBC75A}" type="pres">
      <dgm:prSet presAssocID="{9370F953-87D6-4692-B2FB-5FA544359238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430EDE0-828C-4634-8C06-535778FBF3F1}" type="pres">
      <dgm:prSet presAssocID="{F5FEBC0C-6467-443D-87B3-287B176DF990}" presName="childText" presStyleLbl="bgAcc1" presStyleIdx="2" presStyleCnt="12" custScaleX="116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46C89-A15A-4C61-B059-37566A9982CF}" type="pres">
      <dgm:prSet presAssocID="{BEDCA8F1-8B20-4696-9063-9D9EC4E82FE7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8909CE32-95CF-48AE-911A-5B5BACDD6B17}" type="pres">
      <dgm:prSet presAssocID="{C3445855-3E21-4B80-9C79-5347CE4BD3D4}" presName="childText" presStyleLbl="bgAcc1" presStyleIdx="3" presStyleCnt="12" custScaleX="112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0BCEB-B7E7-439C-B8A2-E29FB8DD8033}" type="pres">
      <dgm:prSet presAssocID="{26015607-DAC9-425C-9605-CB1EFDAE0880}" presName="root" presStyleCnt="0"/>
      <dgm:spPr/>
    </dgm:pt>
    <dgm:pt modelId="{F261636C-F0B0-4105-9E62-B8942E4D72DD}" type="pres">
      <dgm:prSet presAssocID="{26015607-DAC9-425C-9605-CB1EFDAE0880}" presName="rootComposite" presStyleCnt="0"/>
      <dgm:spPr/>
    </dgm:pt>
    <dgm:pt modelId="{DCDBB41C-D49D-43E2-BCD5-60A961048763}" type="pres">
      <dgm:prSet presAssocID="{26015607-DAC9-425C-9605-CB1EFDAE0880}" presName="rootText" presStyleLbl="node1" presStyleIdx="1" presStyleCnt="4"/>
      <dgm:spPr/>
      <dgm:t>
        <a:bodyPr/>
        <a:lstStyle/>
        <a:p>
          <a:endParaRPr lang="ru-RU"/>
        </a:p>
      </dgm:t>
    </dgm:pt>
    <dgm:pt modelId="{9F540C40-A6A6-4DE7-B234-118BFA3BBCD7}" type="pres">
      <dgm:prSet presAssocID="{26015607-DAC9-425C-9605-CB1EFDAE0880}" presName="rootConnector" presStyleLbl="node1" presStyleIdx="1" presStyleCnt="4"/>
      <dgm:spPr/>
      <dgm:t>
        <a:bodyPr/>
        <a:lstStyle/>
        <a:p>
          <a:endParaRPr lang="ru-RU"/>
        </a:p>
      </dgm:t>
    </dgm:pt>
    <dgm:pt modelId="{A384BDF6-7C8C-4C5C-9ECD-374ED4C2139E}" type="pres">
      <dgm:prSet presAssocID="{26015607-DAC9-425C-9605-CB1EFDAE0880}" presName="childShape" presStyleCnt="0"/>
      <dgm:spPr/>
    </dgm:pt>
    <dgm:pt modelId="{A47209DC-6DC0-4518-BAB4-94980CF28C70}" type="pres">
      <dgm:prSet presAssocID="{A8484C52-1586-4F18-8563-34D5290DE282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5617BF58-E7CD-4033-948A-886B31E5124B}" type="pres">
      <dgm:prSet presAssocID="{3587E805-B667-4CCA-86A5-C7881FDB43AA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59BBD-FC9B-48EC-A71F-62707FBA921C}" type="pres">
      <dgm:prSet presAssocID="{7E119F65-7281-432A-867C-178E98C9596A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758C5A32-533A-4D4A-955D-A5AB6D2266AE}" type="pres">
      <dgm:prSet presAssocID="{B00951E5-42C6-48DD-9B3B-A82E6118FDAB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38528-9F80-4CCB-BB0F-083823B3FE52}" type="pres">
      <dgm:prSet presAssocID="{F1814E9D-974B-447A-AF21-1AC123D874FC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464CF304-CA8B-4021-BD2D-C34DCA2E9ABF}" type="pres">
      <dgm:prSet presAssocID="{A72D8B69-1DCD-47CD-A53B-97DD82577A4D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A5B9D-F21B-4200-96E1-DF16057EE659}" type="pres">
      <dgm:prSet presAssocID="{7A5F10AD-C2AD-4B3A-81E4-B62684D0DD6D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1904E47E-C102-4009-AE59-C1EAAB56AB61}" type="pres">
      <dgm:prSet presAssocID="{889C9F0A-93EE-4DCF-9085-3D01B9C2887A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EB40E-A35F-41C3-8434-6F4CBA1C356A}" type="pres">
      <dgm:prSet presAssocID="{CA4DA917-AB4D-4541-901C-99DDEC404F22}" presName="root" presStyleCnt="0"/>
      <dgm:spPr/>
    </dgm:pt>
    <dgm:pt modelId="{B36D9544-B6E4-4D8B-AE5D-5CBBE17CCFC6}" type="pres">
      <dgm:prSet presAssocID="{CA4DA917-AB4D-4541-901C-99DDEC404F22}" presName="rootComposite" presStyleCnt="0"/>
      <dgm:spPr/>
    </dgm:pt>
    <dgm:pt modelId="{5141F902-B5D6-4A2D-BF38-EF0DB76C6D6A}" type="pres">
      <dgm:prSet presAssocID="{CA4DA917-AB4D-4541-901C-99DDEC404F22}" presName="rootText" presStyleLbl="node1" presStyleIdx="2" presStyleCnt="4"/>
      <dgm:spPr/>
      <dgm:t>
        <a:bodyPr/>
        <a:lstStyle/>
        <a:p>
          <a:endParaRPr lang="ru-RU"/>
        </a:p>
      </dgm:t>
    </dgm:pt>
    <dgm:pt modelId="{92E7F4B9-91F5-4A4B-BAF2-B0BF70FB6738}" type="pres">
      <dgm:prSet presAssocID="{CA4DA917-AB4D-4541-901C-99DDEC404F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777F969A-16A7-4743-80A7-385FEAB9CABC}" type="pres">
      <dgm:prSet presAssocID="{CA4DA917-AB4D-4541-901C-99DDEC404F22}" presName="childShape" presStyleCnt="0"/>
      <dgm:spPr/>
    </dgm:pt>
    <dgm:pt modelId="{CBA06163-66FA-4412-B82D-C6628C395574}" type="pres">
      <dgm:prSet presAssocID="{7731AAE4-545D-44FC-B664-AEF494A33B6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6133CDD8-9536-4D11-8583-65C62A070635}" type="pres">
      <dgm:prSet presAssocID="{3255C058-92CE-418C-A5CA-31EB001EB595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1ACD4-7AF8-4D09-9A85-40CF5CE2F4F2}" type="pres">
      <dgm:prSet presAssocID="{12528459-76C2-474D-AEC3-BE8FDFEBBF13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BF0ACBE1-9815-45E7-BB23-D2A6EDA86791}" type="pres">
      <dgm:prSet presAssocID="{598A8FEA-72F2-4BB6-B6CC-51BD29508FBF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49961-AA55-475E-AF15-D6AC06D0C398}" type="pres">
      <dgm:prSet presAssocID="{011AAB31-F8F3-44DD-8EE6-C440931D28FD}" presName="root" presStyleCnt="0"/>
      <dgm:spPr/>
    </dgm:pt>
    <dgm:pt modelId="{BBE44455-4767-4CEE-960D-EF5B581822D2}" type="pres">
      <dgm:prSet presAssocID="{011AAB31-F8F3-44DD-8EE6-C440931D28FD}" presName="rootComposite" presStyleCnt="0"/>
      <dgm:spPr/>
    </dgm:pt>
    <dgm:pt modelId="{11BF4899-A07A-4093-91A0-C37417B5EF21}" type="pres">
      <dgm:prSet presAssocID="{011AAB31-F8F3-44DD-8EE6-C440931D28FD}" presName="rootText" presStyleLbl="node1" presStyleIdx="3" presStyleCnt="4"/>
      <dgm:spPr/>
      <dgm:t>
        <a:bodyPr/>
        <a:lstStyle/>
        <a:p>
          <a:endParaRPr lang="ru-RU"/>
        </a:p>
      </dgm:t>
    </dgm:pt>
    <dgm:pt modelId="{2B04484D-647A-4CFE-89F6-65EA1183F7DF}" type="pres">
      <dgm:prSet presAssocID="{011AAB31-F8F3-44DD-8EE6-C440931D28FD}" presName="rootConnector" presStyleLbl="node1" presStyleIdx="3" presStyleCnt="4"/>
      <dgm:spPr/>
      <dgm:t>
        <a:bodyPr/>
        <a:lstStyle/>
        <a:p>
          <a:endParaRPr lang="ru-RU"/>
        </a:p>
      </dgm:t>
    </dgm:pt>
    <dgm:pt modelId="{A3AC88B2-211A-4384-B336-12957FE15521}" type="pres">
      <dgm:prSet presAssocID="{011AAB31-F8F3-44DD-8EE6-C440931D28FD}" presName="childShape" presStyleCnt="0"/>
      <dgm:spPr/>
    </dgm:pt>
    <dgm:pt modelId="{41229B34-3904-4090-B352-0B31FFCB4642}" type="pres">
      <dgm:prSet presAssocID="{26A475A5-7218-4ED4-937A-E9EFF7D8F51C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DA2BB7AE-4AA5-47EE-89DA-77BD25CDF7C3}" type="pres">
      <dgm:prSet presAssocID="{AE3A662F-C791-465B-B9E2-84D5FE2CC6D1}" presName="childText" presStyleLbl="bgAcc1" presStyleIdx="10" presStyleCnt="12" custScaleX="11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3401-6874-4C2C-A54F-2434345EBDE7}" type="pres">
      <dgm:prSet presAssocID="{B2BE9840-5954-4115-A5AF-57140C585A36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1903F5D1-4270-4C14-A03A-A5CAE7F7A9C4}" type="pres">
      <dgm:prSet presAssocID="{68D0A811-EFA3-4E19-B535-7CE84E89DB46}" presName="childText" presStyleLbl="bgAcc1" presStyleIdx="11" presStyleCnt="12" custScaleX="113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2B76B-348C-467A-A0CC-56141275588B}" srcId="{6A0D28CF-4165-468B-AA4A-552D1A48087E}" destId="{F5FEBC0C-6467-443D-87B3-287B176DF990}" srcOrd="2" destOrd="0" parTransId="{9370F953-87D6-4692-B2FB-5FA544359238}" sibTransId="{86230031-B646-4A9A-88B4-E7348BEC64B8}"/>
    <dgm:cxn modelId="{18FA8318-1E36-459D-977B-67B77854181F}" srcId="{8090C435-AE26-4B20-B2DF-E820A6ABF87E}" destId="{26015607-DAC9-425C-9605-CB1EFDAE0880}" srcOrd="1" destOrd="0" parTransId="{F514CDFB-E8EA-4A41-95E3-1ECF9AF90B90}" sibTransId="{5FF7AC14-AE4D-477F-8664-99845D05A170}"/>
    <dgm:cxn modelId="{80A44BF1-2C3B-445F-9858-9EDEF4678215}" type="presOf" srcId="{598A8FEA-72F2-4BB6-B6CC-51BD29508FBF}" destId="{BF0ACBE1-9815-45E7-BB23-D2A6EDA86791}" srcOrd="0" destOrd="0" presId="urn:microsoft.com/office/officeart/2005/8/layout/hierarchy3"/>
    <dgm:cxn modelId="{A35BDE46-DEDD-4C98-B789-9179F3444C00}" type="presOf" srcId="{3255C058-92CE-418C-A5CA-31EB001EB595}" destId="{6133CDD8-9536-4D11-8583-65C62A070635}" srcOrd="0" destOrd="0" presId="urn:microsoft.com/office/officeart/2005/8/layout/hierarchy3"/>
    <dgm:cxn modelId="{5383EE5A-E1F3-4286-B6B4-1FE149F991BA}" type="presOf" srcId="{C3445855-3E21-4B80-9C79-5347CE4BD3D4}" destId="{8909CE32-95CF-48AE-911A-5B5BACDD6B17}" srcOrd="0" destOrd="0" presId="urn:microsoft.com/office/officeart/2005/8/layout/hierarchy3"/>
    <dgm:cxn modelId="{2021636D-B941-456B-91BE-6B288A8B1A25}" srcId="{011AAB31-F8F3-44DD-8EE6-C440931D28FD}" destId="{AE3A662F-C791-465B-B9E2-84D5FE2CC6D1}" srcOrd="0" destOrd="0" parTransId="{26A475A5-7218-4ED4-937A-E9EFF7D8F51C}" sibTransId="{33EA2644-14E8-490B-A5AB-B1D27D3F2821}"/>
    <dgm:cxn modelId="{0E646EA6-B083-4F1B-B0E7-3CF1313784E6}" type="presOf" srcId="{8090C435-AE26-4B20-B2DF-E820A6ABF87E}" destId="{24FD849E-361C-499C-BEDF-C152F30E1C4A}" srcOrd="0" destOrd="0" presId="urn:microsoft.com/office/officeart/2005/8/layout/hierarchy3"/>
    <dgm:cxn modelId="{63ECC1CE-E5AF-491B-8462-8185DE2514D3}" srcId="{8090C435-AE26-4B20-B2DF-E820A6ABF87E}" destId="{CA4DA917-AB4D-4541-901C-99DDEC404F22}" srcOrd="2" destOrd="0" parTransId="{ABEE9C58-D143-476F-84F8-6E8DE301CB84}" sibTransId="{1562F6E1-2988-40F0-9EAD-B1BC13BA5853}"/>
    <dgm:cxn modelId="{0E6666B9-836D-486C-8306-50F9B37306B8}" type="presOf" srcId="{925845F6-16D3-4CC4-B9E9-488EE758FA82}" destId="{E28BA782-6040-4D18-A1A9-E388E372C203}" srcOrd="0" destOrd="0" presId="urn:microsoft.com/office/officeart/2005/8/layout/hierarchy3"/>
    <dgm:cxn modelId="{A6B5D230-D60E-4193-95C6-FB99107C4A2A}" type="presOf" srcId="{A72D8B69-1DCD-47CD-A53B-97DD82577A4D}" destId="{464CF304-CA8B-4021-BD2D-C34DCA2E9ABF}" srcOrd="0" destOrd="0" presId="urn:microsoft.com/office/officeart/2005/8/layout/hierarchy3"/>
    <dgm:cxn modelId="{6BDB501D-6233-4829-8EE1-40D881CF3C40}" type="presOf" srcId="{12528459-76C2-474D-AEC3-BE8FDFEBBF13}" destId="{3CF1ACD4-7AF8-4D09-9A85-40CF5CE2F4F2}" srcOrd="0" destOrd="0" presId="urn:microsoft.com/office/officeart/2005/8/layout/hierarchy3"/>
    <dgm:cxn modelId="{49AE8953-D88E-46B1-9FC1-8FB2A7290133}" type="presOf" srcId="{9370F953-87D6-4692-B2FB-5FA544359238}" destId="{76E5F572-63AE-427D-BBCC-87AF45BBC75A}" srcOrd="0" destOrd="0" presId="urn:microsoft.com/office/officeart/2005/8/layout/hierarchy3"/>
    <dgm:cxn modelId="{2ACD1F07-8993-4C24-B343-4FEDEA193D60}" type="presOf" srcId="{B2BE9840-5954-4115-A5AF-57140C585A36}" destId="{C0133401-6874-4C2C-A54F-2434345EBDE7}" srcOrd="0" destOrd="0" presId="urn:microsoft.com/office/officeart/2005/8/layout/hierarchy3"/>
    <dgm:cxn modelId="{61516EB7-62F2-4E62-A7B7-E5D8C0D7F565}" srcId="{6A0D28CF-4165-468B-AA4A-552D1A48087E}" destId="{E34BADEE-7137-4D23-BDB8-85E429B2FD0D}" srcOrd="0" destOrd="0" parTransId="{B7E3D680-11C9-4A86-842E-41ECA10C251F}" sibTransId="{814BD051-A9F5-4478-A7F9-80677469339F}"/>
    <dgm:cxn modelId="{65E45103-2643-4AE3-9F2A-F72ED77D9F4E}" type="presOf" srcId="{011AAB31-F8F3-44DD-8EE6-C440931D28FD}" destId="{11BF4899-A07A-4093-91A0-C37417B5EF21}" srcOrd="0" destOrd="0" presId="urn:microsoft.com/office/officeart/2005/8/layout/hierarchy3"/>
    <dgm:cxn modelId="{4668509A-2906-41A2-A753-66E71D50FEB1}" type="presOf" srcId="{26015607-DAC9-425C-9605-CB1EFDAE0880}" destId="{DCDBB41C-D49D-43E2-BCD5-60A961048763}" srcOrd="0" destOrd="0" presId="urn:microsoft.com/office/officeart/2005/8/layout/hierarchy3"/>
    <dgm:cxn modelId="{F4963076-EACD-4827-9F01-9AFC71323E23}" type="presOf" srcId="{68D0A811-EFA3-4E19-B535-7CE84E89DB46}" destId="{1903F5D1-4270-4C14-A03A-A5CAE7F7A9C4}" srcOrd="0" destOrd="0" presId="urn:microsoft.com/office/officeart/2005/8/layout/hierarchy3"/>
    <dgm:cxn modelId="{F90BE96C-C761-4E0E-8D16-06F9F1491AA8}" type="presOf" srcId="{011AAB31-F8F3-44DD-8EE6-C440931D28FD}" destId="{2B04484D-647A-4CFE-89F6-65EA1183F7DF}" srcOrd="1" destOrd="0" presId="urn:microsoft.com/office/officeart/2005/8/layout/hierarchy3"/>
    <dgm:cxn modelId="{8894AD32-9FB0-4E34-83F2-E1D6A79C36FF}" type="presOf" srcId="{B7E3D680-11C9-4A86-842E-41ECA10C251F}" destId="{26335B0C-F4F1-4C79-90D8-12B42E985049}" srcOrd="0" destOrd="0" presId="urn:microsoft.com/office/officeart/2005/8/layout/hierarchy3"/>
    <dgm:cxn modelId="{27D75BD5-FD3F-4517-AFC2-BDC7AAB8A954}" srcId="{6A0D28CF-4165-468B-AA4A-552D1A48087E}" destId="{A22A2558-B156-40E7-9BBC-19941D1AAA9F}" srcOrd="1" destOrd="0" parTransId="{925845F6-16D3-4CC4-B9E9-488EE758FA82}" sibTransId="{2E9D67D7-B5CB-4024-A8FD-288E0A317C8E}"/>
    <dgm:cxn modelId="{369461DC-6C89-4380-B7C2-616ABAC2FB04}" srcId="{CA4DA917-AB4D-4541-901C-99DDEC404F22}" destId="{598A8FEA-72F2-4BB6-B6CC-51BD29508FBF}" srcOrd="1" destOrd="0" parTransId="{12528459-76C2-474D-AEC3-BE8FDFEBBF13}" sibTransId="{92F1680B-DE70-4991-A1EB-1394D8DD5920}"/>
    <dgm:cxn modelId="{BAFC6983-9B36-4B7E-940C-6928C4503A99}" type="presOf" srcId="{A8484C52-1586-4F18-8563-34D5290DE282}" destId="{A47209DC-6DC0-4518-BAB4-94980CF28C70}" srcOrd="0" destOrd="0" presId="urn:microsoft.com/office/officeart/2005/8/layout/hierarchy3"/>
    <dgm:cxn modelId="{AACD2D1C-81C1-408F-8EAF-105AF079B527}" type="presOf" srcId="{CA4DA917-AB4D-4541-901C-99DDEC404F22}" destId="{5141F902-B5D6-4A2D-BF38-EF0DB76C6D6A}" srcOrd="0" destOrd="0" presId="urn:microsoft.com/office/officeart/2005/8/layout/hierarchy3"/>
    <dgm:cxn modelId="{69139AB0-207C-4B2B-B924-E7BC3492A713}" srcId="{26015607-DAC9-425C-9605-CB1EFDAE0880}" destId="{889C9F0A-93EE-4DCF-9085-3D01B9C2887A}" srcOrd="3" destOrd="0" parTransId="{7A5F10AD-C2AD-4B3A-81E4-B62684D0DD6D}" sibTransId="{68D35C8E-4B93-4E4C-98BF-91FAC94CE0E4}"/>
    <dgm:cxn modelId="{A5562C40-D60A-4738-9E3B-0286C222B00E}" srcId="{6A0D28CF-4165-468B-AA4A-552D1A48087E}" destId="{C3445855-3E21-4B80-9C79-5347CE4BD3D4}" srcOrd="3" destOrd="0" parTransId="{BEDCA8F1-8B20-4696-9063-9D9EC4E82FE7}" sibTransId="{BC091EAD-1C57-43F3-B81E-6DCBA06FEB42}"/>
    <dgm:cxn modelId="{50567990-07BD-4BFF-8CDA-2CE3BCB9E63D}" type="presOf" srcId="{F5FEBC0C-6467-443D-87B3-287B176DF990}" destId="{7430EDE0-828C-4634-8C06-535778FBF3F1}" srcOrd="0" destOrd="0" presId="urn:microsoft.com/office/officeart/2005/8/layout/hierarchy3"/>
    <dgm:cxn modelId="{DBAFA5B7-B789-4547-B0B1-291ED992A671}" srcId="{011AAB31-F8F3-44DD-8EE6-C440931D28FD}" destId="{68D0A811-EFA3-4E19-B535-7CE84E89DB46}" srcOrd="1" destOrd="0" parTransId="{B2BE9840-5954-4115-A5AF-57140C585A36}" sibTransId="{76ECCB26-97F7-47E3-9F32-57EE2B9B4B27}"/>
    <dgm:cxn modelId="{97691EBE-5D26-4887-8CE9-49D2A96BBCB6}" type="presOf" srcId="{889C9F0A-93EE-4DCF-9085-3D01B9C2887A}" destId="{1904E47E-C102-4009-AE59-C1EAAB56AB61}" srcOrd="0" destOrd="0" presId="urn:microsoft.com/office/officeart/2005/8/layout/hierarchy3"/>
    <dgm:cxn modelId="{DE0CE407-EF5B-474D-A41B-2188D7348AE6}" type="presOf" srcId="{F1814E9D-974B-447A-AF21-1AC123D874FC}" destId="{D2C38528-9F80-4CCB-BB0F-083823B3FE52}" srcOrd="0" destOrd="0" presId="urn:microsoft.com/office/officeart/2005/8/layout/hierarchy3"/>
    <dgm:cxn modelId="{7FC8FC91-A808-4160-9510-827A8DD44553}" type="presOf" srcId="{26015607-DAC9-425C-9605-CB1EFDAE0880}" destId="{9F540C40-A6A6-4DE7-B234-118BFA3BBCD7}" srcOrd="1" destOrd="0" presId="urn:microsoft.com/office/officeart/2005/8/layout/hierarchy3"/>
    <dgm:cxn modelId="{23AA82B6-B699-441A-A2DB-F3AE065CE275}" type="presOf" srcId="{6A0D28CF-4165-468B-AA4A-552D1A48087E}" destId="{74950C7C-F110-4879-BDBE-CDAE778F5D01}" srcOrd="1" destOrd="0" presId="urn:microsoft.com/office/officeart/2005/8/layout/hierarchy3"/>
    <dgm:cxn modelId="{8D40DC8C-59BD-467F-AFA1-3EF133ED0CE9}" srcId="{8090C435-AE26-4B20-B2DF-E820A6ABF87E}" destId="{6A0D28CF-4165-468B-AA4A-552D1A48087E}" srcOrd="0" destOrd="0" parTransId="{2D102331-8A8A-4134-B06E-11C1EB2D315B}" sibTransId="{D1CFDDB6-48DB-438E-8C7A-AF49B34DBA52}"/>
    <dgm:cxn modelId="{BD2AAFD0-F30B-489A-8CBC-E6920BE7A68A}" type="presOf" srcId="{6A0D28CF-4165-468B-AA4A-552D1A48087E}" destId="{71D3DF11-54A2-4409-860F-72FD9F64AA02}" srcOrd="0" destOrd="0" presId="urn:microsoft.com/office/officeart/2005/8/layout/hierarchy3"/>
    <dgm:cxn modelId="{25C12A89-460B-4EE0-9C30-39737E36647B}" srcId="{26015607-DAC9-425C-9605-CB1EFDAE0880}" destId="{3587E805-B667-4CCA-86A5-C7881FDB43AA}" srcOrd="0" destOrd="0" parTransId="{A8484C52-1586-4F18-8563-34D5290DE282}" sibTransId="{932FA04A-DB3F-4969-95B6-0C29395C1649}"/>
    <dgm:cxn modelId="{0FC292DD-7E00-4834-836C-8EFE1E579187}" type="presOf" srcId="{B00951E5-42C6-48DD-9B3B-A82E6118FDAB}" destId="{758C5A32-533A-4D4A-955D-A5AB6D2266AE}" srcOrd="0" destOrd="0" presId="urn:microsoft.com/office/officeart/2005/8/layout/hierarchy3"/>
    <dgm:cxn modelId="{8FE48B47-3D42-4E27-B9E8-A98C5CA912EE}" type="presOf" srcId="{CA4DA917-AB4D-4541-901C-99DDEC404F22}" destId="{92E7F4B9-91F5-4A4B-BAF2-B0BF70FB6738}" srcOrd="1" destOrd="0" presId="urn:microsoft.com/office/officeart/2005/8/layout/hierarchy3"/>
    <dgm:cxn modelId="{C7CE0851-10EC-4704-A628-650F4D53B044}" type="presOf" srcId="{AE3A662F-C791-465B-B9E2-84D5FE2CC6D1}" destId="{DA2BB7AE-4AA5-47EE-89DA-77BD25CDF7C3}" srcOrd="0" destOrd="0" presId="urn:microsoft.com/office/officeart/2005/8/layout/hierarchy3"/>
    <dgm:cxn modelId="{84BA95B6-9921-4675-8AF9-F60D5EF47B2C}" srcId="{8090C435-AE26-4B20-B2DF-E820A6ABF87E}" destId="{011AAB31-F8F3-44DD-8EE6-C440931D28FD}" srcOrd="3" destOrd="0" parTransId="{86A47A0A-C513-4CA0-B777-C44181D74C62}" sibTransId="{7E327BC7-19F5-4382-91B3-53142EBE23C5}"/>
    <dgm:cxn modelId="{17FA8911-57CA-42CF-A2FC-3C3AF2079C17}" srcId="{26015607-DAC9-425C-9605-CB1EFDAE0880}" destId="{B00951E5-42C6-48DD-9B3B-A82E6118FDAB}" srcOrd="1" destOrd="0" parTransId="{7E119F65-7281-432A-867C-178E98C9596A}" sibTransId="{89D7E447-E7E3-4D1B-B609-CEB1C88D9C28}"/>
    <dgm:cxn modelId="{030304AF-6254-443A-86B3-AAED371D000A}" type="presOf" srcId="{7E119F65-7281-432A-867C-178E98C9596A}" destId="{BBE59BBD-FC9B-48EC-A71F-62707FBA921C}" srcOrd="0" destOrd="0" presId="urn:microsoft.com/office/officeart/2005/8/layout/hierarchy3"/>
    <dgm:cxn modelId="{4EA03A21-7AB6-44F0-AA6D-E881507C5654}" type="presOf" srcId="{BEDCA8F1-8B20-4696-9063-9D9EC4E82FE7}" destId="{16446C89-A15A-4C61-B059-37566A9982CF}" srcOrd="0" destOrd="0" presId="urn:microsoft.com/office/officeart/2005/8/layout/hierarchy3"/>
    <dgm:cxn modelId="{E98B971E-90EC-4D5E-A3BA-E6F3F28E343F}" type="presOf" srcId="{7731AAE4-545D-44FC-B664-AEF494A33B63}" destId="{CBA06163-66FA-4412-B82D-C6628C395574}" srcOrd="0" destOrd="0" presId="urn:microsoft.com/office/officeart/2005/8/layout/hierarchy3"/>
    <dgm:cxn modelId="{9E17BA52-C53D-4176-946B-9A62F940EE14}" type="presOf" srcId="{3587E805-B667-4CCA-86A5-C7881FDB43AA}" destId="{5617BF58-E7CD-4033-948A-886B31E5124B}" srcOrd="0" destOrd="0" presId="urn:microsoft.com/office/officeart/2005/8/layout/hierarchy3"/>
    <dgm:cxn modelId="{A36A4662-E509-4959-9966-AC2CC43CA4FD}" srcId="{CA4DA917-AB4D-4541-901C-99DDEC404F22}" destId="{3255C058-92CE-418C-A5CA-31EB001EB595}" srcOrd="0" destOrd="0" parTransId="{7731AAE4-545D-44FC-B664-AEF494A33B63}" sibTransId="{0FF159F2-B619-49CF-892A-9F3C073FAE30}"/>
    <dgm:cxn modelId="{7797BEDB-0EE4-44D0-AA4E-EC46A162406A}" type="presOf" srcId="{26A475A5-7218-4ED4-937A-E9EFF7D8F51C}" destId="{41229B34-3904-4090-B352-0B31FFCB4642}" srcOrd="0" destOrd="0" presId="urn:microsoft.com/office/officeart/2005/8/layout/hierarchy3"/>
    <dgm:cxn modelId="{00399B2E-EAAF-4BA6-AE58-D977D052E5DD}" srcId="{26015607-DAC9-425C-9605-CB1EFDAE0880}" destId="{A72D8B69-1DCD-47CD-A53B-97DD82577A4D}" srcOrd="2" destOrd="0" parTransId="{F1814E9D-974B-447A-AF21-1AC123D874FC}" sibTransId="{A1E8F278-BF4D-4068-8B9D-BC78ED13C71F}"/>
    <dgm:cxn modelId="{AD3BA092-65B4-412C-A4DF-1C155ABD6681}" type="presOf" srcId="{7A5F10AD-C2AD-4B3A-81E4-B62684D0DD6D}" destId="{EEFA5B9D-F21B-4200-96E1-DF16057EE659}" srcOrd="0" destOrd="0" presId="urn:microsoft.com/office/officeart/2005/8/layout/hierarchy3"/>
    <dgm:cxn modelId="{5140A481-6A53-4F0C-8849-591C5759F865}" type="presOf" srcId="{E34BADEE-7137-4D23-BDB8-85E429B2FD0D}" destId="{C3F56DA8-EFCD-4A44-996B-307124C4D2A0}" srcOrd="0" destOrd="0" presId="urn:microsoft.com/office/officeart/2005/8/layout/hierarchy3"/>
    <dgm:cxn modelId="{A661F4C2-8EDD-40C3-9FA0-347D1F3E4FBC}" type="presOf" srcId="{A22A2558-B156-40E7-9BBC-19941D1AAA9F}" destId="{12F2723A-F656-41B8-B965-AC252DDAA771}" srcOrd="0" destOrd="0" presId="urn:microsoft.com/office/officeart/2005/8/layout/hierarchy3"/>
    <dgm:cxn modelId="{6A8EE8D8-B1D7-4355-A5DD-63A45D473EA2}" type="presParOf" srcId="{24FD849E-361C-499C-BEDF-C152F30E1C4A}" destId="{EE267F64-1EBD-4D19-BEFF-75870932C113}" srcOrd="0" destOrd="0" presId="urn:microsoft.com/office/officeart/2005/8/layout/hierarchy3"/>
    <dgm:cxn modelId="{41A90846-12B9-43AD-9B56-74BCBC73531F}" type="presParOf" srcId="{EE267F64-1EBD-4D19-BEFF-75870932C113}" destId="{CFF61E59-93F7-4E6D-998C-5FC13BEB8C59}" srcOrd="0" destOrd="0" presId="urn:microsoft.com/office/officeart/2005/8/layout/hierarchy3"/>
    <dgm:cxn modelId="{ED713ECE-10BB-4752-8371-B32F05FECEEB}" type="presParOf" srcId="{CFF61E59-93F7-4E6D-998C-5FC13BEB8C59}" destId="{71D3DF11-54A2-4409-860F-72FD9F64AA02}" srcOrd="0" destOrd="0" presId="urn:microsoft.com/office/officeart/2005/8/layout/hierarchy3"/>
    <dgm:cxn modelId="{7374EDB9-F7CE-4202-90B3-5EF89E2F7573}" type="presParOf" srcId="{CFF61E59-93F7-4E6D-998C-5FC13BEB8C59}" destId="{74950C7C-F110-4879-BDBE-CDAE778F5D01}" srcOrd="1" destOrd="0" presId="urn:microsoft.com/office/officeart/2005/8/layout/hierarchy3"/>
    <dgm:cxn modelId="{15E445CF-4186-4885-BE9D-A5CFBC9ABC3E}" type="presParOf" srcId="{EE267F64-1EBD-4D19-BEFF-75870932C113}" destId="{9BFEE28D-3060-4DA8-B04F-C7226811A31C}" srcOrd="1" destOrd="0" presId="urn:microsoft.com/office/officeart/2005/8/layout/hierarchy3"/>
    <dgm:cxn modelId="{59724FCD-2CBB-4B7F-81C4-400464B39B68}" type="presParOf" srcId="{9BFEE28D-3060-4DA8-B04F-C7226811A31C}" destId="{26335B0C-F4F1-4C79-90D8-12B42E985049}" srcOrd="0" destOrd="0" presId="urn:microsoft.com/office/officeart/2005/8/layout/hierarchy3"/>
    <dgm:cxn modelId="{33027E52-7309-4C2F-BC2B-83675E1835B7}" type="presParOf" srcId="{9BFEE28D-3060-4DA8-B04F-C7226811A31C}" destId="{C3F56DA8-EFCD-4A44-996B-307124C4D2A0}" srcOrd="1" destOrd="0" presId="urn:microsoft.com/office/officeart/2005/8/layout/hierarchy3"/>
    <dgm:cxn modelId="{FAF38966-537E-4604-877C-DD909116ADC3}" type="presParOf" srcId="{9BFEE28D-3060-4DA8-B04F-C7226811A31C}" destId="{E28BA782-6040-4D18-A1A9-E388E372C203}" srcOrd="2" destOrd="0" presId="urn:microsoft.com/office/officeart/2005/8/layout/hierarchy3"/>
    <dgm:cxn modelId="{275BC71A-0B69-4F1E-88F2-EF2545BFF2BB}" type="presParOf" srcId="{9BFEE28D-3060-4DA8-B04F-C7226811A31C}" destId="{12F2723A-F656-41B8-B965-AC252DDAA771}" srcOrd="3" destOrd="0" presId="urn:microsoft.com/office/officeart/2005/8/layout/hierarchy3"/>
    <dgm:cxn modelId="{F5EC5EF0-FD87-4888-8A2E-86CB9F05538F}" type="presParOf" srcId="{9BFEE28D-3060-4DA8-B04F-C7226811A31C}" destId="{76E5F572-63AE-427D-BBCC-87AF45BBC75A}" srcOrd="4" destOrd="0" presId="urn:microsoft.com/office/officeart/2005/8/layout/hierarchy3"/>
    <dgm:cxn modelId="{5CD8B6C2-C45D-44ED-8FAE-CDBA745EA40A}" type="presParOf" srcId="{9BFEE28D-3060-4DA8-B04F-C7226811A31C}" destId="{7430EDE0-828C-4634-8C06-535778FBF3F1}" srcOrd="5" destOrd="0" presId="urn:microsoft.com/office/officeart/2005/8/layout/hierarchy3"/>
    <dgm:cxn modelId="{D9305124-126A-4711-BC5F-D9B0C2C716D4}" type="presParOf" srcId="{9BFEE28D-3060-4DA8-B04F-C7226811A31C}" destId="{16446C89-A15A-4C61-B059-37566A9982CF}" srcOrd="6" destOrd="0" presId="urn:microsoft.com/office/officeart/2005/8/layout/hierarchy3"/>
    <dgm:cxn modelId="{131BAAA4-51C2-4DA8-A25F-78363AD4646B}" type="presParOf" srcId="{9BFEE28D-3060-4DA8-B04F-C7226811A31C}" destId="{8909CE32-95CF-48AE-911A-5B5BACDD6B17}" srcOrd="7" destOrd="0" presId="urn:microsoft.com/office/officeart/2005/8/layout/hierarchy3"/>
    <dgm:cxn modelId="{B9C85D67-882D-4075-8C23-F44D80AFD002}" type="presParOf" srcId="{24FD849E-361C-499C-BEDF-C152F30E1C4A}" destId="{2020BCEB-B7E7-439C-B8A2-E29FB8DD8033}" srcOrd="1" destOrd="0" presId="urn:microsoft.com/office/officeart/2005/8/layout/hierarchy3"/>
    <dgm:cxn modelId="{6484DE51-6207-49B5-A6DE-FEEDB57C1876}" type="presParOf" srcId="{2020BCEB-B7E7-439C-B8A2-E29FB8DD8033}" destId="{F261636C-F0B0-4105-9E62-B8942E4D72DD}" srcOrd="0" destOrd="0" presId="urn:microsoft.com/office/officeart/2005/8/layout/hierarchy3"/>
    <dgm:cxn modelId="{3AC16B25-7DC2-423F-90B1-F8332E2721C8}" type="presParOf" srcId="{F261636C-F0B0-4105-9E62-B8942E4D72DD}" destId="{DCDBB41C-D49D-43E2-BCD5-60A961048763}" srcOrd="0" destOrd="0" presId="urn:microsoft.com/office/officeart/2005/8/layout/hierarchy3"/>
    <dgm:cxn modelId="{D13AAAC2-A23C-4276-B740-E43B81D57F82}" type="presParOf" srcId="{F261636C-F0B0-4105-9E62-B8942E4D72DD}" destId="{9F540C40-A6A6-4DE7-B234-118BFA3BBCD7}" srcOrd="1" destOrd="0" presId="urn:microsoft.com/office/officeart/2005/8/layout/hierarchy3"/>
    <dgm:cxn modelId="{8F015E79-02A6-45CB-ACA7-B98AAE56C1CC}" type="presParOf" srcId="{2020BCEB-B7E7-439C-B8A2-E29FB8DD8033}" destId="{A384BDF6-7C8C-4C5C-9ECD-374ED4C2139E}" srcOrd="1" destOrd="0" presId="urn:microsoft.com/office/officeart/2005/8/layout/hierarchy3"/>
    <dgm:cxn modelId="{1B9A038B-850E-4E9C-97AC-7C5772840B85}" type="presParOf" srcId="{A384BDF6-7C8C-4C5C-9ECD-374ED4C2139E}" destId="{A47209DC-6DC0-4518-BAB4-94980CF28C70}" srcOrd="0" destOrd="0" presId="urn:microsoft.com/office/officeart/2005/8/layout/hierarchy3"/>
    <dgm:cxn modelId="{D4480B60-FB14-4FCC-BC8E-66031C2763A2}" type="presParOf" srcId="{A384BDF6-7C8C-4C5C-9ECD-374ED4C2139E}" destId="{5617BF58-E7CD-4033-948A-886B31E5124B}" srcOrd="1" destOrd="0" presId="urn:microsoft.com/office/officeart/2005/8/layout/hierarchy3"/>
    <dgm:cxn modelId="{5D0AF7CC-A128-411E-980E-5FD3330AEA47}" type="presParOf" srcId="{A384BDF6-7C8C-4C5C-9ECD-374ED4C2139E}" destId="{BBE59BBD-FC9B-48EC-A71F-62707FBA921C}" srcOrd="2" destOrd="0" presId="urn:microsoft.com/office/officeart/2005/8/layout/hierarchy3"/>
    <dgm:cxn modelId="{12A4B5CB-F27C-44C4-B830-72E47BD21369}" type="presParOf" srcId="{A384BDF6-7C8C-4C5C-9ECD-374ED4C2139E}" destId="{758C5A32-533A-4D4A-955D-A5AB6D2266AE}" srcOrd="3" destOrd="0" presId="urn:microsoft.com/office/officeart/2005/8/layout/hierarchy3"/>
    <dgm:cxn modelId="{85A9D117-F052-4472-A358-78C1809A5223}" type="presParOf" srcId="{A384BDF6-7C8C-4C5C-9ECD-374ED4C2139E}" destId="{D2C38528-9F80-4CCB-BB0F-083823B3FE52}" srcOrd="4" destOrd="0" presId="urn:microsoft.com/office/officeart/2005/8/layout/hierarchy3"/>
    <dgm:cxn modelId="{96A5446E-414C-44A6-A32C-A6CE095310E7}" type="presParOf" srcId="{A384BDF6-7C8C-4C5C-9ECD-374ED4C2139E}" destId="{464CF304-CA8B-4021-BD2D-C34DCA2E9ABF}" srcOrd="5" destOrd="0" presId="urn:microsoft.com/office/officeart/2005/8/layout/hierarchy3"/>
    <dgm:cxn modelId="{B6267FF2-FE35-4839-8E86-B8525B985C5E}" type="presParOf" srcId="{A384BDF6-7C8C-4C5C-9ECD-374ED4C2139E}" destId="{EEFA5B9D-F21B-4200-96E1-DF16057EE659}" srcOrd="6" destOrd="0" presId="urn:microsoft.com/office/officeart/2005/8/layout/hierarchy3"/>
    <dgm:cxn modelId="{064974AB-67C0-4C63-946A-564563F1E98F}" type="presParOf" srcId="{A384BDF6-7C8C-4C5C-9ECD-374ED4C2139E}" destId="{1904E47E-C102-4009-AE59-C1EAAB56AB61}" srcOrd="7" destOrd="0" presId="urn:microsoft.com/office/officeart/2005/8/layout/hierarchy3"/>
    <dgm:cxn modelId="{29690250-0D37-445B-917C-3A24ADC5EACA}" type="presParOf" srcId="{24FD849E-361C-499C-BEDF-C152F30E1C4A}" destId="{CACEB40E-A35F-41C3-8434-6F4CBA1C356A}" srcOrd="2" destOrd="0" presId="urn:microsoft.com/office/officeart/2005/8/layout/hierarchy3"/>
    <dgm:cxn modelId="{CA909957-C69D-4E82-9611-8AFBA6F8A2D8}" type="presParOf" srcId="{CACEB40E-A35F-41C3-8434-6F4CBA1C356A}" destId="{B36D9544-B6E4-4D8B-AE5D-5CBBE17CCFC6}" srcOrd="0" destOrd="0" presId="urn:microsoft.com/office/officeart/2005/8/layout/hierarchy3"/>
    <dgm:cxn modelId="{FB89C4C8-6116-4259-A921-D15D2D38B704}" type="presParOf" srcId="{B36D9544-B6E4-4D8B-AE5D-5CBBE17CCFC6}" destId="{5141F902-B5D6-4A2D-BF38-EF0DB76C6D6A}" srcOrd="0" destOrd="0" presId="urn:microsoft.com/office/officeart/2005/8/layout/hierarchy3"/>
    <dgm:cxn modelId="{526FAB5C-3DCC-4BBB-9B26-4CC14D872706}" type="presParOf" srcId="{B36D9544-B6E4-4D8B-AE5D-5CBBE17CCFC6}" destId="{92E7F4B9-91F5-4A4B-BAF2-B0BF70FB6738}" srcOrd="1" destOrd="0" presId="urn:microsoft.com/office/officeart/2005/8/layout/hierarchy3"/>
    <dgm:cxn modelId="{DEDA1FD8-208B-447F-B0B4-2E19EF232AC9}" type="presParOf" srcId="{CACEB40E-A35F-41C3-8434-6F4CBA1C356A}" destId="{777F969A-16A7-4743-80A7-385FEAB9CABC}" srcOrd="1" destOrd="0" presId="urn:microsoft.com/office/officeart/2005/8/layout/hierarchy3"/>
    <dgm:cxn modelId="{6E0C8756-50AF-4EB0-B7A2-B82BA7CA6A58}" type="presParOf" srcId="{777F969A-16A7-4743-80A7-385FEAB9CABC}" destId="{CBA06163-66FA-4412-B82D-C6628C395574}" srcOrd="0" destOrd="0" presId="urn:microsoft.com/office/officeart/2005/8/layout/hierarchy3"/>
    <dgm:cxn modelId="{D9C61675-8886-4B2F-B59D-616B77AFE97D}" type="presParOf" srcId="{777F969A-16A7-4743-80A7-385FEAB9CABC}" destId="{6133CDD8-9536-4D11-8583-65C62A070635}" srcOrd="1" destOrd="0" presId="urn:microsoft.com/office/officeart/2005/8/layout/hierarchy3"/>
    <dgm:cxn modelId="{A1A53691-FD25-4145-AB8A-C9B367E2FE5C}" type="presParOf" srcId="{777F969A-16A7-4743-80A7-385FEAB9CABC}" destId="{3CF1ACD4-7AF8-4D09-9A85-40CF5CE2F4F2}" srcOrd="2" destOrd="0" presId="urn:microsoft.com/office/officeart/2005/8/layout/hierarchy3"/>
    <dgm:cxn modelId="{9A1AF8BD-52C2-4FAC-8208-4A25709776CF}" type="presParOf" srcId="{777F969A-16A7-4743-80A7-385FEAB9CABC}" destId="{BF0ACBE1-9815-45E7-BB23-D2A6EDA86791}" srcOrd="3" destOrd="0" presId="urn:microsoft.com/office/officeart/2005/8/layout/hierarchy3"/>
    <dgm:cxn modelId="{73305ACA-E318-487D-86B3-64238CADF204}" type="presParOf" srcId="{24FD849E-361C-499C-BEDF-C152F30E1C4A}" destId="{8A649961-AA55-475E-AF15-D6AC06D0C398}" srcOrd="3" destOrd="0" presId="urn:microsoft.com/office/officeart/2005/8/layout/hierarchy3"/>
    <dgm:cxn modelId="{3038F122-8AC2-4C74-943F-21326F0BBD4C}" type="presParOf" srcId="{8A649961-AA55-475E-AF15-D6AC06D0C398}" destId="{BBE44455-4767-4CEE-960D-EF5B581822D2}" srcOrd="0" destOrd="0" presId="urn:microsoft.com/office/officeart/2005/8/layout/hierarchy3"/>
    <dgm:cxn modelId="{ADE18207-CFB2-49E4-B270-B87D8DA4CB9F}" type="presParOf" srcId="{BBE44455-4767-4CEE-960D-EF5B581822D2}" destId="{11BF4899-A07A-4093-91A0-C37417B5EF21}" srcOrd="0" destOrd="0" presId="urn:microsoft.com/office/officeart/2005/8/layout/hierarchy3"/>
    <dgm:cxn modelId="{EDCD4130-5A5B-4A2B-99D9-2FA03B6C5FD9}" type="presParOf" srcId="{BBE44455-4767-4CEE-960D-EF5B581822D2}" destId="{2B04484D-647A-4CFE-89F6-65EA1183F7DF}" srcOrd="1" destOrd="0" presId="urn:microsoft.com/office/officeart/2005/8/layout/hierarchy3"/>
    <dgm:cxn modelId="{E58CF89E-E5ED-4A98-B67C-34F82DECD67E}" type="presParOf" srcId="{8A649961-AA55-475E-AF15-D6AC06D0C398}" destId="{A3AC88B2-211A-4384-B336-12957FE15521}" srcOrd="1" destOrd="0" presId="urn:microsoft.com/office/officeart/2005/8/layout/hierarchy3"/>
    <dgm:cxn modelId="{590CD480-5D90-4ACD-A7C1-72D708DBD3EF}" type="presParOf" srcId="{A3AC88B2-211A-4384-B336-12957FE15521}" destId="{41229B34-3904-4090-B352-0B31FFCB4642}" srcOrd="0" destOrd="0" presId="urn:microsoft.com/office/officeart/2005/8/layout/hierarchy3"/>
    <dgm:cxn modelId="{F0BC2788-FB2F-4F65-8EC2-790D2FA5D33D}" type="presParOf" srcId="{A3AC88B2-211A-4384-B336-12957FE15521}" destId="{DA2BB7AE-4AA5-47EE-89DA-77BD25CDF7C3}" srcOrd="1" destOrd="0" presId="urn:microsoft.com/office/officeart/2005/8/layout/hierarchy3"/>
    <dgm:cxn modelId="{CC74D4EE-181F-448F-88AB-299FB28F24EB}" type="presParOf" srcId="{A3AC88B2-211A-4384-B336-12957FE15521}" destId="{C0133401-6874-4C2C-A54F-2434345EBDE7}" srcOrd="2" destOrd="0" presId="urn:microsoft.com/office/officeart/2005/8/layout/hierarchy3"/>
    <dgm:cxn modelId="{50ABB580-3A26-40B2-8528-F3CEF412770B}" type="presParOf" srcId="{A3AC88B2-211A-4384-B336-12957FE15521}" destId="{1903F5D1-4270-4C14-A03A-A5CAE7F7A9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3DF11-54A2-4409-860F-72FD9F64AA02}">
      <dsp:nvSpPr>
        <dsp:cNvPr id="0" name=""/>
        <dsp:cNvSpPr/>
      </dsp:nvSpPr>
      <dsp:spPr>
        <a:xfrm>
          <a:off x="13802" y="1934"/>
          <a:ext cx="2018546" cy="1009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СВИНЕЦ </a:t>
          </a:r>
          <a:endParaRPr lang="ru-RU" sz="3200" b="1" kern="1200" dirty="0"/>
        </a:p>
      </dsp:txBody>
      <dsp:txXfrm>
        <a:off x="43363" y="31495"/>
        <a:ext cx="1959424" cy="950151"/>
      </dsp:txXfrm>
    </dsp:sp>
    <dsp:sp modelId="{26335B0C-F4F1-4C79-90D8-12B42E985049}">
      <dsp:nvSpPr>
        <dsp:cNvPr id="0" name=""/>
        <dsp:cNvSpPr/>
      </dsp:nvSpPr>
      <dsp:spPr>
        <a:xfrm>
          <a:off x="215657" y="1011208"/>
          <a:ext cx="201854" cy="756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954"/>
              </a:lnTo>
              <a:lnTo>
                <a:pt x="201854" y="756954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56DA8-EFCD-4A44-996B-307124C4D2A0}">
      <dsp:nvSpPr>
        <dsp:cNvPr id="0" name=""/>
        <dsp:cNvSpPr/>
      </dsp:nvSpPr>
      <dsp:spPr>
        <a:xfrm>
          <a:off x="417511" y="1263526"/>
          <a:ext cx="1949350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Увеличение частоты злокачественных новообразований</a:t>
          </a:r>
          <a:endParaRPr lang="ru-RU" sz="1300" b="1" kern="1200" dirty="0"/>
        </a:p>
      </dsp:txBody>
      <dsp:txXfrm>
        <a:off x="447072" y="1293087"/>
        <a:ext cx="1890228" cy="950151"/>
      </dsp:txXfrm>
    </dsp:sp>
    <dsp:sp modelId="{E28BA782-6040-4D18-A1A9-E388E372C203}">
      <dsp:nvSpPr>
        <dsp:cNvPr id="0" name=""/>
        <dsp:cNvSpPr/>
      </dsp:nvSpPr>
      <dsp:spPr>
        <a:xfrm>
          <a:off x="215657" y="1011208"/>
          <a:ext cx="201854" cy="201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546"/>
              </a:lnTo>
              <a:lnTo>
                <a:pt x="201854" y="2018546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2723A-F656-41B8-B965-AC252DDAA771}">
      <dsp:nvSpPr>
        <dsp:cNvPr id="0" name=""/>
        <dsp:cNvSpPr/>
      </dsp:nvSpPr>
      <dsp:spPr>
        <a:xfrm>
          <a:off x="417511" y="2525117"/>
          <a:ext cx="1923464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Увеличение частоты самопроизвольных абортов врожденных пороков развития</a:t>
          </a:r>
          <a:endParaRPr lang="ru-RU" sz="1300" b="1" kern="1200" dirty="0"/>
        </a:p>
      </dsp:txBody>
      <dsp:txXfrm>
        <a:off x="447072" y="2554678"/>
        <a:ext cx="1864342" cy="950151"/>
      </dsp:txXfrm>
    </dsp:sp>
    <dsp:sp modelId="{76E5F572-63AE-427D-BBCC-87AF45BBC75A}">
      <dsp:nvSpPr>
        <dsp:cNvPr id="0" name=""/>
        <dsp:cNvSpPr/>
      </dsp:nvSpPr>
      <dsp:spPr>
        <a:xfrm>
          <a:off x="215657" y="1011208"/>
          <a:ext cx="201854" cy="328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138"/>
              </a:lnTo>
              <a:lnTo>
                <a:pt x="201854" y="3280138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0EDE0-828C-4634-8C06-535778FBF3F1}">
      <dsp:nvSpPr>
        <dsp:cNvPr id="0" name=""/>
        <dsp:cNvSpPr/>
      </dsp:nvSpPr>
      <dsp:spPr>
        <a:xfrm>
          <a:off x="417511" y="3786709"/>
          <a:ext cx="1876521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Выраженные нарушения элементного гомеостаза в организме плода</a:t>
          </a:r>
          <a:endParaRPr lang="ru-RU" sz="1200" b="1" kern="1200" dirty="0"/>
        </a:p>
      </dsp:txBody>
      <dsp:txXfrm>
        <a:off x="447072" y="3816270"/>
        <a:ext cx="1817399" cy="950151"/>
      </dsp:txXfrm>
    </dsp:sp>
    <dsp:sp modelId="{16446C89-A15A-4C61-B059-37566A9982CF}">
      <dsp:nvSpPr>
        <dsp:cNvPr id="0" name=""/>
        <dsp:cNvSpPr/>
      </dsp:nvSpPr>
      <dsp:spPr>
        <a:xfrm>
          <a:off x="215657" y="1011208"/>
          <a:ext cx="201854" cy="454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729"/>
              </a:lnTo>
              <a:lnTo>
                <a:pt x="201854" y="4541729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9CE32-95CF-48AE-911A-5B5BACDD6B17}">
      <dsp:nvSpPr>
        <dsp:cNvPr id="0" name=""/>
        <dsp:cNvSpPr/>
      </dsp:nvSpPr>
      <dsp:spPr>
        <a:xfrm>
          <a:off x="417511" y="5048300"/>
          <a:ext cx="1821940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Нарушения </a:t>
          </a:r>
          <a:r>
            <a:rPr lang="ru-RU" sz="1300" b="1" kern="1200" dirty="0" err="1" smtClean="0"/>
            <a:t>фетоплацентарного</a:t>
          </a:r>
          <a:r>
            <a:rPr lang="ru-RU" sz="1300" b="1" kern="1200" dirty="0" smtClean="0"/>
            <a:t> комплекса</a:t>
          </a:r>
          <a:endParaRPr lang="ru-RU" sz="1300" b="1" kern="1200" dirty="0"/>
        </a:p>
      </dsp:txBody>
      <dsp:txXfrm>
        <a:off x="447072" y="5077861"/>
        <a:ext cx="1762818" cy="950151"/>
      </dsp:txXfrm>
    </dsp:sp>
    <dsp:sp modelId="{DCDBB41C-D49D-43E2-BCD5-60A961048763}">
      <dsp:nvSpPr>
        <dsp:cNvPr id="0" name=""/>
        <dsp:cNvSpPr/>
      </dsp:nvSpPr>
      <dsp:spPr>
        <a:xfrm>
          <a:off x="2536985" y="1934"/>
          <a:ext cx="2018546" cy="1009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МЫШЬЯК </a:t>
          </a:r>
          <a:endParaRPr lang="ru-RU" sz="3200" b="1" kern="1200" dirty="0"/>
        </a:p>
      </dsp:txBody>
      <dsp:txXfrm>
        <a:off x="2566546" y="31495"/>
        <a:ext cx="1959424" cy="950151"/>
      </dsp:txXfrm>
    </dsp:sp>
    <dsp:sp modelId="{A47209DC-6DC0-4518-BAB4-94980CF28C70}">
      <dsp:nvSpPr>
        <dsp:cNvPr id="0" name=""/>
        <dsp:cNvSpPr/>
      </dsp:nvSpPr>
      <dsp:spPr>
        <a:xfrm>
          <a:off x="2738840" y="1011208"/>
          <a:ext cx="201854" cy="756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954"/>
              </a:lnTo>
              <a:lnTo>
                <a:pt x="201854" y="756954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7BF58-E7CD-4033-948A-886B31E5124B}">
      <dsp:nvSpPr>
        <dsp:cNvPr id="0" name=""/>
        <dsp:cNvSpPr/>
      </dsp:nvSpPr>
      <dsp:spPr>
        <a:xfrm>
          <a:off x="2940695" y="1263526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Дефекты  развития плода</a:t>
          </a:r>
          <a:endParaRPr lang="ru-RU" sz="1300" b="1" kern="1200" dirty="0"/>
        </a:p>
      </dsp:txBody>
      <dsp:txXfrm>
        <a:off x="2970256" y="1293087"/>
        <a:ext cx="1555715" cy="950151"/>
      </dsp:txXfrm>
    </dsp:sp>
    <dsp:sp modelId="{BBE59BBD-FC9B-48EC-A71F-62707FBA921C}">
      <dsp:nvSpPr>
        <dsp:cNvPr id="0" name=""/>
        <dsp:cNvSpPr/>
      </dsp:nvSpPr>
      <dsp:spPr>
        <a:xfrm>
          <a:off x="2738840" y="1011208"/>
          <a:ext cx="201854" cy="201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546"/>
              </a:lnTo>
              <a:lnTo>
                <a:pt x="201854" y="2018546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C5A32-533A-4D4A-955D-A5AB6D2266AE}">
      <dsp:nvSpPr>
        <dsp:cNvPr id="0" name=""/>
        <dsp:cNvSpPr/>
      </dsp:nvSpPr>
      <dsp:spPr>
        <a:xfrm>
          <a:off x="2940695" y="2525117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Повышение уровня младенческой смертности</a:t>
          </a:r>
          <a:endParaRPr lang="ru-RU" sz="1300" b="1" kern="1200" dirty="0"/>
        </a:p>
      </dsp:txBody>
      <dsp:txXfrm>
        <a:off x="2970256" y="2554678"/>
        <a:ext cx="1555715" cy="950151"/>
      </dsp:txXfrm>
    </dsp:sp>
    <dsp:sp modelId="{D2C38528-9F80-4CCB-BB0F-083823B3FE52}">
      <dsp:nvSpPr>
        <dsp:cNvPr id="0" name=""/>
        <dsp:cNvSpPr/>
      </dsp:nvSpPr>
      <dsp:spPr>
        <a:xfrm>
          <a:off x="2738840" y="1011208"/>
          <a:ext cx="201854" cy="328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138"/>
              </a:lnTo>
              <a:lnTo>
                <a:pt x="201854" y="3280138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CF304-CA8B-4021-BD2D-C34DCA2E9ABF}">
      <dsp:nvSpPr>
        <dsp:cNvPr id="0" name=""/>
        <dsp:cNvSpPr/>
      </dsp:nvSpPr>
      <dsp:spPr>
        <a:xfrm>
          <a:off x="2940695" y="3786709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Негативно сказывается на умственном развитии детей</a:t>
          </a:r>
          <a:endParaRPr lang="ru-RU" sz="1300" b="1" kern="1200" dirty="0"/>
        </a:p>
      </dsp:txBody>
      <dsp:txXfrm>
        <a:off x="2970256" y="3816270"/>
        <a:ext cx="1555715" cy="950151"/>
      </dsp:txXfrm>
    </dsp:sp>
    <dsp:sp modelId="{EEFA5B9D-F21B-4200-96E1-DF16057EE659}">
      <dsp:nvSpPr>
        <dsp:cNvPr id="0" name=""/>
        <dsp:cNvSpPr/>
      </dsp:nvSpPr>
      <dsp:spPr>
        <a:xfrm>
          <a:off x="2738840" y="1011208"/>
          <a:ext cx="201854" cy="454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729"/>
              </a:lnTo>
              <a:lnTo>
                <a:pt x="201854" y="4541729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4E47E-C102-4009-AE59-C1EAAB56AB61}">
      <dsp:nvSpPr>
        <dsp:cNvPr id="0" name=""/>
        <dsp:cNvSpPr/>
      </dsp:nvSpPr>
      <dsp:spPr>
        <a:xfrm>
          <a:off x="2940695" y="5048300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Коррелирует с высокой смертностью подростков и молодежи</a:t>
          </a:r>
          <a:endParaRPr lang="ru-RU" sz="1300" b="1" kern="1200" dirty="0"/>
        </a:p>
      </dsp:txBody>
      <dsp:txXfrm>
        <a:off x="2970256" y="5077861"/>
        <a:ext cx="1555715" cy="950151"/>
      </dsp:txXfrm>
    </dsp:sp>
    <dsp:sp modelId="{5141F902-B5D6-4A2D-BF38-EF0DB76C6D6A}">
      <dsp:nvSpPr>
        <dsp:cNvPr id="0" name=""/>
        <dsp:cNvSpPr/>
      </dsp:nvSpPr>
      <dsp:spPr>
        <a:xfrm>
          <a:off x="5060168" y="1934"/>
          <a:ext cx="2018546" cy="1009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ЦИНК</a:t>
          </a:r>
          <a:endParaRPr lang="ru-RU" sz="3200" b="1" kern="1200" dirty="0"/>
        </a:p>
      </dsp:txBody>
      <dsp:txXfrm>
        <a:off x="5089729" y="31495"/>
        <a:ext cx="1959424" cy="950151"/>
      </dsp:txXfrm>
    </dsp:sp>
    <dsp:sp modelId="{CBA06163-66FA-4412-B82D-C6628C395574}">
      <dsp:nvSpPr>
        <dsp:cNvPr id="0" name=""/>
        <dsp:cNvSpPr/>
      </dsp:nvSpPr>
      <dsp:spPr>
        <a:xfrm>
          <a:off x="5262023" y="1011208"/>
          <a:ext cx="201854" cy="756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954"/>
              </a:lnTo>
              <a:lnTo>
                <a:pt x="201854" y="756954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3CDD8-9536-4D11-8583-65C62A070635}">
      <dsp:nvSpPr>
        <dsp:cNvPr id="0" name=""/>
        <dsp:cNvSpPr/>
      </dsp:nvSpPr>
      <dsp:spPr>
        <a:xfrm>
          <a:off x="5463878" y="1263526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Анемия </a:t>
          </a:r>
          <a:endParaRPr lang="ru-RU" sz="1500" b="1" kern="1200" dirty="0"/>
        </a:p>
      </dsp:txBody>
      <dsp:txXfrm>
        <a:off x="5493439" y="1293087"/>
        <a:ext cx="1555715" cy="950151"/>
      </dsp:txXfrm>
    </dsp:sp>
    <dsp:sp modelId="{3CF1ACD4-7AF8-4D09-9A85-40CF5CE2F4F2}">
      <dsp:nvSpPr>
        <dsp:cNvPr id="0" name=""/>
        <dsp:cNvSpPr/>
      </dsp:nvSpPr>
      <dsp:spPr>
        <a:xfrm>
          <a:off x="5262023" y="1011208"/>
          <a:ext cx="201854" cy="201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546"/>
              </a:lnTo>
              <a:lnTo>
                <a:pt x="201854" y="2018546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ACBE1-9815-45E7-BB23-D2A6EDA86791}">
      <dsp:nvSpPr>
        <dsp:cNvPr id="0" name=""/>
        <dsp:cNvSpPr/>
      </dsp:nvSpPr>
      <dsp:spPr>
        <a:xfrm>
          <a:off x="5463878" y="2525117"/>
          <a:ext cx="161483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Нарушения иммунной системы</a:t>
          </a:r>
          <a:endParaRPr lang="ru-RU" sz="1400" b="1" kern="1200" dirty="0"/>
        </a:p>
      </dsp:txBody>
      <dsp:txXfrm>
        <a:off x="5493439" y="2554678"/>
        <a:ext cx="1555715" cy="950151"/>
      </dsp:txXfrm>
    </dsp:sp>
    <dsp:sp modelId="{11BF4899-A07A-4093-91A0-C37417B5EF21}">
      <dsp:nvSpPr>
        <dsp:cNvPr id="0" name=""/>
        <dsp:cNvSpPr/>
      </dsp:nvSpPr>
      <dsp:spPr>
        <a:xfrm>
          <a:off x="7583351" y="1934"/>
          <a:ext cx="2018546" cy="1009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ФОСФОР </a:t>
          </a:r>
          <a:endParaRPr lang="ru-RU" sz="3200" b="1" kern="1200" dirty="0"/>
        </a:p>
      </dsp:txBody>
      <dsp:txXfrm>
        <a:off x="7612912" y="31495"/>
        <a:ext cx="1959424" cy="950151"/>
      </dsp:txXfrm>
    </dsp:sp>
    <dsp:sp modelId="{41229B34-3904-4090-B352-0B31FFCB4642}">
      <dsp:nvSpPr>
        <dsp:cNvPr id="0" name=""/>
        <dsp:cNvSpPr/>
      </dsp:nvSpPr>
      <dsp:spPr>
        <a:xfrm>
          <a:off x="7785206" y="1011208"/>
          <a:ext cx="201854" cy="756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954"/>
              </a:lnTo>
              <a:lnTo>
                <a:pt x="201854" y="756954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BB7AE-4AA5-47EE-89DA-77BD25CDF7C3}">
      <dsp:nvSpPr>
        <dsp:cNvPr id="0" name=""/>
        <dsp:cNvSpPr/>
      </dsp:nvSpPr>
      <dsp:spPr>
        <a:xfrm>
          <a:off x="7987061" y="1263526"/>
          <a:ext cx="1877232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Железодефицитная  анемия</a:t>
          </a:r>
          <a:endParaRPr lang="ru-RU" sz="1400" b="1" kern="1200" dirty="0"/>
        </a:p>
      </dsp:txBody>
      <dsp:txXfrm>
        <a:off x="8016622" y="1293087"/>
        <a:ext cx="1818110" cy="950151"/>
      </dsp:txXfrm>
    </dsp:sp>
    <dsp:sp modelId="{C0133401-6874-4C2C-A54F-2434345EBDE7}">
      <dsp:nvSpPr>
        <dsp:cNvPr id="0" name=""/>
        <dsp:cNvSpPr/>
      </dsp:nvSpPr>
      <dsp:spPr>
        <a:xfrm>
          <a:off x="7785206" y="1011208"/>
          <a:ext cx="201854" cy="201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546"/>
              </a:lnTo>
              <a:lnTo>
                <a:pt x="201854" y="2018546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3F5D1-4270-4C14-A03A-A5CAE7F7A9C4}">
      <dsp:nvSpPr>
        <dsp:cNvPr id="0" name=""/>
        <dsp:cNvSpPr/>
      </dsp:nvSpPr>
      <dsp:spPr>
        <a:xfrm>
          <a:off x="7987061" y="2525117"/>
          <a:ext cx="1835327" cy="10092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Сосудистая патология</a:t>
          </a:r>
          <a:endParaRPr lang="ru-RU" sz="1400" b="1" kern="1200" dirty="0"/>
        </a:p>
      </dsp:txBody>
      <dsp:txXfrm>
        <a:off x="8016622" y="2554678"/>
        <a:ext cx="1776205" cy="95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E556-BDDC-4F9A-AFEE-4F708771C6C0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D23E-B178-4171-A27F-222C49651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16EB-C05A-473B-A62D-506B65A0DD1F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8833-A62A-4772-BE8F-B4DEC1E6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3A1D-4607-48DB-B568-030F28073E17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0015-7572-4C17-8865-75257C78A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9D59-2DB0-449E-84F1-7522E1E57C8A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3914-2390-4E88-8BCF-ABF54969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5712-EF95-4C7D-9103-1DAD6AD84429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92E4-7B04-4565-9A80-7129BB48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1DFB-BF75-4BA2-86DD-88AD4178F75F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3A93-1F2E-4C3E-AB2F-3BA891413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59EF-530C-4FED-A187-D3B87E118A12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D45E-AA59-44AE-AC6D-1B2359D05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46E3-D949-4C5D-AFFA-3036DDED01F9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61F2-E640-47DD-96DE-47CC562D4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FC44-DDCC-40EB-A90A-3D45342E89B8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C5D6-5635-4FEF-9658-783F0483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4DD7-0A0E-4BAF-BA09-FF8236AA4DCF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8724-68F4-48D9-8688-26D2CBD5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5C5D-A791-4AE5-9163-DE2E45BA5405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DF05-8BB0-41C1-B9E1-A2834FFE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3E32-2874-4996-B0DB-D31852365F0A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4B86-D069-4ED2-803B-5E0C3B32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FCC5-3F6C-48DE-B52C-3075B7540B46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D59E-DD7D-4326-A2AC-60BC85DC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46B4-8B8B-45D2-8FDE-DFCE8256FCB4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B09-6B86-4B12-BFFF-E64584715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FA45-8114-422E-9F47-1B4BDA8FD570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9CB8-FB7B-477C-8C87-3B027936A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5571-2DBA-4D5E-9815-925E59DDF48D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B787-FBFD-417C-9942-24460185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39B97-E3AE-4E85-8510-509C64A0C9B7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536EF1F-026D-467F-A707-EBDFEB5DA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708025" y="0"/>
            <a:ext cx="8680450" cy="106838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МИНИСТЕРСТВО ЗДРАВООХРАНЕНИЯ ДОНЕЦКОЙ НАРОДНОЙ РЕСПУБЛИКИ ГОСУДАРСТВЕННАЯ ОБРАЗОВАТЕЛЬНАЯ ОРГАНИЗАЦИЯ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ВЫСШЕГО ПРОФЕССИОНАЛЬНОГО ОБРАЗОВАНИЯ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«ДОНЕЦКИЙ НАЦИОНАЛЬНЫЙ МЕДИЦИНСКИЙ УНИВЕРСИТЕТ ИМЕНИ М.ГОРЬКОГО»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75" y="775062"/>
            <a:ext cx="9887926" cy="608293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43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4300" b="1" dirty="0" smtClean="0">
                <a:solidFill>
                  <a:schemeClr val="tx1"/>
                </a:solidFill>
              </a:rPr>
              <a:t>		</a:t>
            </a:r>
            <a:r>
              <a:rPr lang="ru-RU" sz="4600" b="1" dirty="0">
                <a:solidFill>
                  <a:schemeClr val="tx1"/>
                </a:solidFill>
              </a:rPr>
              <a:t>М</a:t>
            </a:r>
            <a:r>
              <a:rPr lang="ru-RU" sz="4600" b="1" dirty="0" smtClean="0">
                <a:solidFill>
                  <a:schemeClr val="tx1"/>
                </a:solidFill>
              </a:rPr>
              <a:t>ладенческая и перинатальная смертность в г. Донецке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4600" b="1" dirty="0" smtClean="0">
                <a:solidFill>
                  <a:schemeClr val="tx1"/>
                </a:solidFill>
              </a:rPr>
              <a:t>за последние 10 лет</a:t>
            </a:r>
            <a:endParaRPr lang="ru-RU" sz="4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ru-RU" sz="3000" b="1" dirty="0" err="1" smtClean="0">
                <a:solidFill>
                  <a:schemeClr val="tx1"/>
                </a:solidFill>
              </a:rPr>
              <a:t>д.мед.н</a:t>
            </a:r>
            <a:r>
              <a:rPr lang="ru-RU" sz="3000" b="1" dirty="0" smtClean="0">
                <a:solidFill>
                  <a:schemeClr val="tx1"/>
                </a:solidFill>
              </a:rPr>
              <a:t>., профессор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chemeClr val="tx1"/>
                </a:solidFill>
              </a:rPr>
              <a:t>							</a:t>
            </a:r>
            <a:r>
              <a:rPr lang="ru-RU" sz="3200" b="1" dirty="0" err="1" smtClean="0">
                <a:solidFill>
                  <a:schemeClr val="tx1"/>
                </a:solidFill>
              </a:rPr>
              <a:t>Ластков</a:t>
            </a:r>
            <a:r>
              <a:rPr lang="ru-RU" sz="3000" b="1" dirty="0" smtClean="0">
                <a:solidFill>
                  <a:schemeClr val="tx1"/>
                </a:solidFill>
              </a:rPr>
              <a:t> Дмитрий Олегович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chemeClr val="tx1"/>
                </a:solidFill>
              </a:rPr>
              <a:t>								асс. </a:t>
            </a:r>
            <a:r>
              <a:rPr lang="ru-RU" sz="3000" b="1" dirty="0" err="1" smtClean="0">
                <a:solidFill>
                  <a:schemeClr val="tx1"/>
                </a:solidFill>
              </a:rPr>
              <a:t>Ежелева</a:t>
            </a:r>
            <a:r>
              <a:rPr lang="ru-RU" sz="3000" b="1" dirty="0" smtClean="0">
                <a:solidFill>
                  <a:schemeClr val="tx1"/>
                </a:solidFill>
              </a:rPr>
              <a:t> Марина Игоревна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Донецк-2020</a:t>
            </a:r>
          </a:p>
          <a:p>
            <a:pPr algn="ctr">
              <a:lnSpc>
                <a:spcPct val="90000"/>
              </a:lnSpc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8435" name="Рисунок 1" descr="D:\STRELCHENKO\Стрельченко Ю\СНО\герб (2) без тризубц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4100" y="0"/>
            <a:ext cx="22479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64" y="4765184"/>
            <a:ext cx="1740794" cy="199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кто»: натуральное и эффективное средство на основе высокоочищенных  пекти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85" y="953986"/>
            <a:ext cx="4468969" cy="33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74175" cy="65811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 smtClean="0"/>
              <a:t>Таким образом, очевидно, что последствия стресс-индуцированные состояний (боевые действия, эпидемические вспышки) </a:t>
            </a:r>
            <a:r>
              <a:rPr lang="ru-RU" sz="3000" dirty="0"/>
              <a:t>усугубляют действие </a:t>
            </a:r>
            <a:r>
              <a:rPr lang="ru-RU" sz="3000" dirty="0" smtClean="0"/>
              <a:t>экологических </a:t>
            </a:r>
            <a:r>
              <a:rPr lang="ru-RU" sz="3000" dirty="0"/>
              <a:t>факторов </a:t>
            </a:r>
            <a:r>
              <a:rPr lang="ru-RU" sz="3000" dirty="0" smtClean="0"/>
              <a:t>риска (влияние загрязнения окружающей среды ТМ).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60946" y="2475003"/>
            <a:ext cx="1113331" cy="1133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8109" y="3634495"/>
            <a:ext cx="9266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solidFill>
                  <a:srgbClr val="404040"/>
                </a:solidFill>
                <a:latin typeface="+mn-lt"/>
              </a:rPr>
              <a:t>Превентивное питание позволит </a:t>
            </a:r>
            <a:r>
              <a:rPr lang="ru-RU" sz="3000" dirty="0">
                <a:solidFill>
                  <a:srgbClr val="404040"/>
                </a:solidFill>
                <a:latin typeface="+mn-lt"/>
              </a:rPr>
              <a:t>превратить алиментарные факторы риска (некачественный рацион, экологически «грязные» продукты) в факторы оздоровления (</a:t>
            </a:r>
            <a:r>
              <a:rPr lang="ru-RU" sz="3000" dirty="0" err="1">
                <a:solidFill>
                  <a:srgbClr val="404040"/>
                </a:solidFill>
                <a:latin typeface="+mn-lt"/>
              </a:rPr>
              <a:t>детоксикация</a:t>
            </a:r>
            <a:r>
              <a:rPr lang="ru-RU" sz="3000" dirty="0">
                <a:solidFill>
                  <a:srgbClr val="404040"/>
                </a:solidFill>
                <a:latin typeface="+mn-lt"/>
              </a:rPr>
              <a:t> тяжелых металлов, повышение резистентности организма к последствиям стресс-индуцированных состояний </a:t>
            </a:r>
          </a:p>
        </p:txBody>
      </p:sp>
    </p:spTree>
    <p:extLst>
      <p:ext uri="{BB962C8B-B14F-4D97-AF65-F5344CB8AC3E}">
        <p14:creationId xmlns:p14="http://schemas.microsoft.com/office/powerpoint/2010/main" val="37063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Индтуризм. Донбасс Арена - SCM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10"/>
            <a:ext cx="12192000" cy="69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42094" y="4732986"/>
            <a:ext cx="7225048" cy="2125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исунки карандашом матери и ребенка (31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10" y="3557210"/>
            <a:ext cx="2932090" cy="33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9910" cy="6400845"/>
          </a:xfrm>
        </p:spPr>
        <p:txBody>
          <a:bodyPr/>
          <a:lstStyle/>
          <a:p>
            <a:pPr algn="just"/>
            <a:r>
              <a:rPr lang="ru-RU" sz="3600" dirty="0"/>
              <a:t>Наиболее объективным индикатором качества окружающей среды является здоровье беременных женщин и детей раннего возраста, составляющих группу высокого риска развития патологических состояний. Репродуктивное здоровье является одним из главных показателей и целей социально-экономического развития страны.</a:t>
            </a:r>
            <a:r>
              <a:rPr lang="ru-RU" sz="3600" dirty="0" smtClean="0"/>
              <a:t>											</a:t>
            </a:r>
            <a:endParaRPr lang="ru-RU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1" y="94444"/>
            <a:ext cx="9264628" cy="16442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 </a:t>
            </a:r>
            <a:r>
              <a:rPr lang="ru-RU" b="1" dirty="0" smtClean="0">
                <a:solidFill>
                  <a:schemeClr val="tx1"/>
                </a:solidFill>
              </a:rPr>
              <a:t>работы: </a:t>
            </a:r>
            <a:r>
              <a:rPr lang="ru-RU" sz="2700" dirty="0" smtClean="0">
                <a:solidFill>
                  <a:schemeClr val="tx1"/>
                </a:solidFill>
              </a:rPr>
              <a:t>оценка </a:t>
            </a:r>
            <a:r>
              <a:rPr lang="ru-RU" sz="2700" dirty="0">
                <a:solidFill>
                  <a:schemeClr val="tx1"/>
                </a:solidFill>
              </a:rPr>
              <a:t>факторов риска младенческой (</a:t>
            </a:r>
            <a:r>
              <a:rPr lang="ru-RU" sz="2700" b="1" dirty="0">
                <a:solidFill>
                  <a:schemeClr val="tx1"/>
                </a:solidFill>
              </a:rPr>
              <a:t>МС</a:t>
            </a:r>
            <a:r>
              <a:rPr lang="ru-RU" sz="2700" dirty="0">
                <a:solidFill>
                  <a:schemeClr val="tx1"/>
                </a:solidFill>
              </a:rPr>
              <a:t>) и перинатальной (</a:t>
            </a:r>
            <a:r>
              <a:rPr lang="ru-RU" sz="2700" b="1" dirty="0">
                <a:solidFill>
                  <a:schemeClr val="tx1"/>
                </a:solidFill>
              </a:rPr>
              <a:t>ПС</a:t>
            </a:r>
            <a:r>
              <a:rPr lang="ru-RU" sz="2700" dirty="0">
                <a:solidFill>
                  <a:schemeClr val="tx1"/>
                </a:solidFill>
              </a:rPr>
              <a:t>) смертности в </a:t>
            </a:r>
            <a:r>
              <a:rPr lang="ru-RU" sz="2700" dirty="0" err="1">
                <a:solidFill>
                  <a:schemeClr val="tx1"/>
                </a:solidFill>
              </a:rPr>
              <a:t>экокризисном</a:t>
            </a:r>
            <a:r>
              <a:rPr lang="ru-RU" sz="2700" dirty="0">
                <a:solidFill>
                  <a:schemeClr val="tx1"/>
                </a:solidFill>
              </a:rPr>
              <a:t> регионе в условиях последствий стресс-индуцированных состояний.</a:t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71" y="1275008"/>
            <a:ext cx="9650994" cy="55829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Материалы и методы. </a:t>
            </a:r>
            <a:endParaRPr lang="ru-RU" sz="32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качестве показателя загрязнения окружающей среды 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выбрана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концентрация 8 тяжелых металлов (</a:t>
            </a:r>
            <a:r>
              <a:rPr lang="ru-RU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ТМ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и металлоидов в почве. </a:t>
            </a:r>
            <a:endParaRPr lang="ru-RU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Проведено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ранжирование всех 9 районов г. Донецка, выделены самый «грязный» и «чистый» (контрольный) районы. </a:t>
            </a:r>
            <a:endParaRPr lang="ru-RU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Выполнены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расчет и анализ МС (на 1000 родившихся живыми) и ПС (на 1000 родившихся живыми и мертвыми) – по районам в сравнении со среднегородскими 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показателями в течение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довоенного (2010-2013 гг.), переходного военного – начала боевых действий (2014-2016 гг.) и стабильного военного (2017-2019 гг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.) периодов.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Рассчитаны коэффициенты парной корреляции Пирсона и тау корреляции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Кендалла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(р &lt; 0,05) между уровнями смертности  и максимальной кратностью превышения концентрации ТМ в почве каждого района.</a:t>
            </a:r>
          </a:p>
          <a:p>
            <a:endParaRPr lang="ru-RU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100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ромышленность Донецкой области (январь–июль 2016 г.) / Главная / Газета  Вечерний Донец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2086377"/>
            <a:ext cx="5225143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5413"/>
            <a:ext cx="6709892" cy="989013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Донецк</a:t>
            </a:r>
            <a:endParaRPr lang="ru-RU" sz="5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3" y="770072"/>
            <a:ext cx="6786303" cy="6087927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500" dirty="0" smtClean="0"/>
              <a:t>В «грязном» районе кратность </a:t>
            </a:r>
            <a:r>
              <a:rPr lang="ru-RU" sz="2500" dirty="0"/>
              <a:t>максимального превышения </a:t>
            </a:r>
            <a:r>
              <a:rPr lang="ru-RU" sz="2500" dirty="0" smtClean="0"/>
              <a:t>ПДК: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500" b="1" dirty="0" smtClean="0"/>
              <a:t>свинца</a:t>
            </a:r>
            <a:r>
              <a:rPr lang="ru-RU" sz="2500" dirty="0" smtClean="0"/>
              <a:t> – 112,5 раз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500" b="1" dirty="0"/>
              <a:t>кадмия</a:t>
            </a:r>
            <a:r>
              <a:rPr lang="ru-RU" sz="2500" dirty="0"/>
              <a:t> – 2815 </a:t>
            </a:r>
            <a:r>
              <a:rPr lang="ru-RU" sz="2500" dirty="0" smtClean="0"/>
              <a:t>раз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500" b="1" dirty="0"/>
              <a:t>меди</a:t>
            </a:r>
            <a:r>
              <a:rPr lang="ru-RU" sz="2500" dirty="0"/>
              <a:t> – 133 </a:t>
            </a:r>
            <a:r>
              <a:rPr lang="ru-RU" sz="2500" dirty="0" smtClean="0"/>
              <a:t>раза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500" b="1" dirty="0"/>
              <a:t>мышьяка</a:t>
            </a:r>
            <a:r>
              <a:rPr lang="ru-RU" sz="2500" dirty="0"/>
              <a:t> – 75 </a:t>
            </a:r>
            <a:r>
              <a:rPr lang="ru-RU" sz="2500" dirty="0" smtClean="0"/>
              <a:t>раз </a:t>
            </a:r>
            <a:r>
              <a:rPr lang="ru-RU" sz="2500" dirty="0"/>
              <a:t>при отсутствии превышения (ПДК или фоновых показателей) данных ТМ в «чистом» </a:t>
            </a:r>
            <a:r>
              <a:rPr lang="ru-RU" sz="2500" dirty="0" smtClean="0"/>
              <a:t>районе.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500" dirty="0" smtClean="0"/>
              <a:t> По </a:t>
            </a:r>
            <a:r>
              <a:rPr lang="ru-RU" sz="2500" b="1" dirty="0"/>
              <a:t>фосфору</a:t>
            </a:r>
            <a:r>
              <a:rPr lang="ru-RU" sz="2500" dirty="0"/>
              <a:t> превышение ПДК в «грязном» районе было в 6,7 </a:t>
            </a:r>
            <a:r>
              <a:rPr lang="ru-RU" sz="2500" dirty="0" smtClean="0"/>
              <a:t>раза, по </a:t>
            </a:r>
            <a:r>
              <a:rPr lang="ru-RU" sz="2500" b="1" dirty="0"/>
              <a:t>цинку</a:t>
            </a:r>
            <a:r>
              <a:rPr lang="ru-RU" sz="2500" dirty="0"/>
              <a:t> – в 102 раза больше </a:t>
            </a:r>
            <a:r>
              <a:rPr lang="ru-RU" sz="2500" dirty="0" smtClean="0"/>
              <a:t>чем </a:t>
            </a:r>
            <a:r>
              <a:rPr lang="ru-RU" sz="2500" dirty="0"/>
              <a:t>в «чистом</a:t>
            </a:r>
            <a:r>
              <a:rPr lang="ru-RU" sz="2500" dirty="0" smtClean="0"/>
              <a:t>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500" dirty="0" smtClean="0"/>
              <a:t>По </a:t>
            </a:r>
            <a:r>
              <a:rPr lang="ru-RU" sz="2500" b="1" dirty="0" smtClean="0"/>
              <a:t>марганцу</a:t>
            </a:r>
            <a:r>
              <a:rPr lang="ru-RU" sz="2500" dirty="0" smtClean="0"/>
              <a:t> </a:t>
            </a:r>
            <a:r>
              <a:rPr lang="ru-RU" sz="2500" dirty="0"/>
              <a:t>в </a:t>
            </a:r>
            <a:r>
              <a:rPr lang="ru-RU" sz="2500" dirty="0" smtClean="0"/>
              <a:t>обоих районах -  превышение в 2,5 </a:t>
            </a:r>
            <a:r>
              <a:rPr lang="ru-RU" sz="2500" dirty="0"/>
              <a:t>раза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 smtClean="0"/>
          </a:p>
        </p:txBody>
      </p:sp>
      <p:pic>
        <p:nvPicPr>
          <p:cNvPr id="5" name="Picture 2" descr="Сегодня День памяти защитников Донецкого аэропорта - ФОК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4662152"/>
            <a:ext cx="5225393" cy="21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онецкий металлургический завод - Информация, показатели, производство -  GMK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0"/>
            <a:ext cx="5225143" cy="25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06930"/>
              </p:ext>
            </p:extLst>
          </p:nvPr>
        </p:nvGraphicFramePr>
        <p:xfrm>
          <a:off x="0" y="798489"/>
          <a:ext cx="9878096" cy="605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0006" y="167425"/>
            <a:ext cx="8178084" cy="386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ПДК (фоновых показателей) тяжелых металлов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2" y="0"/>
            <a:ext cx="8943405" cy="6954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Довоенный период (2010-2013 гг.)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19577" y="792050"/>
            <a:ext cx="839486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43" y="1970468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Младенческая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1836" y="1970467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Перинатальная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25100">
            <a:off x="1012300" y="3129971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925100">
            <a:off x="6396667" y="3147657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8219">
            <a:off x="2402536" y="3132983"/>
            <a:ext cx="538084" cy="78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222825">
            <a:off x="7896165" y="3163533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044172"/>
            <a:ext cx="2034862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Максимальный показатель – Пролетарский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9,7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7885" y="4014906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Минимальный показатель – Киевский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5,0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2231" y="4080354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Максимальный показатель – Куйбышевский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13,2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24274" y="4044170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Минимальный показатель – Калининский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6,9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55370" y="792049"/>
            <a:ext cx="839486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8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2" y="0"/>
            <a:ext cx="8943405" cy="13522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переходный период (2014-2016 гг.)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311973" y="1643030"/>
            <a:ext cx="903192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68012" y="1643031"/>
            <a:ext cx="923706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108" y="2861111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Младенческая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7523" y="2823412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Перинатальная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25100">
            <a:off x="849749" y="4010427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925100">
            <a:off x="6121408" y="3988534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8219">
            <a:off x="3008017" y="4003898"/>
            <a:ext cx="538084" cy="78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222825">
            <a:off x="8137513" y="3974946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0303" y="4842662"/>
            <a:ext cx="2034862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tx1"/>
                </a:solidFill>
              </a:rPr>
              <a:t>Максимальный показатель – Куйбышевский район</a:t>
            </a:r>
          </a:p>
          <a:p>
            <a:pPr algn="ctr"/>
            <a:r>
              <a:rPr lang="ru-RU" sz="1850" dirty="0" smtClean="0">
                <a:solidFill>
                  <a:schemeClr val="tx1"/>
                </a:solidFill>
              </a:rPr>
              <a:t>17,3 на 1000</a:t>
            </a:r>
            <a:endParaRPr lang="ru-RU" sz="185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2034" y="4853455"/>
            <a:ext cx="2162470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tx1"/>
                </a:solidFill>
              </a:rPr>
              <a:t>Минимальный показатель – </a:t>
            </a:r>
            <a:r>
              <a:rPr lang="ru-RU" sz="1850" dirty="0" smtClean="0">
                <a:solidFill>
                  <a:schemeClr val="tx1"/>
                </a:solidFill>
              </a:rPr>
              <a:t>Ворошиловский район</a:t>
            </a:r>
            <a:endParaRPr lang="ru-RU" sz="1850" dirty="0">
              <a:solidFill>
                <a:schemeClr val="tx1"/>
              </a:solidFill>
            </a:endParaRPr>
          </a:p>
          <a:p>
            <a:pPr algn="ctr"/>
            <a:r>
              <a:rPr lang="ru-RU" sz="1850" dirty="0">
                <a:solidFill>
                  <a:schemeClr val="tx1"/>
                </a:solidFill>
              </a:rPr>
              <a:t>5,3 на 1000</a:t>
            </a:r>
            <a:endParaRPr lang="ru-RU" sz="185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55560" y="4853292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tx1"/>
                </a:solidFill>
              </a:rPr>
              <a:t>Максимальный показатель – Петровский район</a:t>
            </a:r>
          </a:p>
          <a:p>
            <a:pPr algn="ctr"/>
            <a:r>
              <a:rPr lang="ru-RU" sz="1850" dirty="0">
                <a:solidFill>
                  <a:schemeClr val="tx1"/>
                </a:solidFill>
              </a:rPr>
              <a:t>15,2 на 1000</a:t>
            </a:r>
            <a:endParaRPr lang="ru-RU" sz="185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24273" y="4842661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50" dirty="0">
                <a:solidFill>
                  <a:schemeClr val="tx1"/>
                </a:solidFill>
              </a:rPr>
              <a:t>Минимальный показатель – Ленинский район</a:t>
            </a:r>
          </a:p>
          <a:p>
            <a:pPr algn="ctr"/>
            <a:r>
              <a:rPr lang="ru-RU" sz="1850" dirty="0">
                <a:solidFill>
                  <a:schemeClr val="tx1"/>
                </a:solidFill>
              </a:rPr>
              <a:t>7,2 на 1000</a:t>
            </a:r>
            <a:endParaRPr lang="ru-RU" sz="18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8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2" y="0"/>
            <a:ext cx="8943405" cy="6954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стабильный период (2017-2019 гг.)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849717" y="1385216"/>
            <a:ext cx="839653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6267" y="2634584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Младенческая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1919" y="2634584"/>
            <a:ext cx="2786554" cy="1030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Перинатальная смертность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25100">
            <a:off x="888925" y="3893419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925100">
            <a:off x="6190438" y="3893419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8219">
            <a:off x="3000035" y="3914069"/>
            <a:ext cx="538084" cy="78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222825">
            <a:off x="8134335" y="3907008"/>
            <a:ext cx="538084" cy="79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589" y="4791147"/>
            <a:ext cx="2034862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Максимальный показатель – Петровский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7,7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96981" y="4785355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Минимальный показатель – </a:t>
            </a:r>
            <a:r>
              <a:rPr lang="ru-RU" dirty="0">
                <a:solidFill>
                  <a:schemeClr val="tx1"/>
                </a:solidFill>
              </a:rPr>
              <a:t>Калининский </a:t>
            </a:r>
            <a:r>
              <a:rPr lang="ru-RU" dirty="0" smtClean="0">
                <a:solidFill>
                  <a:schemeClr val="tx1"/>
                </a:solidFill>
              </a:rPr>
              <a:t>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4,7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9723" y="4795985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Максимальный показатель – </a:t>
            </a:r>
            <a:r>
              <a:rPr lang="ru-RU" dirty="0">
                <a:solidFill>
                  <a:schemeClr val="tx1"/>
                </a:solidFill>
              </a:rPr>
              <a:t>Петровский </a:t>
            </a:r>
            <a:r>
              <a:rPr lang="ru-RU" dirty="0" smtClean="0">
                <a:solidFill>
                  <a:schemeClr val="tx1"/>
                </a:solidFill>
              </a:rPr>
              <a:t>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15,2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19684" y="4785354"/>
            <a:ext cx="2065174" cy="1905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Минимальный показатель – Ленинский район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4,8 на 1000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55369" y="1385215"/>
            <a:ext cx="839653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1" y="158840"/>
            <a:ext cx="8596312" cy="13208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военный переходный период отмечается:</a:t>
            </a:r>
            <a:endParaRPr lang="ru-RU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71" y="1777284"/>
            <a:ext cx="8596312" cy="5080715"/>
          </a:xfrm>
        </p:spPr>
        <p:txBody>
          <a:bodyPr/>
          <a:lstStyle/>
          <a:p>
            <a:r>
              <a:rPr lang="ru-RU" sz="3200" dirty="0" smtClean="0"/>
              <a:t>Рост </a:t>
            </a:r>
            <a:r>
              <a:rPr lang="ru-RU" sz="3200" dirty="0"/>
              <a:t>уровней МС в 6 районах (в </a:t>
            </a:r>
            <a:r>
              <a:rPr lang="ru-RU" sz="3200" dirty="0" err="1"/>
              <a:t>т.ч</a:t>
            </a:r>
            <a:r>
              <a:rPr lang="ru-RU" sz="3200" dirty="0"/>
              <a:t>. 1-м не пострадавшем от боевых действий) и по городу в </a:t>
            </a:r>
            <a:r>
              <a:rPr lang="ru-RU" sz="3200" dirty="0" smtClean="0"/>
              <a:t>целом.</a:t>
            </a:r>
          </a:p>
          <a:p>
            <a:r>
              <a:rPr lang="ru-RU" sz="3200" dirty="0" smtClean="0"/>
              <a:t>Рост </a:t>
            </a:r>
            <a:r>
              <a:rPr lang="ru-RU" sz="3200" dirty="0"/>
              <a:t>уровней ПС в 6 районах (в </a:t>
            </a:r>
            <a:r>
              <a:rPr lang="ru-RU" sz="3200" dirty="0" err="1"/>
              <a:t>т.ч</a:t>
            </a:r>
            <a:r>
              <a:rPr lang="ru-RU" sz="3200" dirty="0"/>
              <a:t>. 1-м не пострадавшем от боевых действий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Отмечена </a:t>
            </a:r>
            <a:r>
              <a:rPr lang="ru-RU" sz="3200" dirty="0"/>
              <a:t>достоверная связь показателей ПС с содержанием марганца (</a:t>
            </a:r>
            <a:r>
              <a:rPr lang="en-US" sz="3200" dirty="0"/>
              <a:t>r</a:t>
            </a:r>
            <a:r>
              <a:rPr lang="ru-RU" sz="3200" dirty="0"/>
              <a:t>=0,713 Пирсона, </a:t>
            </a:r>
            <a:r>
              <a:rPr lang="en-US" sz="3200" dirty="0"/>
              <a:t>r</a:t>
            </a:r>
            <a:r>
              <a:rPr lang="ru-RU" sz="3200" dirty="0"/>
              <a:t>=0,633 </a:t>
            </a:r>
            <a:r>
              <a:rPr lang="ru-RU" sz="3200" dirty="0" err="1"/>
              <a:t>Кендалла</a:t>
            </a:r>
            <a:r>
              <a:rPr lang="ru-RU" sz="3200" dirty="0"/>
              <a:t>) и  мышьяка (</a:t>
            </a:r>
            <a:r>
              <a:rPr lang="en-US" sz="3200" dirty="0"/>
              <a:t>r</a:t>
            </a:r>
            <a:r>
              <a:rPr lang="ru-RU" sz="3200" dirty="0"/>
              <a:t>=0,675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97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1938</TotalTime>
  <Words>604</Words>
  <Application>Microsoft Office PowerPoint</Application>
  <PresentationFormat>Широкоэкранный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Trebuchet MS</vt:lpstr>
      <vt:lpstr>Wingdings 3</vt:lpstr>
      <vt:lpstr>Грань</vt:lpstr>
      <vt:lpstr>МИНИСТЕРСТВО ЗДРАВООХРАНЕНИЯ ДОНЕЦКОЙ НАРОДНОЙ РЕСПУБЛИКИ ГОСУДАРСТВЕННАЯ ОБРАЗОВАТЕЛЬНАЯ ОРГАНИЗАЦИЯ  ВЫСШЕГО ПРОФЕССИОНАЛЬНОГО ОБРАЗОВАНИЯ  «ДОНЕЦКИЙ НАЦИОНАЛЬНЫЙ МЕДИЦИНСКИЙ УНИВЕРСИТЕТ ИМЕНИ М.ГОРЬКОГО»</vt:lpstr>
      <vt:lpstr>Презентация PowerPoint</vt:lpstr>
      <vt:lpstr>Цель работы: оценка факторов риска младенческой (МС) и перинатальной (ПС) смертности в экокризисном регионе в условиях последствий стресс-индуцированных состояний. </vt:lpstr>
      <vt:lpstr>г. Донецк</vt:lpstr>
      <vt:lpstr>Презентация PowerPoint</vt:lpstr>
      <vt:lpstr>Довоенный период (2010-2013 гг.)</vt:lpstr>
      <vt:lpstr>Военный переходный период (2014-2016 гг.)</vt:lpstr>
      <vt:lpstr>Военный стабильный период (2017-2019 гг.)</vt:lpstr>
      <vt:lpstr>В военный переходный период отмечается: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Юрец</dc:creator>
  <cp:lastModifiedBy>Юрец</cp:lastModifiedBy>
  <cp:revision>131</cp:revision>
  <dcterms:created xsi:type="dcterms:W3CDTF">2019-11-26T10:28:12Z</dcterms:created>
  <dcterms:modified xsi:type="dcterms:W3CDTF">2020-11-05T20:25:13Z</dcterms:modified>
</cp:coreProperties>
</file>