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5" r:id="rId5"/>
    <p:sldId id="258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FF5-67AE-46E6-8997-8FE67813BAE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B125-583D-47E4-9D79-521FBDA57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3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FF5-67AE-46E6-8997-8FE67813BAE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B125-583D-47E4-9D79-521FBDA57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0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FF5-67AE-46E6-8997-8FE67813BAE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B125-583D-47E4-9D79-521FBDA57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6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FF5-67AE-46E6-8997-8FE67813BAE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B125-583D-47E4-9D79-521FBDA570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8018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FF5-67AE-46E6-8997-8FE67813BAE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B125-583D-47E4-9D79-521FBDA57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04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FF5-67AE-46E6-8997-8FE67813BAE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B125-583D-47E4-9D79-521FBDA57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43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FF5-67AE-46E6-8997-8FE67813BAE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B125-583D-47E4-9D79-521FBDA57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4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FF5-67AE-46E6-8997-8FE67813BAE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B125-583D-47E4-9D79-521FBDA57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47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FF5-67AE-46E6-8997-8FE67813BAE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B125-583D-47E4-9D79-521FBDA57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1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FF5-67AE-46E6-8997-8FE67813BAE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B125-583D-47E4-9D79-521FBDA57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0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FF5-67AE-46E6-8997-8FE67813BAE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B125-583D-47E4-9D79-521FBDA57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4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FF5-67AE-46E6-8997-8FE67813BAE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B125-583D-47E4-9D79-521FBDA57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2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FF5-67AE-46E6-8997-8FE67813BAE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B125-583D-47E4-9D79-521FBDA57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FF5-67AE-46E6-8997-8FE67813BAE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B125-583D-47E4-9D79-521FBDA57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9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FF5-67AE-46E6-8997-8FE67813BAE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B125-583D-47E4-9D79-521FBDA57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FF5-67AE-46E6-8997-8FE67813BAE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B125-583D-47E4-9D79-521FBDA57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9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CFF5-67AE-46E6-8997-8FE67813BAE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B125-583D-47E4-9D79-521FBDA57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3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C87CFF5-67AE-46E6-8997-8FE67813BAED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EB125-583D-47E4-9D79-521FBDA57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471948"/>
            <a:ext cx="9581871" cy="486698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Гомельский Государственный Медицинский Университет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Гомель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1168" y="1517987"/>
            <a:ext cx="8825658" cy="861420"/>
          </a:xfrm>
        </p:spPr>
        <p:txBody>
          <a:bodyPr/>
          <a:lstStyle/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Фармакоэкономические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ЛЕЧЕНИЯ ЗЛОКАЧЕСТВЕННОЙ ГИПЕРТЕРМИИ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1" y="3769688"/>
            <a:ext cx="533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Палковский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кафедры общей и клинической фармакологии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1" y="4785351"/>
            <a:ext cx="546938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Гаркуша Антон Валентинович 4 курс ЛФ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Коноваленко Максим Александрович 4 курс ЛФ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11168" y="1007455"/>
            <a:ext cx="714420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и клинической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фармакологии с курсом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ФПКиП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386349"/>
            <a:ext cx="9403742" cy="2286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Исходя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приведенных данных можно заключить, что, не смотря на большие затраты на закупку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Дантролена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экономия для государства велика в долгосрочной перспективе.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5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3306457" cy="874638"/>
          </a:xfrm>
        </p:spPr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578077"/>
            <a:ext cx="10813386" cy="46014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Злокачественная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гипертермия- это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жизнеугрожающиее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фармакогенетичекое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заболевание, которое обычно возникает при действии веществ-триггеров, таких как, к примеру,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дитилин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севофлуран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изофлуран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десфлуран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Симптомами данного явления являются: ригидность мышц, гипертермия,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рабдомиолиз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тахипноэ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тахикардия, которые приводят 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полиорганной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недостаточности и, в итоге, к смерти пациента. Частота встречаемости злокачественной гипертермии колеблется, примерно, от 1:10000 до 1:60000 тысяч анестезий у взрослых и от 1:3000 до 1:10000 общих анестезий среди детей. Единственный препарат, способный предотвратить возникновение данного заболевания является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Дантролен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данный препарат позволяет снизить смертность с 80 до 5%. Его механизм действия основан на блокировке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рианодиновых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рецепторов 1 типа и в дальнейшем полном восстановлении функций органов. Однако данный препарат не закупается в Республике Беларусь.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Роль, распределение и миграция кальция в клетке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3" y="1"/>
            <a:ext cx="10264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38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Злокачественная гипертермия презентация, докл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61" y="0"/>
            <a:ext cx="8524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44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319983"/>
            <a:ext cx="9404723" cy="830391"/>
          </a:xfrm>
        </p:spPr>
        <p:txBody>
          <a:bodyPr/>
          <a:lstStyle/>
          <a:p>
            <a:r>
              <a:rPr lang="ru-RU" dirty="0" smtClean="0"/>
              <a:t>Цели и задачи научной работы.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150374"/>
            <a:ext cx="8946541" cy="13273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Провести </a:t>
            </a:r>
            <a:r>
              <a:rPr lang="ru-RU" dirty="0" err="1"/>
              <a:t>фармакоэкономический</a:t>
            </a:r>
            <a:r>
              <a:rPr lang="ru-RU" dirty="0"/>
              <a:t> анализ стоимости схем терапии злокачественной гипертермии, сформировать представление о целесообразности закупки данного препарата в больницы г. Гомеля.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3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201995"/>
            <a:ext cx="9404723" cy="638663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130" y="1507228"/>
            <a:ext cx="10888109" cy="2696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Фармакоэкономический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схем лечения злокачественной гипертермии с применением специфических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миорелаксантов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антролен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без применения, с учетом прямых и непрямых затрат.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2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их обсуждение.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152983"/>
            <a:ext cx="10267694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Среднее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общих анестезий в год в г. Гомеле примерно 120 тысяч, с учетом средней частоты возникновения злокачественной гипертермии у взрослых это 4 случая в год. С учетом среднего пребывания одного пациента в реанимации (12 дней) и ценой одного дня в реанимации (примерно 300-600 рублей). Стоимость закупки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антролена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мг – 500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долларов.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необходимое количество препарата для купирования всех клинических проявлений примерно 10 мл/кг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препарата.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пациенту со средней массой в 80 кг понадобится 800 мл препарата на купирование приступа. Общая стоимость купирования одного приступа составит примерно 36000 рублей. В учет этой цифры не вошла закупка препарата в резервы.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9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452" y="383458"/>
            <a:ext cx="10869561" cy="586494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особенности встречаемости ЗГ в молодом возрасте, в расчетах брался пациент с возрастом 25 лет. Средний доход на душу населения на 2018й год – 640 рублей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пенсионный возраст 60 лет, без учета пола. Таким образом, пациенту с ЗГ до выхода на пенсию оставалось примерно 35 лет, доход государству за это время составил бы 268 800 рублей. На четверых пациентов общий доход составил бы 1 075 200 рублей. С учетом, покупки препаратов для 4х пациентов каждый год, стоимость общей закупки, с учетом встречаемости, составила бы 432 000 рублей. Общие потери государства в течение 3х лет составят 3 225 600 рублей.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71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146890" cy="1033242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 – Экономические потери государства с учетом стоимости пребывания в реанимации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190656"/>
              </p:ext>
            </p:extLst>
          </p:nvPr>
        </p:nvGraphicFramePr>
        <p:xfrm>
          <a:off x="0" y="1033242"/>
          <a:ext cx="12191999" cy="5872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8605">
                  <a:extLst>
                    <a:ext uri="{9D8B030D-6E8A-4147-A177-3AD203B41FA5}">
                      <a16:colId xmlns:a16="http://schemas.microsoft.com/office/drawing/2014/main" val="1127501690"/>
                    </a:ext>
                  </a:extLst>
                </a:gridCol>
                <a:gridCol w="4382235">
                  <a:extLst>
                    <a:ext uri="{9D8B030D-6E8A-4147-A177-3AD203B41FA5}">
                      <a16:colId xmlns:a16="http://schemas.microsoft.com/office/drawing/2014/main" val="2180993620"/>
                    </a:ext>
                  </a:extLst>
                </a:gridCol>
                <a:gridCol w="3621159">
                  <a:extLst>
                    <a:ext uri="{9D8B030D-6E8A-4147-A177-3AD203B41FA5}">
                      <a16:colId xmlns:a16="http://schemas.microsoft.com/office/drawing/2014/main" val="3041241381"/>
                    </a:ext>
                  </a:extLst>
                </a:gridCol>
              </a:tblGrid>
              <a:tr h="872720">
                <a:tc>
                  <a:txBody>
                    <a:bodyPr/>
                    <a:lstStyle/>
                    <a:p>
                      <a:pPr marL="288290" indent="28829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indent="28829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использованием Дантролена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indent="28829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использования Дантролена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7902640"/>
                  </a:ext>
                </a:extLst>
              </a:tr>
              <a:tr h="1163626">
                <a:tc>
                  <a:txBody>
                    <a:bodyPr/>
                    <a:lstStyle/>
                    <a:p>
                      <a:pPr marL="288290" indent="28829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койко-дней(зависит от степени тяжести пациента)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indent="28829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дней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indent="28829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дней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5578086"/>
                  </a:ext>
                </a:extLst>
              </a:tr>
              <a:tr h="1204291">
                <a:tc>
                  <a:txBody>
                    <a:bodyPr/>
                    <a:lstStyle/>
                    <a:p>
                      <a:pPr marL="288290" indent="28829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одного койко-дня(также зависит от степени тяжести пациента)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indent="28829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рублей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indent="28829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рублей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7769523"/>
                  </a:ext>
                </a:extLst>
              </a:tr>
              <a:tr h="872720">
                <a:tc>
                  <a:txBody>
                    <a:bodyPr/>
                    <a:lstStyle/>
                    <a:p>
                      <a:pPr marL="288290" indent="28829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купирования одного приступа ЗГ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indent="28829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 рублей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indent="28829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3273371"/>
                  </a:ext>
                </a:extLst>
              </a:tr>
              <a:tr h="1454533">
                <a:tc>
                  <a:txBody>
                    <a:bodyPr/>
                    <a:lstStyle/>
                    <a:p>
                      <a:pPr marL="288290" indent="28829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Экономические потери от смерти трудоспособного гражданина (с учетом расчетов)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indent="28829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indent="28829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268 800 рублей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0280618"/>
                  </a:ext>
                </a:extLst>
              </a:tr>
              <a:tr h="290907">
                <a:tc>
                  <a:txBody>
                    <a:bodyPr/>
                    <a:lstStyle/>
                    <a:p>
                      <a:pPr marL="288290" indent="28829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indent="28829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37 800 рублей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290" indent="28829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260 400 рублей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8208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08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</TotalTime>
  <Words>139</Words>
  <Application>Microsoft Office PowerPoint</Application>
  <PresentationFormat>Широкоэкранный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Ион</vt:lpstr>
      <vt:lpstr>“Гомельский Государственный Медицинский Университет” г. Гомель</vt:lpstr>
      <vt:lpstr>Введение.</vt:lpstr>
      <vt:lpstr>Презентация PowerPoint</vt:lpstr>
      <vt:lpstr>Презентация PowerPoint</vt:lpstr>
      <vt:lpstr>Цели и задачи научной работы.</vt:lpstr>
      <vt:lpstr>Материалы и методы.</vt:lpstr>
      <vt:lpstr>Результаты и их обсуждение.</vt:lpstr>
      <vt:lpstr>Презентация PowerPoint</vt:lpstr>
      <vt:lpstr>Таблица 1 – Экономические потери государства с учетом стоимости пребывания в реанимации </vt:lpstr>
      <vt:lpstr>Выводы.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</cp:revision>
  <dcterms:created xsi:type="dcterms:W3CDTF">2020-10-04T19:06:17Z</dcterms:created>
  <dcterms:modified xsi:type="dcterms:W3CDTF">2020-10-04T19:40:24Z</dcterms:modified>
</cp:coreProperties>
</file>