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9"/>
  </p:notesMasterIdLst>
  <p:sldIdLst>
    <p:sldId id="256" r:id="rId2"/>
    <p:sldId id="287" r:id="rId3"/>
    <p:sldId id="282" r:id="rId4"/>
    <p:sldId id="257" r:id="rId5"/>
    <p:sldId id="295" r:id="rId6"/>
    <p:sldId id="260" r:id="rId7"/>
    <p:sldId id="272" r:id="rId8"/>
    <p:sldId id="288" r:id="rId9"/>
    <p:sldId id="261" r:id="rId10"/>
    <p:sldId id="292" r:id="rId11"/>
    <p:sldId id="289" r:id="rId12"/>
    <p:sldId id="290" r:id="rId13"/>
    <p:sldId id="293" r:id="rId14"/>
    <p:sldId id="294" r:id="rId15"/>
    <p:sldId id="268" r:id="rId16"/>
    <p:sldId id="263" r:id="rId17"/>
    <p:sldId id="28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628223986794551E-3"/>
          <c:y val="2.4674238729008417E-3"/>
          <c:w val="0.99077676192845487"/>
          <c:h val="0.6876524537424152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70C0"/>
            </a:solidFill>
            <a:ln w="8359">
              <a:solidFill>
                <a:srgbClr val="000000"/>
              </a:solidFill>
              <a:prstDash val="solid"/>
            </a:ln>
          </c:spPr>
          <c:explosion val="23"/>
          <c:dPt>
            <c:idx val="0"/>
            <c:bubble3D val="0"/>
          </c:dPt>
          <c:dPt>
            <c:idx val="1"/>
            <c:bubble3D val="0"/>
            <c:spPr>
              <a:solidFill>
                <a:srgbClr val="FF0000"/>
              </a:solidFill>
              <a:ln w="8359">
                <a:solidFill>
                  <a:srgbClr val="000000"/>
                </a:solidFill>
                <a:prstDash val="solid"/>
              </a:ln>
            </c:spPr>
          </c:dPt>
          <c:cat>
            <c:strRef>
              <c:f>Sheet1!$B$1:$C$1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Sheet1!$B$2:$C$2</c:f>
              <c:numCache>
                <c:formatCode>0.0%</c:formatCode>
                <c:ptCount val="2"/>
                <c:pt idx="0">
                  <c:v>0.41699999999999998</c:v>
                </c:pt>
                <c:pt idx="1">
                  <c:v>0.58299999999999996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rgbClr val="C0C0C0"/>
        </a:solidFill>
        <a:ln w="8359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688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88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ayout>
        <c:manualLayout>
          <c:xMode val="edge"/>
          <c:yMode val="edge"/>
          <c:x val="4.0106951871657755E-2"/>
          <c:y val="0.84382284382284378"/>
          <c:w val="0.84759358288770048"/>
          <c:h val="0.12121212121212122"/>
        </c:manualLayout>
      </c:layout>
      <c:overlay val="0"/>
      <c:spPr>
        <a:noFill/>
        <a:ln w="2090">
          <a:solidFill>
            <a:srgbClr val="000000"/>
          </a:solidFill>
          <a:prstDash val="solid"/>
        </a:ln>
      </c:spPr>
      <c:txPr>
        <a:bodyPr/>
        <a:lstStyle/>
        <a:p>
          <a:pPr>
            <a:defRPr sz="846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8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Тестирование</a:t>
            </a:r>
            <a:r>
              <a:rPr lang="ru-RU" baseline="0" dirty="0" smtClean="0"/>
              <a:t> </a:t>
            </a:r>
            <a:r>
              <a:rPr lang="de-DE" baseline="0" dirty="0" smtClean="0"/>
              <a:t>RSI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Постоянный кашель</c:v>
                </c:pt>
                <c:pt idx="1">
                  <c:v>Дисфагия</c:v>
                </c:pt>
                <c:pt idx="2">
                  <c:v>Дисфония</c:v>
                </c:pt>
                <c:pt idx="3">
                  <c:v>Приступы кашля</c:v>
                </c:pt>
                <c:pt idx="4">
                  <c:v>Изжога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0.50800000000000001</c:v>
                </c:pt>
                <c:pt idx="1">
                  <c:v>0.379</c:v>
                </c:pt>
                <c:pt idx="2">
                  <c:v>0.69799999999999995</c:v>
                </c:pt>
                <c:pt idx="3">
                  <c:v>0.22</c:v>
                </c:pt>
                <c:pt idx="4">
                  <c:v>0.14599999999999999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Постоянный кашель</c:v>
                </c:pt>
                <c:pt idx="1">
                  <c:v>Дисфагия</c:v>
                </c:pt>
                <c:pt idx="2">
                  <c:v>Дисфония</c:v>
                </c:pt>
                <c:pt idx="3">
                  <c:v>Приступы кашля</c:v>
                </c:pt>
                <c:pt idx="4">
                  <c:v>Изжога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Постоянный кашель</c:v>
                </c:pt>
                <c:pt idx="1">
                  <c:v>Дисфагия</c:v>
                </c:pt>
                <c:pt idx="2">
                  <c:v>Дисфония</c:v>
                </c:pt>
                <c:pt idx="3">
                  <c:v>Приступы кашля</c:v>
                </c:pt>
                <c:pt idx="4">
                  <c:v>Изжога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0869144"/>
        <c:axId val="15724448"/>
      </c:barChart>
      <c:catAx>
        <c:axId val="250869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24448"/>
        <c:crosses val="autoZero"/>
        <c:auto val="1"/>
        <c:lblAlgn val="ctr"/>
        <c:lblOffset val="100"/>
        <c:noMultiLvlLbl val="0"/>
      </c:catAx>
      <c:valAx>
        <c:axId val="1572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0869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415F197-EB3A-4E7A-9966-59332319D3D7}" type="datetimeFigureOut">
              <a:rPr lang="uk-UA"/>
              <a:pPr>
                <a:defRPr/>
              </a:pPr>
              <a:t>01.11.2020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6217DE-FEBC-4C8F-871A-2B28F9BDAA9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4589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6F9E8A-69A4-4EC7-89B4-17BBBE276114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805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0BA1FAF-0EA4-4CFD-A08F-56EBFA766987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2D7AE0F-95B4-4B82-BB62-44622FF96C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FD00D2-3FB2-405E-BA8A-DE64CD392811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714EFA-EA4B-4905-B4B5-E38A2EC961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AD2CCD-73EE-4EB9-8A13-CD885E1199D7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189BA8-E530-455A-90A4-EAC555252C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CCBDFC-E85B-4FB7-BF8E-7C319592FAD9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D59B49-2A70-4BAD-909A-FB4D095312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6E1ED6-08D1-49D1-BA9C-7925A861C3E7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733DCF-26E2-48BD-82BF-145FAA379C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646C6F7-3779-42D6-9FEA-0AA99DA49460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64781A-2BE1-4307-868B-81DDE6BB65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C822B40-26DF-49AB-88AD-36E4D76EDE54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4D8381D-099B-4E9B-B32F-3F9A57968A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74FC14-CFCD-4BBD-8B57-2AB2F58D889C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E244C5-64BA-4851-A8C0-BF70830A59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89243E-59F9-40F7-BCE4-A9F3F54A5A75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92B7F1-D624-406C-BDAD-19D8D5D192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FEC8FAE1-1FDB-4205-8182-5DA4FE824DCC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39208F-C196-47AD-BCF1-DF2CCD806E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65D207-EEFC-43CB-8327-F8B5AC587455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B8E0442-2B4C-4517-B2B2-A3B7C925FF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80AA0EE-1F43-42BD-84A7-B27F075452F9}" type="datetimeFigureOut">
              <a:rPr lang="ru-RU" smtClean="0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B2086D0-853C-4E88-A1FE-62970AB2FC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650" y="1989138"/>
            <a:ext cx="7931150" cy="3459162"/>
          </a:xfrm>
        </p:spPr>
        <p:txBody>
          <a:bodyPr>
            <a:normAutofit/>
          </a:bodyPr>
          <a:lstStyle/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ХРОНИЧЕСКИЙ КАШЕЛЬ НА ФОНЕ ЛАРИНГОФАРИНГЕАЛЬНОГО РЕФЛЮКСА 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С.К. Боенко, </a:t>
            </a:r>
            <a:r>
              <a:rPr lang="ru-RU" sz="2600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Е.А.Юренко</a:t>
            </a: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</p:spPr>
        <p:txBody>
          <a:bodyPr>
            <a:no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Кафедра оториноларингологии факультета </a:t>
            </a:r>
            <a:r>
              <a:rPr lang="en-US" sz="1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интернатуры и последипломного образования </a:t>
            </a:r>
            <a:br>
              <a:rPr lang="ru-RU" sz="1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Донецкого Национального медицинского университета, </a:t>
            </a:r>
            <a:br>
              <a:rPr lang="ru-RU" sz="1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Отделение пластической и реконструктивной хирургии головы и шеи института неотложной и восстановительной хирургии  им В.К.Гусака АМН Украины</a:t>
            </a:r>
            <a:br>
              <a:rPr lang="ru-RU" sz="1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</a:rPr>
              <a:t>Критерии</a:t>
            </a:r>
            <a:r>
              <a:rPr lang="ru-RU" sz="2800" dirty="0">
                <a:latin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Время с рН</a:t>
            </a:r>
            <a:r>
              <a:rPr lang="en-US" sz="2800" dirty="0">
                <a:latin typeface="Times New Roman" pitchFamily="18" charset="0"/>
              </a:rPr>
              <a:t>&lt;</a:t>
            </a:r>
            <a:r>
              <a:rPr lang="ru-RU" sz="2800" dirty="0">
                <a:latin typeface="Times New Roman" pitchFamily="18" charset="0"/>
              </a:rPr>
              <a:t>4, общее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Время с рН</a:t>
            </a:r>
            <a:r>
              <a:rPr lang="en-US" sz="2800" dirty="0">
                <a:latin typeface="Times New Roman" pitchFamily="18" charset="0"/>
              </a:rPr>
              <a:t>&lt;</a:t>
            </a:r>
            <a:r>
              <a:rPr lang="ru-RU" sz="2800" dirty="0">
                <a:latin typeface="Times New Roman" pitchFamily="18" charset="0"/>
              </a:rPr>
              <a:t>4, стоя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Время с рН</a:t>
            </a:r>
            <a:r>
              <a:rPr lang="en-US" sz="2800" dirty="0">
                <a:latin typeface="Times New Roman" pitchFamily="18" charset="0"/>
              </a:rPr>
              <a:t>&lt;</a:t>
            </a:r>
            <a:r>
              <a:rPr lang="ru-RU" sz="2800" dirty="0">
                <a:latin typeface="Times New Roman" pitchFamily="18" charset="0"/>
              </a:rPr>
              <a:t>4, лежа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Число рефлюксов с рН</a:t>
            </a:r>
            <a:r>
              <a:rPr lang="en-US" sz="2800" dirty="0">
                <a:latin typeface="Times New Roman" pitchFamily="18" charset="0"/>
              </a:rPr>
              <a:t>&lt;</a:t>
            </a:r>
            <a:r>
              <a:rPr lang="ru-RU" sz="2800" dirty="0">
                <a:latin typeface="Times New Roman" pitchFamily="18" charset="0"/>
              </a:rPr>
              <a:t>4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Число рефлюксов продолжительностью более 5 мин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Наиболее продолжительный рефлюкс, мин</a:t>
            </a:r>
          </a:p>
          <a:p>
            <a:pPr>
              <a:lnSpc>
                <a:spcPct val="80000"/>
              </a:lnSpc>
            </a:pPr>
            <a:endParaRPr lang="ru-RU" sz="2400" dirty="0" smtClean="0">
              <a:latin typeface="Times New Roman" pitchFamily="18" charset="0"/>
            </a:endParaRPr>
          </a:p>
          <a:p>
            <a:pPr marL="82550" indent="0">
              <a:lnSpc>
                <a:spcPct val="80000"/>
              </a:lnSpc>
              <a:buNone/>
            </a:pPr>
            <a:endParaRPr lang="ru-RU" sz="2400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</a:rPr>
              <a:t>		</a:t>
            </a:r>
            <a:r>
              <a:rPr lang="ru-RU" sz="2400" i="1" u="sng" dirty="0">
                <a:latin typeface="Times New Roman" pitchFamily="18" charset="0"/>
              </a:rPr>
              <a:t>Данные пациента – Среднее значение    </a:t>
            </a:r>
            <a:r>
              <a:rPr lang="ru-RU" sz="2400" i="1" dirty="0">
                <a:latin typeface="Times New Roman" pitchFamily="18" charset="0"/>
              </a:rPr>
              <a:t>+1</a:t>
            </a:r>
            <a:endParaRPr lang="ru-RU" sz="2400" i="1" u="sng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i="1" dirty="0">
                <a:latin typeface="Times New Roman" pitchFamily="18" charset="0"/>
              </a:rPr>
              <a:t>Стандартное отклонение              </a:t>
            </a:r>
            <a:endParaRPr lang="ru-RU" sz="2400" dirty="0">
              <a:latin typeface="Times New Roman" pitchFamily="18" charset="0"/>
            </a:endParaRPr>
          </a:p>
          <a:p>
            <a:pPr marL="82550" indent="0">
              <a:buNone/>
            </a:pP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</a:rPr>
              <a:t>Оценка </a:t>
            </a:r>
            <a:r>
              <a:rPr lang="ru-RU" sz="3100" dirty="0">
                <a:latin typeface="Times New Roman" pitchFamily="18" charset="0"/>
              </a:rPr>
              <a:t>результатов суточной рН-метрии производилась по 6-ти критериям предложенных </a:t>
            </a:r>
            <a:r>
              <a:rPr lang="en-US" sz="3100" dirty="0" err="1">
                <a:latin typeface="Times New Roman" pitchFamily="18" charset="0"/>
              </a:rPr>
              <a:t>DeMeester</a:t>
            </a:r>
            <a:r>
              <a:rPr lang="ru-RU" sz="3100" dirty="0">
                <a:latin typeface="Times New Roman" pitchFamily="18" charset="0"/>
              </a:rPr>
              <a:t> (1985)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42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20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и обсуждения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89600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457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1520" y="2060848"/>
            <a:ext cx="4248472" cy="33655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Локализация полипов гортани</a:t>
            </a:r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132856"/>
            <a:ext cx="3933825" cy="2949575"/>
          </a:xfrm>
        </p:spPr>
      </p:pic>
    </p:spTree>
    <p:extLst>
      <p:ext uri="{BB962C8B-B14F-4D97-AF65-F5344CB8AC3E}">
        <p14:creationId xmlns:p14="http://schemas.microsoft.com/office/powerpoint/2010/main" val="415978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16013" y="260350"/>
            <a:ext cx="8027987" cy="59880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</a:rPr>
              <a:t>У 23 (79,3%) пациентов показатель превосходил величину 14,72. 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лёгкой степени тяжести   </a:t>
            </a:r>
            <a:r>
              <a:rPr lang="ru-RU" dirty="0" smtClean="0">
                <a:latin typeface="Times New Roman" pitchFamily="18" charset="0"/>
              </a:rPr>
              <a:t>11 </a:t>
            </a:r>
            <a:r>
              <a:rPr lang="ru-RU" dirty="0">
                <a:latin typeface="Times New Roman" pitchFamily="18" charset="0"/>
              </a:rPr>
              <a:t>(39,1%);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средней степени тяжести  </a:t>
            </a:r>
            <a:r>
              <a:rPr lang="ru-RU" dirty="0" smtClean="0">
                <a:latin typeface="Times New Roman" pitchFamily="18" charset="0"/>
              </a:rPr>
              <a:t>13 </a:t>
            </a:r>
            <a:r>
              <a:rPr lang="ru-RU" dirty="0">
                <a:latin typeface="Times New Roman" pitchFamily="18" charset="0"/>
              </a:rPr>
              <a:t>(43,5%); 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выраженный ГЭР  </a:t>
            </a:r>
            <a:r>
              <a:rPr lang="ru-RU" dirty="0" smtClean="0">
                <a:latin typeface="Times New Roman" pitchFamily="18" charset="0"/>
              </a:rPr>
              <a:t>5 </a:t>
            </a:r>
            <a:r>
              <a:rPr lang="ru-RU" dirty="0">
                <a:latin typeface="Times New Roman" pitchFamily="18" charset="0"/>
              </a:rPr>
              <a:t>(17,4%). </a:t>
            </a:r>
            <a:endParaRPr lang="ru-RU" dirty="0" smtClean="0">
              <a:latin typeface="Times New Roman" pitchFamily="18" charset="0"/>
            </a:endParaRPr>
          </a:p>
          <a:p>
            <a:pPr marL="82550" indent="0">
              <a:lnSpc>
                <a:spcPct val="90000"/>
              </a:lnSpc>
              <a:buNone/>
            </a:pPr>
            <a:endParaRPr lang="ru-RU" dirty="0">
              <a:latin typeface="Times New Roman" pitchFamily="18" charset="0"/>
            </a:endParaRPr>
          </a:p>
          <a:p>
            <a:pPr marL="8255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472162"/>
              </p:ext>
            </p:extLst>
          </p:nvPr>
        </p:nvGraphicFramePr>
        <p:xfrm>
          <a:off x="1403648" y="2924944"/>
          <a:ext cx="6984776" cy="3758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Диаграмма" r:id="rId3" imgW="5953282" imgH="3657600" progId="MSGraph.Chart.8">
                  <p:embed/>
                </p:oleObj>
              </mc:Choice>
              <mc:Fallback>
                <p:oleObj name="Диаграмма" r:id="rId3" imgW="5953282" imgH="3657600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924944"/>
                        <a:ext cx="6984776" cy="37584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12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90784" y="1722512"/>
            <a:ext cx="4285575" cy="312494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Больной Д., 41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Полип левой голосовой складки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рН-грамма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3" name="Picture 3" descr="D:\Downloads\Документы работа\Мои рисунки\РАБОТА\Руководство\Fig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367240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66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и обсуждение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Содержимое 2"/>
          <p:cNvSpPr>
            <a:spLocks noGrp="1"/>
          </p:cNvSpPr>
          <p:nvPr>
            <p:ph idx="4294967295"/>
          </p:nvPr>
        </p:nvSpPr>
        <p:spPr>
          <a:xfrm>
            <a:off x="611561" y="1447800"/>
            <a:ext cx="8064895" cy="4800600"/>
          </a:xfrm>
        </p:spPr>
        <p:txBody>
          <a:bodyPr/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Проведение суточной рН-метрии у больных с ЛФР выявило существенные различия показателей в дневное и ночное время.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Кислые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рефлюксы, продолжительностью более 5 минут, фиксировались у 19 (64,7%) пациентов в ночное время. Патологические рефлюксы в дневное время фиксировались чаще, но были менее продолжительные  во времени, чем в ночное время.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47800"/>
            <a:ext cx="7560840" cy="522156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Ведущей жалобой при ЛФР являлся постоянный, раздражающий кашель.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Частота выявления ЛФР у пациентов с кашлем более 3-х месяцев достигает 93%.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Проведение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этиопатогенетической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терапии, включая назначение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прокинетиков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антацидных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препаратов, соблюдение диеты и правильного образа жизни, позволяет значительно сократить сроки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лечения хронического кашля.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</a:rPr>
              <a:t>Благодарю за внимание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35843" name="Picture 5" descr="C:\Documents and Settings\Admin\Рабочий стол\934852173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2388" y="0"/>
            <a:ext cx="9377363" cy="695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352928" cy="5328592"/>
          </a:xfrm>
        </p:spPr>
        <p:txBody>
          <a:bodyPr>
            <a:normAutofit fontScale="85000" lnSpcReduction="20000"/>
          </a:bodyPr>
          <a:lstStyle/>
          <a:p>
            <a:pPr marL="8255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Кашель является одним из самых </a:t>
            </a:r>
          </a:p>
          <a:p>
            <a:pPr marL="8255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важных симптомов и характерен</a:t>
            </a:r>
          </a:p>
          <a:p>
            <a:pPr marL="82550" indent="0"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очти для всех легочных заболеваний.</a:t>
            </a:r>
          </a:p>
          <a:p>
            <a:pPr marL="8255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Кашель не только является признаком</a:t>
            </a:r>
          </a:p>
          <a:p>
            <a:pPr marL="82550" indent="0"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оражения легких, но и беспокоит </a:t>
            </a:r>
          </a:p>
          <a:p>
            <a:pPr marL="82550" indent="0"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ациентов с патологией ЛОР-органов,</a:t>
            </a:r>
          </a:p>
          <a:p>
            <a:pPr marL="82550" indent="0"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елудочно-кишечного тракта, сердечно-</a:t>
            </a:r>
          </a:p>
          <a:p>
            <a:pPr marL="82550" indent="0"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осудистой систем.</a:t>
            </a:r>
          </a:p>
          <a:p>
            <a:pPr marL="82550" indent="0">
              <a:buNone/>
            </a:pP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55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	ЛФР является вариантом 		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внепищеводного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проявления ГЭРБ, </a:t>
            </a:r>
          </a:p>
          <a:p>
            <a:pPr marL="8255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который оказывает повреждающее </a:t>
            </a:r>
          </a:p>
          <a:p>
            <a:pPr marL="8255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действие на слизистую оболочку глотки 				и гортани. При этом наиболее часто 				отмечаются  кашель,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дисфония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ощущение </a:t>
            </a:r>
          </a:p>
          <a:p>
            <a:pPr marL="8255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«комка» в горле, дисфагия,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постназальный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			синдром, ларингоспазм (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G:H:Kim et al., 2009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55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7" descr="http://www.entjournal.com/Files/Laryngo-02_07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83" y="2902614"/>
            <a:ext cx="2901354" cy="237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6" name="Picture 2" descr="D:\Downloads\Документы работа\Мои рисунки\РАБОТА\Руководство\Fig3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424" y="0"/>
            <a:ext cx="31337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9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611188" y="333375"/>
            <a:ext cx="8388350" cy="6264275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Гастроэзофагальный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рефлюкс, который перемещается проксимально, проникая через верхний пищеводный сфинктер в гортаноглотку, называется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ларингофарингеальным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рефлюксом (ЛФР).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Этот термин был принят Американской академией отоларингологии - хирургии головы и шеи в 2002 г.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Около 15% пациентов, обратившихся к отоларингологу имеют проявления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ларингофарингеального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рефлюкса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1447800"/>
            <a:ext cx="7818437" cy="3925888"/>
          </a:xfrm>
        </p:spPr>
        <p:txBody>
          <a:bodyPr>
            <a:normAutofit/>
          </a:bodyPr>
          <a:lstStyle/>
          <a:p>
            <a:pPr marL="365760" indent="-283464" algn="ctr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indent="44958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dirty="0" smtClean="0"/>
              <a:t>  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явилась разработка схемы диагностики и комплексного лечения пациентов с хроническим кашлем на фоне ЛФР. 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365760" indent="-283464" algn="ctr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283464">
              <a:buFont typeface="Wingdings 2"/>
              <a:buChar char=""/>
              <a:defRPr/>
            </a:pPr>
            <a:r>
              <a:rPr lang="ru-RU" dirty="0">
                <a:latin typeface="Times New Roman" pitchFamily="18" charset="0"/>
              </a:rPr>
              <a:t>За период с </a:t>
            </a:r>
            <a:r>
              <a:rPr lang="ru-RU" dirty="0" smtClean="0">
                <a:latin typeface="Times New Roman" pitchFamily="18" charset="0"/>
              </a:rPr>
              <a:t>2015 </a:t>
            </a:r>
            <a:r>
              <a:rPr lang="ru-RU" dirty="0">
                <a:latin typeface="Times New Roman" pitchFamily="18" charset="0"/>
              </a:rPr>
              <a:t>по </a:t>
            </a:r>
            <a:endParaRPr lang="en-US" dirty="0" smtClean="0">
              <a:latin typeface="Times New Roman" pitchFamily="18" charset="0"/>
            </a:endParaRPr>
          </a:p>
          <a:p>
            <a:pPr marL="82296" indent="0">
              <a:buNone/>
              <a:defRPr/>
            </a:pPr>
            <a:r>
              <a:rPr lang="ru-RU" dirty="0" smtClean="0">
                <a:latin typeface="Times New Roman" pitchFamily="18" charset="0"/>
              </a:rPr>
              <a:t>2020 </a:t>
            </a:r>
            <a:r>
              <a:rPr lang="ru-RU" dirty="0">
                <a:latin typeface="Times New Roman" pitchFamily="18" charset="0"/>
              </a:rPr>
              <a:t>г под нашим </a:t>
            </a:r>
            <a:endParaRPr lang="en-US" dirty="0" smtClean="0">
              <a:latin typeface="Times New Roman" pitchFamily="18" charset="0"/>
            </a:endParaRPr>
          </a:p>
          <a:p>
            <a:pPr marL="82296" indent="0">
              <a:buNone/>
              <a:defRPr/>
            </a:pPr>
            <a:r>
              <a:rPr lang="ru-RU" dirty="0" smtClean="0">
                <a:latin typeface="Times New Roman" pitchFamily="18" charset="0"/>
              </a:rPr>
              <a:t>наблюдением </a:t>
            </a:r>
            <a:endParaRPr lang="en-US" dirty="0" smtClean="0">
              <a:latin typeface="Times New Roman" pitchFamily="18" charset="0"/>
            </a:endParaRPr>
          </a:p>
          <a:p>
            <a:pPr marL="82296" indent="0">
              <a:buNone/>
              <a:defRPr/>
            </a:pPr>
            <a:r>
              <a:rPr lang="ru-RU" dirty="0" smtClean="0">
                <a:latin typeface="Times New Roman" pitchFamily="18" charset="0"/>
              </a:rPr>
              <a:t>находилось 74</a:t>
            </a:r>
            <a:endParaRPr lang="en-US" dirty="0" smtClean="0">
              <a:latin typeface="Times New Roman" pitchFamily="18" charset="0"/>
            </a:endParaRPr>
          </a:p>
          <a:p>
            <a:pPr marL="82296" indent="0">
              <a:buNone/>
              <a:defRPr/>
            </a:pPr>
            <a:r>
              <a:rPr lang="ru-RU" dirty="0" smtClean="0">
                <a:latin typeface="Times New Roman" pitchFamily="18" charset="0"/>
              </a:rPr>
              <a:t>пациентов (31</a:t>
            </a:r>
            <a:endParaRPr lang="en-US" dirty="0" smtClean="0">
              <a:latin typeface="Times New Roman" pitchFamily="18" charset="0"/>
            </a:endParaRPr>
          </a:p>
          <a:p>
            <a:pPr marL="82296" indent="0">
              <a:buNone/>
              <a:defRPr/>
            </a:pP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</a:rPr>
              <a:t>мужчина и </a:t>
            </a:r>
            <a:r>
              <a:rPr lang="ru-RU" dirty="0" smtClean="0">
                <a:latin typeface="Times New Roman" pitchFamily="18" charset="0"/>
              </a:rPr>
              <a:t>43 </a:t>
            </a:r>
            <a:r>
              <a:rPr lang="ru-RU" dirty="0">
                <a:latin typeface="Times New Roman" pitchFamily="18" charset="0"/>
              </a:rPr>
              <a:t>женщин) </a:t>
            </a:r>
            <a:endParaRPr lang="en-US" dirty="0" smtClean="0">
              <a:latin typeface="Times New Roman" pitchFamily="18" charset="0"/>
            </a:endParaRPr>
          </a:p>
          <a:p>
            <a:pPr marL="82296" indent="0">
              <a:buNone/>
              <a:defRPr/>
            </a:pPr>
            <a:r>
              <a:rPr lang="ru-RU" dirty="0" smtClean="0">
                <a:latin typeface="Times New Roman" pitchFamily="18" charset="0"/>
              </a:rPr>
              <a:t>с </a:t>
            </a:r>
            <a:r>
              <a:rPr lang="ru-RU" dirty="0">
                <a:latin typeface="Times New Roman" pitchFamily="18" charset="0"/>
              </a:rPr>
              <a:t>полипами гортани</a:t>
            </a:r>
          </a:p>
          <a:p>
            <a:pPr indent="-283464">
              <a:buFont typeface="Wingdings 2"/>
              <a:buChar char=""/>
              <a:defRPr/>
            </a:pPr>
            <a:r>
              <a:rPr lang="ru-RU" dirty="0">
                <a:latin typeface="Times New Roman" pitchFamily="18" charset="0"/>
              </a:rPr>
              <a:t>Возраст </a:t>
            </a:r>
            <a:r>
              <a:rPr lang="ru-RU" dirty="0" smtClean="0">
                <a:latin typeface="Times New Roman" pitchFamily="18" charset="0"/>
              </a:rPr>
              <a:t>больных</a:t>
            </a:r>
            <a:endParaRPr lang="en-US" dirty="0" smtClean="0">
              <a:latin typeface="Times New Roman" pitchFamily="18" charset="0"/>
            </a:endParaRPr>
          </a:p>
          <a:p>
            <a:pPr marL="82296" indent="0">
              <a:buNone/>
              <a:defRPr/>
            </a:pPr>
            <a:r>
              <a:rPr lang="ru-RU" dirty="0" smtClean="0">
                <a:latin typeface="Times New Roman" pitchFamily="18" charset="0"/>
              </a:rPr>
              <a:t>варьировал </a:t>
            </a:r>
            <a:r>
              <a:rPr lang="ru-RU" dirty="0">
                <a:latin typeface="Times New Roman" pitchFamily="18" charset="0"/>
              </a:rPr>
              <a:t>от 21 до </a:t>
            </a:r>
            <a:r>
              <a:rPr lang="ru-RU" dirty="0" smtClean="0">
                <a:latin typeface="Times New Roman" pitchFamily="18" charset="0"/>
              </a:rPr>
              <a:t>74</a:t>
            </a:r>
            <a:endParaRPr lang="en-US" dirty="0" smtClean="0">
              <a:latin typeface="Times New Roman" pitchFamily="18" charset="0"/>
            </a:endParaRPr>
          </a:p>
          <a:p>
            <a:pPr marL="82296" indent="0">
              <a:buNone/>
              <a:defRPr/>
            </a:pP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</a:rPr>
              <a:t>лет, в среднем составляя 38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и методы</a:t>
            </a:r>
            <a:endParaRPr lang="ru-RU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961673"/>
              </p:ext>
            </p:extLst>
          </p:nvPr>
        </p:nvGraphicFramePr>
        <p:xfrm>
          <a:off x="4932040" y="1484784"/>
          <a:ext cx="3756025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9064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</a:rPr>
              <a:t>сбор анамнеза и детализация жалоб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</a:rPr>
              <a:t>стандартное исследование ЛОР органов</a:t>
            </a:r>
            <a:r>
              <a:rPr lang="ru-RU" sz="3600" dirty="0" smtClean="0">
                <a:latin typeface="Times New Roman" pitchFamily="18" charset="0"/>
              </a:rPr>
              <a:t>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</a:rPr>
              <a:t>прямая ларингоскопия (при наличии показаний)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</a:rPr>
              <a:t>тестирование </a:t>
            </a:r>
            <a:r>
              <a:rPr lang="en-US" dirty="0" smtClean="0">
                <a:latin typeface="Times New Roman" pitchFamily="18" charset="0"/>
              </a:rPr>
              <a:t>The Reflux </a:t>
            </a:r>
            <a:r>
              <a:rPr lang="en-US" dirty="0" err="1" smtClean="0">
                <a:latin typeface="Times New Roman" pitchFamily="18" charset="0"/>
              </a:rPr>
              <a:t>Sympton</a:t>
            </a:r>
            <a:r>
              <a:rPr lang="en-US" dirty="0" smtClean="0">
                <a:latin typeface="Times New Roman" pitchFamily="18" charset="0"/>
              </a:rPr>
              <a:t> Index </a:t>
            </a:r>
            <a:r>
              <a:rPr lang="ru-RU" dirty="0" smtClean="0">
                <a:latin typeface="Times New Roman" pitchFamily="18" charset="0"/>
              </a:rPr>
              <a:t>и </a:t>
            </a:r>
            <a:r>
              <a:rPr lang="en-US" dirty="0" smtClean="0">
                <a:latin typeface="Times New Roman" pitchFamily="18" charset="0"/>
              </a:rPr>
              <a:t>The Reflux </a:t>
            </a:r>
            <a:r>
              <a:rPr lang="en-US" dirty="0">
                <a:latin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</a:rPr>
              <a:t>inding Score</a:t>
            </a:r>
            <a:endParaRPr lang="ru-RU" dirty="0" smtClean="0">
              <a:latin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</a:rPr>
              <a:t>рН-</a:t>
            </a:r>
            <a:r>
              <a:rPr lang="ru-RU" dirty="0" err="1" smtClean="0">
                <a:latin typeface="Times New Roman" pitchFamily="18" charset="0"/>
              </a:rPr>
              <a:t>мониторирование</a:t>
            </a:r>
            <a:r>
              <a:rPr lang="ru-RU" dirty="0" smtClean="0">
                <a:latin typeface="Times New Roman" pitchFamily="18" charset="0"/>
              </a:rPr>
              <a:t>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>
                <a:latin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</a:rPr>
              <a:t>атоморфологическое исследование операционного материала</a:t>
            </a:r>
            <a:endParaRPr lang="en-US" dirty="0" smtClean="0">
              <a:latin typeface="Times New Roman" pitchFamily="18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ru-RU" dirty="0" smtClean="0">
              <a:latin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>
              <a:latin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обследования 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RSI (Reflux Symptom Index) 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091462"/>
              </p:ext>
            </p:extLst>
          </p:nvPr>
        </p:nvGraphicFramePr>
        <p:xfrm>
          <a:off x="899592" y="1124744"/>
          <a:ext cx="7776862" cy="5528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69817"/>
                <a:gridCol w="821865"/>
                <a:gridCol w="747150"/>
                <a:gridCol w="821865"/>
                <a:gridCol w="821865"/>
                <a:gridCol w="747150"/>
                <a:gridCol w="747150"/>
              </a:tblGrid>
              <a:tr h="3621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620126">
                <a:tc>
                  <a:txBody>
                    <a:bodyPr/>
                    <a:lstStyle/>
                    <a:p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Дисфония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или проблемы с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голосом?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106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Желание прополоскать горло?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106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Большое количество слизи в горле?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126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Затруднение при глотании еды, жидкости, таблеток?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126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Кашель после еды или в положении лежа?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106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Приступы кашля или удушья?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126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Постоянный неприятный, раздражающий кашель?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106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Ощущение «комка» в горле?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106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Изжога, боль за грудиной?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802838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RSI (Reflux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Finding Score) </a:t>
            </a: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satMod val="130000"/>
                  </a:schemeClr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52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29150" y="1628800"/>
            <a:ext cx="4514850" cy="230425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err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рН-мониторирование</a:t>
            </a:r>
            <a:r>
              <a:rPr lang="ru-RU" sz="4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Текст 5"/>
          <p:cNvSpPr>
            <a:spLocks noGrp="1"/>
          </p:cNvSpPr>
          <p:nvPr>
            <p:ph sz="half" idx="4294967295"/>
          </p:nvPr>
        </p:nvSpPr>
        <p:spPr>
          <a:xfrm>
            <a:off x="5759450" y="3860800"/>
            <a:ext cx="3384550" cy="6397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		рН-грамма</a:t>
            </a:r>
          </a:p>
          <a:p>
            <a:endParaRPr lang="ru-RU" sz="2400" smtClean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932363" y="2636838"/>
            <a:ext cx="38163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1412875"/>
            <a:ext cx="329723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Прямоугольник 11"/>
          <p:cNvSpPr>
            <a:spLocks noChangeArrowheads="1"/>
          </p:cNvSpPr>
          <p:nvPr/>
        </p:nvSpPr>
        <p:spPr bwMode="auto">
          <a:xfrm>
            <a:off x="1331913" y="5661025"/>
            <a:ext cx="32718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Ацидогастрограф «АГ-1рН-М»</a:t>
            </a:r>
            <a:endParaRPr lang="ru-RU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1415</TotalTime>
  <Words>482</Words>
  <Application>Microsoft Office PowerPoint</Application>
  <PresentationFormat>Экран (4:3)</PresentationFormat>
  <Paragraphs>100</Paragraphs>
  <Slides>17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</vt:lpstr>
      <vt:lpstr>Calibri</vt:lpstr>
      <vt:lpstr>Corbel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Диаграмма</vt:lpstr>
      <vt:lpstr>Кафедра оториноларингологии факультета  интернатуры и последипломного образования   Донецкого Национального медицинского университета,  Отделение пластической и реконструктивной хирургии головы и шеи института неотложной и восстановительной хирургии  им В.К.Гусака АМН Украины </vt:lpstr>
      <vt:lpstr>Презентация PowerPoint</vt:lpstr>
      <vt:lpstr>Презентация PowerPoint</vt:lpstr>
      <vt:lpstr>Цель исследования</vt:lpstr>
      <vt:lpstr>Материалы и методы</vt:lpstr>
      <vt:lpstr>План обследования </vt:lpstr>
      <vt:lpstr>Тест RSI (Reflux Symptom Index)  </vt:lpstr>
      <vt:lpstr>Тест RSI (Reflux Finding Score)  </vt:lpstr>
      <vt:lpstr>рН-мониторирование </vt:lpstr>
      <vt:lpstr> Оценка результатов суточной рН-метрии производилась по 6-ти критериям предложенных DeMeester (1985) </vt:lpstr>
      <vt:lpstr>  Результаты и обсуждения    </vt:lpstr>
      <vt:lpstr>Локализация полипов гортани</vt:lpstr>
      <vt:lpstr>Презентация PowerPoint</vt:lpstr>
      <vt:lpstr>Больной Д., 41 год</vt:lpstr>
      <vt:lpstr>Результаты и обсуждение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оториноларингологии факультета  интернатуры и последипломного образования   Донецкого Национального медицинского университета,  Отделение пластической и реконструктивной хирургии головы и шеи института неотложной и восстановительной хирургии  им В.К.Гусака АМН Украины</dc:title>
  <dc:creator>Екатерина</dc:creator>
  <cp:lastModifiedBy>Инна</cp:lastModifiedBy>
  <cp:revision>110</cp:revision>
  <dcterms:modified xsi:type="dcterms:W3CDTF">2020-11-01T10:33:07Z</dcterms:modified>
</cp:coreProperties>
</file>