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  <p:sldId id="270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772400" cy="269173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Дифференцированные подходы к применению различных методик лапароскопии в абдоминальной хирургии.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140968"/>
            <a:ext cx="7406640" cy="1008112"/>
          </a:xfrm>
        </p:spPr>
        <p:txBody>
          <a:bodyPr/>
          <a:lstStyle/>
          <a:p>
            <a:r>
              <a:rPr lang="ru-RU" i="1" dirty="0" err="1">
                <a:solidFill>
                  <a:schemeClr val="tx1"/>
                </a:solidFill>
              </a:rPr>
              <a:t>Абрамянц</a:t>
            </a:r>
            <a:r>
              <a:rPr lang="ru-RU" i="1" dirty="0">
                <a:solidFill>
                  <a:schemeClr val="tx1"/>
                </a:solidFill>
              </a:rPr>
              <a:t> М.Х., Дегтярев О.Л., </a:t>
            </a:r>
            <a:r>
              <a:rPr lang="ru-RU" i="1" dirty="0" err="1">
                <a:solidFill>
                  <a:schemeClr val="tx1"/>
                </a:solidFill>
              </a:rPr>
              <a:t>Лагеза</a:t>
            </a:r>
            <a:r>
              <a:rPr lang="ru-RU" i="1" dirty="0">
                <a:solidFill>
                  <a:schemeClr val="tx1"/>
                </a:solidFill>
              </a:rPr>
              <a:t> А.Б., Гончаренко А.В., Кузнецов В.Д.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8280920" cy="12241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i="1" dirty="0"/>
              <a:t>Сравнительный анализ показал, что обе группы пациентов сопоставимы по полу, возрасту и основной сопутствующей патологии</a:t>
            </a:r>
            <a:r>
              <a:rPr lang="ru-RU" dirty="0"/>
              <a:t>. 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60648"/>
            <a:ext cx="82444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+mj-lt"/>
              </a:rPr>
              <a:t>Группы были сформированы из больных с высоким </a:t>
            </a:r>
            <a:r>
              <a:rPr lang="ru-RU" sz="3200" b="1" dirty="0" err="1">
                <a:latin typeface="+mj-lt"/>
              </a:rPr>
              <a:t>кардио-респираторным</a:t>
            </a:r>
            <a:r>
              <a:rPr lang="ru-RU" sz="3200" b="1" dirty="0">
                <a:latin typeface="+mj-lt"/>
              </a:rPr>
              <a:t> риском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5616" y="3789040"/>
          <a:ext cx="7848873" cy="1371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1-ая</a:t>
                      </a:r>
                      <a:r>
                        <a:rPr lang="ru-RU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группа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2-ая группа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ИБС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39,5%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36,6%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itchFamily="18" charset="0"/>
                          <a:cs typeface="Times New Roman" pitchFamily="18" charset="0"/>
                        </a:rPr>
                        <a:t>Индекс массы тела 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&gt;30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61.8%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57.9%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447800"/>
            <a:ext cx="8172400" cy="3349352"/>
          </a:xfrm>
        </p:spPr>
        <p:txBody>
          <a:bodyPr/>
          <a:lstStyle/>
          <a:p>
            <a:pPr>
              <a:buNone/>
            </a:pPr>
            <a:r>
              <a:rPr lang="ru-RU" dirty="0"/>
              <a:t> 	В обеих группах выделили подгруппы, в которых при проведении пробы с абдоминальной компрессией отмечали снижение УО более 30%: </a:t>
            </a:r>
          </a:p>
          <a:p>
            <a:r>
              <a:rPr lang="ru-RU" dirty="0"/>
              <a:t>	в 1-й  - 66,4% пациента, </a:t>
            </a:r>
          </a:p>
          <a:p>
            <a:r>
              <a:rPr lang="ru-RU" dirty="0"/>
              <a:t>	во 2-й — 57,6% пациента.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>
            <a:normAutofit/>
          </a:bodyPr>
          <a:lstStyle/>
          <a:p>
            <a:r>
              <a:rPr lang="ru-RU" sz="4400" b="1" dirty="0" err="1">
                <a:solidFill>
                  <a:schemeClr val="tx1"/>
                </a:solidFill>
                <a:ea typeface="+mn-ea"/>
                <a:cs typeface="+mn-cs"/>
              </a:rPr>
              <a:t>Лапаролифтинг</a:t>
            </a:r>
            <a:endParaRPr lang="ru-RU" sz="4400" b="1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47800"/>
            <a:ext cx="8322128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		</a:t>
            </a:r>
            <a:r>
              <a:rPr lang="ru-RU" sz="2800" dirty="0"/>
              <a:t>Для </a:t>
            </a:r>
            <a:r>
              <a:rPr lang="ru-RU" sz="2800" dirty="0" err="1"/>
              <a:t>лапаролифтинга</a:t>
            </a:r>
            <a:r>
              <a:rPr lang="ru-RU" sz="2800" dirty="0"/>
              <a:t> использовали Г-образную </a:t>
            </a:r>
            <a:r>
              <a:rPr lang="ru-RU" sz="2800" dirty="0" err="1"/>
              <a:t>лифтинговую</a:t>
            </a:r>
            <a:r>
              <a:rPr lang="ru-RU" sz="2800" dirty="0"/>
              <a:t> систему с длиной рабочего плеча 10 см и толщиной рабочей части 5 см </a:t>
            </a:r>
            <a:r>
              <a:rPr lang="ru-RU" sz="2800" dirty="0" err="1"/>
              <a:t>х</a:t>
            </a:r>
            <a:r>
              <a:rPr lang="ru-RU" sz="2800" dirty="0"/>
              <a:t> 8 мм, которую устанавливали </a:t>
            </a:r>
            <a:r>
              <a:rPr lang="ru-RU" sz="2800" dirty="0" err="1"/>
              <a:t>предбрюшинно</a:t>
            </a:r>
            <a:r>
              <a:rPr lang="ru-RU" sz="2800" dirty="0"/>
              <a:t> под контролем </a:t>
            </a:r>
            <a:r>
              <a:rPr lang="ru-RU" sz="2800" dirty="0" err="1"/>
              <a:t>лапароскопа</a:t>
            </a:r>
            <a:r>
              <a:rPr lang="ru-RU" sz="2800" dirty="0"/>
              <a:t>. </a:t>
            </a:r>
          </a:p>
          <a:p>
            <a:pPr>
              <a:buNone/>
            </a:pPr>
            <a:r>
              <a:rPr lang="ru-RU" sz="2800" dirty="0"/>
              <a:t>		Высоту </a:t>
            </a:r>
            <a:r>
              <a:rPr lang="ru-RU" sz="2800" dirty="0" err="1"/>
              <a:t>тракции</a:t>
            </a:r>
            <a:r>
              <a:rPr lang="ru-RU" sz="2800" dirty="0"/>
              <a:t> регулировали индивидуально в зависимости от необходимого объема рабочего пространства.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Владимир\Desktop\презентация\1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tx1"/>
                </a:solidFill>
                <a:ea typeface="+mn-ea"/>
                <a:cs typeface="+mn-cs"/>
              </a:rPr>
              <a:t>Преимущества </a:t>
            </a:r>
            <a:r>
              <a:rPr lang="ru-RU" sz="4000" b="1" dirty="0" err="1">
                <a:solidFill>
                  <a:schemeClr val="tx1"/>
                </a:solidFill>
                <a:ea typeface="+mn-ea"/>
                <a:cs typeface="+mn-cs"/>
              </a:rPr>
              <a:t>лапаролифтинга</a:t>
            </a:r>
            <a:endParaRPr lang="ru-RU" sz="4000" b="1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322128" cy="573325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ru-RU" dirty="0"/>
              <a:t>		</a:t>
            </a:r>
            <a:r>
              <a:rPr lang="ru-RU" sz="7200" dirty="0"/>
              <a:t>У пациентов с сопутствующей </a:t>
            </a:r>
            <a:r>
              <a:rPr lang="ru-RU" sz="7200" dirty="0" err="1"/>
              <a:t>патологией,при</a:t>
            </a:r>
            <a:r>
              <a:rPr lang="ru-RU" sz="7200" dirty="0"/>
              <a:t> проведении пробы с дооперационной абдоминальной компрессией снижение УО более чем на 30% отмечается у 62% пациентов.</a:t>
            </a:r>
          </a:p>
          <a:p>
            <a:pPr>
              <a:lnSpc>
                <a:spcPct val="170000"/>
              </a:lnSpc>
              <a:buNone/>
            </a:pPr>
            <a:r>
              <a:rPr lang="ru-RU" sz="7200" dirty="0"/>
              <a:t>		При </a:t>
            </a:r>
            <a:r>
              <a:rPr lang="ru-RU" sz="7200" u="sng" dirty="0"/>
              <a:t>применении</a:t>
            </a:r>
            <a:r>
              <a:rPr lang="ru-RU" sz="7200" dirty="0"/>
              <a:t> у таких пациентов </a:t>
            </a:r>
            <a:r>
              <a:rPr lang="ru-RU" sz="7200" u="sng" dirty="0"/>
              <a:t>стандартных </a:t>
            </a:r>
            <a:r>
              <a:rPr lang="ru-RU" sz="7200" u="sng" dirty="0" err="1"/>
              <a:t>лапароскопических</a:t>
            </a:r>
            <a:r>
              <a:rPr lang="ru-RU" sz="7200" u="sng" dirty="0"/>
              <a:t> </a:t>
            </a:r>
            <a:r>
              <a:rPr lang="ru-RU" sz="7200" dirty="0"/>
              <a:t>операций с наложением </a:t>
            </a:r>
            <a:r>
              <a:rPr lang="ru-RU" sz="7200" dirty="0" err="1"/>
              <a:t>пневмоперитонеума</a:t>
            </a:r>
            <a:r>
              <a:rPr lang="ru-RU" sz="7200" dirty="0"/>
              <a:t> </a:t>
            </a:r>
            <a:r>
              <a:rPr lang="ru-RU" sz="7200" u="sng" dirty="0"/>
              <a:t>увеличивается риск </a:t>
            </a:r>
            <a:r>
              <a:rPr lang="ru-RU" sz="7200" dirty="0"/>
              <a:t>тяжелых </a:t>
            </a:r>
            <a:r>
              <a:rPr lang="ru-RU" sz="7200" dirty="0" err="1"/>
              <a:t>гемодинамически</a:t>
            </a:r>
            <a:r>
              <a:rPr lang="ru-RU" sz="7200" dirty="0"/>
              <a:t> значимых </a:t>
            </a:r>
            <a:r>
              <a:rPr lang="ru-RU" sz="7200" u="sng" dirty="0"/>
              <a:t>аритмий </a:t>
            </a:r>
            <a:r>
              <a:rPr lang="ru-RU" sz="7200" b="1" dirty="0"/>
              <a:t>в 2 раза</a:t>
            </a:r>
            <a:r>
              <a:rPr lang="ru-RU" sz="7200" dirty="0"/>
              <a:t>, венозных </a:t>
            </a:r>
            <a:r>
              <a:rPr lang="ru-RU" sz="7200" u="sng" dirty="0"/>
              <a:t>тромбозов и тромбоэмболий </a:t>
            </a:r>
            <a:r>
              <a:rPr lang="ru-RU" sz="7200" dirty="0"/>
              <a:t>— </a:t>
            </a:r>
            <a:r>
              <a:rPr lang="ru-RU" sz="7200" b="1" dirty="0"/>
              <a:t>в 3 раза </a:t>
            </a:r>
            <a:r>
              <a:rPr lang="ru-RU" sz="7200" dirty="0"/>
              <a:t>по отношению к пациентам с использованием </a:t>
            </a:r>
            <a:r>
              <a:rPr lang="ru-RU" sz="7200" i="1" u="sng" dirty="0" err="1"/>
              <a:t>лифтинговых</a:t>
            </a:r>
            <a:r>
              <a:rPr lang="ru-RU" sz="7200" i="1" u="sng" dirty="0"/>
              <a:t> систем</a:t>
            </a:r>
            <a:r>
              <a:rPr lang="ru-RU" sz="7200" dirty="0"/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ru-RU" sz="7200" dirty="0"/>
              <a:t>		В группе пациентов со сниженным УО на предоперационном смоделированном </a:t>
            </a:r>
            <a:r>
              <a:rPr lang="ru-RU" sz="7200" dirty="0" err="1"/>
              <a:t>карбоксиперитонеуме</a:t>
            </a:r>
            <a:r>
              <a:rPr lang="ru-RU" sz="7200" dirty="0"/>
              <a:t> </a:t>
            </a:r>
            <a:r>
              <a:rPr lang="ru-RU" sz="7200" u="sng" dirty="0"/>
              <a:t>при стандартных </a:t>
            </a:r>
            <a:r>
              <a:rPr lang="ru-RU" sz="7200" u="sng" dirty="0" err="1"/>
              <a:t>лапароскопических</a:t>
            </a:r>
            <a:r>
              <a:rPr lang="ru-RU" sz="7200" u="sng" dirty="0"/>
              <a:t> операциях тромбозы глубоких вен встретились у 20,7% </a:t>
            </a:r>
            <a:r>
              <a:rPr lang="ru-RU" sz="7200" dirty="0"/>
              <a:t>из них, что статистически достоверно чаще, чем у пациентов с использованием системы </a:t>
            </a:r>
            <a:r>
              <a:rPr lang="ru-RU" sz="7200" dirty="0" err="1"/>
              <a:t>лапаролифтинга</a:t>
            </a:r>
            <a:r>
              <a:rPr lang="ru-RU" sz="7200" dirty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tx1"/>
                </a:solidFill>
                <a:ea typeface="+mn-ea"/>
                <a:cs typeface="+mn-cs"/>
              </a:rPr>
              <a:t>Выводы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447800"/>
            <a:ext cx="8244408" cy="5410200"/>
          </a:xfrm>
        </p:spPr>
        <p:txBody>
          <a:bodyPr>
            <a:normAutofit/>
          </a:bodyPr>
          <a:lstStyle/>
          <a:p>
            <a:r>
              <a:rPr lang="ru-RU" sz="2600" dirty="0"/>
              <a:t>Дооперационное измерение </a:t>
            </a:r>
            <a:r>
              <a:rPr lang="ru-RU" sz="2600" dirty="0" err="1"/>
              <a:t>кардиореспираторного</a:t>
            </a:r>
            <a:r>
              <a:rPr lang="ru-RU" sz="2600" dirty="0"/>
              <a:t> резерва методом псевдоабдоминальной компрессии позволяет провести дифференцированный подход к методике </a:t>
            </a:r>
            <a:r>
              <a:rPr lang="ru-RU" sz="2600" dirty="0" err="1"/>
              <a:t>лапароскопической</a:t>
            </a:r>
            <a:r>
              <a:rPr lang="ru-RU" sz="2600" dirty="0"/>
              <a:t> операции.</a:t>
            </a:r>
          </a:p>
          <a:p>
            <a:r>
              <a:rPr lang="ru-RU" sz="2600" dirty="0"/>
              <a:t>Методика с использованием </a:t>
            </a:r>
            <a:r>
              <a:rPr lang="ru-RU" sz="2600" dirty="0" err="1"/>
              <a:t>лапаролифтинга</a:t>
            </a:r>
            <a:r>
              <a:rPr lang="ru-RU" sz="2600" dirty="0"/>
              <a:t> уменьшает частоту осложнений в послеоперационном периоде и рекомендуется к использованию у пациентов с высоким </a:t>
            </a:r>
            <a:r>
              <a:rPr lang="ru-RU" sz="2600" dirty="0" err="1"/>
              <a:t>кардио-респираторным</a:t>
            </a:r>
            <a:r>
              <a:rPr lang="ru-RU" sz="2600" dirty="0"/>
              <a:t> риском.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80928"/>
            <a:ext cx="7498080" cy="1143000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chemeClr val="tx1"/>
                </a:solidFill>
                <a:ea typeface="+mn-ea"/>
                <a:cs typeface="+mn-cs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6805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992888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Преимущества </a:t>
            </a:r>
            <a:r>
              <a:rPr lang="ru-RU" b="1" dirty="0" err="1"/>
              <a:t>лапароскопической</a:t>
            </a:r>
            <a:r>
              <a:rPr lang="ru-RU" b="1" dirty="0"/>
              <a:t> хирургии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28800"/>
            <a:ext cx="8229600" cy="26208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Малая </a:t>
            </a:r>
            <a:r>
              <a:rPr lang="ru-RU" dirty="0" err="1"/>
              <a:t>травматичность</a:t>
            </a:r>
            <a:endParaRPr lang="ru-RU" dirty="0"/>
          </a:p>
          <a:p>
            <a:r>
              <a:rPr lang="ru-RU" dirty="0"/>
              <a:t>Хороший </a:t>
            </a:r>
            <a:r>
              <a:rPr lang="ru-RU" dirty="0" err="1"/>
              <a:t>осметический</a:t>
            </a:r>
            <a:r>
              <a:rPr lang="ru-RU" dirty="0"/>
              <a:t> эффект</a:t>
            </a:r>
          </a:p>
          <a:p>
            <a:r>
              <a:rPr lang="ru-RU" dirty="0"/>
              <a:t>Снижение риска возникновения спаечной болезни</a:t>
            </a:r>
          </a:p>
          <a:p>
            <a:r>
              <a:rPr lang="ru-RU" dirty="0"/>
              <a:t>Уменьшение срока пребывания больного в стационаре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581128"/>
            <a:ext cx="8172400" cy="144655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4400" b="1" dirty="0"/>
              <a:t>Недостатки: </a:t>
            </a:r>
            <a:r>
              <a:rPr lang="ru-RU" sz="4400" dirty="0"/>
              <a:t>необходимость наложения </a:t>
            </a:r>
            <a:r>
              <a:rPr lang="ru-RU" sz="4400" dirty="0" err="1"/>
              <a:t>пневмоперитонеума</a:t>
            </a:r>
            <a:endParaRPr lang="ru-RU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Побочные эффекты </a:t>
            </a:r>
            <a:r>
              <a:rPr lang="ru-RU" b="1" dirty="0" err="1"/>
              <a:t>карбоксиперитонеума</a:t>
            </a:r>
            <a:r>
              <a:rPr lang="ru-RU" b="1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00808"/>
            <a:ext cx="7498080" cy="4800600"/>
          </a:xfrm>
        </p:spPr>
        <p:txBody>
          <a:bodyPr/>
          <a:lstStyle/>
          <a:p>
            <a:r>
              <a:rPr lang="ru-RU" dirty="0"/>
              <a:t>Всасыванием углекислого газа в кровоток</a:t>
            </a:r>
          </a:p>
          <a:p>
            <a:r>
              <a:rPr lang="ru-RU" dirty="0"/>
              <a:t>Давлением на диафрагму и сосуды </a:t>
            </a:r>
            <a:r>
              <a:rPr lang="ru-RU" dirty="0" err="1"/>
              <a:t>забрюшинного</a:t>
            </a:r>
            <a:r>
              <a:rPr lang="ru-RU" dirty="0"/>
              <a:t> пространства</a:t>
            </a:r>
          </a:p>
          <a:p>
            <a:r>
              <a:rPr lang="ru-RU" dirty="0"/>
              <a:t>Нарушением органного кровотока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354162"/>
          </a:xfrm>
        </p:spPr>
        <p:txBody>
          <a:bodyPr>
            <a:noAutofit/>
          </a:bodyPr>
          <a:lstStyle/>
          <a:p>
            <a:r>
              <a:rPr lang="ru-RU" sz="3600" b="1" dirty="0"/>
              <a:t>Негативных реакций со стороны сердечнососудистой и дыхательных систем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057400"/>
            <a:ext cx="8100392" cy="4800600"/>
          </a:xfrm>
        </p:spPr>
        <p:txBody>
          <a:bodyPr>
            <a:normAutofit/>
          </a:bodyPr>
          <a:lstStyle/>
          <a:p>
            <a:r>
              <a:rPr lang="ru-RU" sz="2800" dirty="0"/>
              <a:t>Уменьшается венозный возврат к сердцу на 20%; </a:t>
            </a:r>
          </a:p>
          <a:p>
            <a:r>
              <a:rPr lang="ru-RU" sz="2800" dirty="0"/>
              <a:t>Уменьшаются сердечный индекс и ударный объем сердца (на 41 и 63% соответственно);</a:t>
            </a:r>
          </a:p>
          <a:p>
            <a:r>
              <a:rPr lang="ru-RU" sz="2800" dirty="0"/>
              <a:t>Повышаются среднее артериальное давление и системное периферическое сопротивление (на 35 и 60% соответственно);</a:t>
            </a:r>
          </a:p>
          <a:p>
            <a:r>
              <a:rPr lang="ru-RU" sz="2800" dirty="0"/>
              <a:t>В результате </a:t>
            </a:r>
            <a:r>
              <a:rPr lang="ru-RU" sz="2800" dirty="0" err="1"/>
              <a:t>сдавления</a:t>
            </a:r>
            <a:r>
              <a:rPr lang="ru-RU" sz="2800" dirty="0"/>
              <a:t> легких при подъеме диафрагмы уменьшается остаточная емкость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8100392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Альтернативы стандартной (газовой) лапароскопии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8460432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		</a:t>
            </a:r>
            <a:r>
              <a:rPr lang="ru-RU" dirty="0" err="1"/>
              <a:t>Безгазовая</a:t>
            </a:r>
            <a:r>
              <a:rPr lang="ru-RU" dirty="0"/>
              <a:t> и малогазовая лапароскопия. позволяет приподнимать брюшную стенку механически, без создания напряженного </a:t>
            </a:r>
            <a:r>
              <a:rPr lang="ru-RU" dirty="0" err="1"/>
              <a:t>пневмоперитонеума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ru-RU" dirty="0"/>
              <a:t>		К настоящему времени такие методы лапароскопии применяются практически при всех вмешательствах — от резекции желудка и кишечника до операций на сосудах </a:t>
            </a:r>
            <a:r>
              <a:rPr lang="ru-RU" dirty="0" err="1"/>
              <a:t>забрюшинного</a:t>
            </a:r>
            <a:r>
              <a:rPr lang="ru-RU" dirty="0"/>
              <a:t> пространства.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98080" cy="1143000"/>
          </a:xfrm>
        </p:spPr>
        <p:txBody>
          <a:bodyPr/>
          <a:lstStyle/>
          <a:p>
            <a:pPr algn="l"/>
            <a:r>
              <a:rPr lang="ru-RU" b="1" dirty="0"/>
              <a:t>Цель исследования: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8532440" cy="4525963"/>
          </a:xfrm>
        </p:spPr>
        <p:txBody>
          <a:bodyPr/>
          <a:lstStyle/>
          <a:p>
            <a:pPr>
              <a:buNone/>
            </a:pPr>
            <a:r>
              <a:rPr lang="ru-RU" dirty="0"/>
              <a:t>	</a:t>
            </a:r>
            <a:r>
              <a:rPr lang="ru-RU" sz="2800" u="sng" dirty="0"/>
              <a:t>Доказать преимущество </a:t>
            </a:r>
            <a:r>
              <a:rPr lang="ru-RU" sz="2800" dirty="0"/>
              <a:t>проведения вмешательств с использованием </a:t>
            </a:r>
            <a:r>
              <a:rPr lang="ru-RU" sz="2800" u="sng" dirty="0" err="1"/>
              <a:t>лапароскопических</a:t>
            </a:r>
            <a:r>
              <a:rPr lang="ru-RU" sz="2800" u="sng" dirty="0"/>
              <a:t> </a:t>
            </a:r>
            <a:r>
              <a:rPr lang="ru-RU" sz="2800" u="sng" dirty="0" err="1"/>
              <a:t>лифтинговых</a:t>
            </a:r>
            <a:r>
              <a:rPr lang="ru-RU" sz="2800" u="sng" dirty="0"/>
              <a:t> систем </a:t>
            </a:r>
            <a:r>
              <a:rPr lang="ru-RU" sz="2800" dirty="0"/>
              <a:t>в сравнении с обычными </a:t>
            </a:r>
            <a:r>
              <a:rPr lang="ru-RU" sz="2800" dirty="0" err="1"/>
              <a:t>лапароскопическими</a:t>
            </a:r>
            <a:r>
              <a:rPr lang="ru-RU" sz="2800" dirty="0"/>
              <a:t> операциями </a:t>
            </a:r>
            <a:r>
              <a:rPr lang="ru-RU" sz="2800" u="sng" dirty="0"/>
              <a:t>у больных с высоким </a:t>
            </a:r>
            <a:r>
              <a:rPr lang="ru-RU" sz="2800" u="sng" dirty="0" err="1"/>
              <a:t>кардиореспираторным</a:t>
            </a:r>
            <a:r>
              <a:rPr lang="ru-RU" sz="2800" u="sng" dirty="0"/>
              <a:t> риском</a:t>
            </a:r>
            <a:r>
              <a:rPr lang="ru-RU" sz="2800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844824"/>
          </a:xfrm>
        </p:spPr>
        <p:txBody>
          <a:bodyPr>
            <a:noAutofit/>
          </a:bodyPr>
          <a:lstStyle/>
          <a:p>
            <a:r>
              <a:rPr lang="ru-RU" sz="3200" b="1" dirty="0"/>
              <a:t>Нами проведено ретроспективное, сравнительное исследование результатов </a:t>
            </a:r>
            <a:r>
              <a:rPr lang="ru-RU" sz="3200" b="1" dirty="0" err="1"/>
              <a:t>лапароскопических</a:t>
            </a:r>
            <a:r>
              <a:rPr lang="ru-RU" sz="3200" b="1" dirty="0"/>
              <a:t> операций у 303 пациентов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99592" y="1844824"/>
            <a:ext cx="8244408" cy="2520280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В 1-ю группу вошли 152 (</a:t>
            </a:r>
            <a:r>
              <a:rPr lang="en-US" sz="2800" dirty="0"/>
              <a:t>n</a:t>
            </a:r>
            <a:r>
              <a:rPr lang="ru-RU" sz="2800" dirty="0"/>
              <a:t>=15</a:t>
            </a:r>
            <a:r>
              <a:rPr lang="en-US" sz="2800" dirty="0"/>
              <a:t>2</a:t>
            </a:r>
            <a:r>
              <a:rPr lang="ru-RU" sz="2800" dirty="0"/>
              <a:t>) больных, которые перенесли хирургические вмешательства из </a:t>
            </a:r>
            <a:r>
              <a:rPr lang="ru-RU" sz="2800" dirty="0" err="1"/>
              <a:t>лапароскопического</a:t>
            </a:r>
            <a:r>
              <a:rPr lang="ru-RU" sz="2800" dirty="0"/>
              <a:t> доступа с использованием технологии </a:t>
            </a:r>
            <a:r>
              <a:rPr lang="ru-RU" sz="2800" dirty="0" err="1"/>
              <a:t>лапаролифтинга</a:t>
            </a:r>
            <a:r>
              <a:rPr lang="ru-RU" sz="2800" dirty="0"/>
              <a:t>. </a:t>
            </a:r>
          </a:p>
          <a:p>
            <a:r>
              <a:rPr lang="ru-RU" sz="2800" dirty="0"/>
              <a:t>Больные 2-й группы (</a:t>
            </a:r>
            <a:r>
              <a:rPr lang="en-US" sz="2800" dirty="0"/>
              <a:t>n</a:t>
            </a:r>
            <a:r>
              <a:rPr lang="ru-RU" sz="2800" dirty="0"/>
              <a:t>=151) перенесли обычные </a:t>
            </a:r>
            <a:r>
              <a:rPr lang="ru-RU" sz="2800" dirty="0" err="1"/>
              <a:t>лапароскопические</a:t>
            </a:r>
            <a:r>
              <a:rPr lang="ru-RU" sz="2800" dirty="0"/>
              <a:t> операции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653136"/>
            <a:ext cx="81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Критерием включения больных в исследование было наличие сопутствующей патологии, проявляющейся начальными стадиями сердечной (ФК 1-П по МУНА) и легочной недостаточности.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888" y="3841410"/>
            <a:ext cx="4056112" cy="29913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172400" cy="1642194"/>
          </a:xfrm>
        </p:spPr>
        <p:txBody>
          <a:bodyPr>
            <a:noAutofit/>
          </a:bodyPr>
          <a:lstStyle/>
          <a:p>
            <a:r>
              <a:rPr lang="ru-RU" sz="3600" b="1" dirty="0"/>
              <a:t>Дооперационное определения сниженного </a:t>
            </a:r>
            <a:r>
              <a:rPr lang="ru-RU" sz="3600" b="1" dirty="0" err="1"/>
              <a:t>кардиореспираторного</a:t>
            </a:r>
            <a:r>
              <a:rPr lang="ru-RU" sz="3600" b="1" dirty="0"/>
              <a:t> резерва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8532440" cy="2448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		У всех пациентов использовался метод теста компрессии передней брюшной стенки абдоминальной манжетой для моделирования изменения гемодинамики в условиях </a:t>
            </a:r>
            <a:r>
              <a:rPr lang="ru-RU" dirty="0" err="1"/>
              <a:t>пневмоперитонеума</a:t>
            </a:r>
            <a:r>
              <a:rPr lang="ru-RU" dirty="0"/>
              <a:t>, который является предметом изобретения - патент </a:t>
            </a:r>
            <a:r>
              <a:rPr lang="ru-RU" b="1" dirty="0"/>
              <a:t>№ 2612828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8100392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Метод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47800"/>
            <a:ext cx="853244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sz="3000" dirty="0"/>
              <a:t>Пациенту н</a:t>
            </a:r>
            <a:r>
              <a:rPr lang="ru-RU" sz="3000" u="sng" dirty="0"/>
              <a:t>акладывали резиновую абдоминальную манжету</a:t>
            </a:r>
            <a:r>
              <a:rPr lang="ru-RU" sz="3000" dirty="0"/>
              <a:t> шириной 40 см, которая покрывала брюшную стенку больного от грудной клетки до подвздошных костей, </a:t>
            </a:r>
            <a:r>
              <a:rPr lang="ru-RU" sz="3000" u="sng" dirty="0"/>
              <a:t>нагнетали давление 14 мм </a:t>
            </a:r>
            <a:r>
              <a:rPr lang="ru-RU" sz="3000" u="sng" dirty="0" err="1"/>
              <a:t>рт</a:t>
            </a:r>
            <a:r>
              <a:rPr lang="ru-RU" sz="3000" u="sng" dirty="0"/>
              <a:t>. ст. на 15 мин. </a:t>
            </a:r>
          </a:p>
          <a:p>
            <a:pPr>
              <a:buNone/>
            </a:pPr>
            <a:r>
              <a:rPr lang="ru-RU" sz="3000" dirty="0"/>
              <a:t>	</a:t>
            </a:r>
          </a:p>
          <a:p>
            <a:pPr>
              <a:buNone/>
            </a:pPr>
            <a:r>
              <a:rPr lang="ru-RU" sz="3000" dirty="0"/>
              <a:t>	До и во время проведения теста больному </a:t>
            </a:r>
            <a:r>
              <a:rPr lang="ru-RU" sz="3000" u="sng" dirty="0"/>
              <a:t>выполняли Эхо-КГ</a:t>
            </a:r>
            <a:r>
              <a:rPr lang="ru-RU" sz="3000" dirty="0"/>
              <a:t> и </a:t>
            </a:r>
            <a:r>
              <a:rPr lang="ru-RU" sz="3000" u="sng" dirty="0"/>
              <a:t>фиксировали значение ударного объема </a:t>
            </a:r>
            <a:r>
              <a:rPr lang="ru-RU" sz="3000" dirty="0"/>
              <a:t>(УО) сердца. </a:t>
            </a:r>
          </a:p>
          <a:p>
            <a:pPr>
              <a:buNone/>
            </a:pPr>
            <a:r>
              <a:rPr lang="ru-RU" sz="3000" dirty="0"/>
              <a:t>	</a:t>
            </a:r>
          </a:p>
          <a:p>
            <a:pPr>
              <a:buNone/>
            </a:pPr>
            <a:r>
              <a:rPr lang="ru-RU" sz="3000" dirty="0"/>
              <a:t>	Пациентов, у которых после проведения данного теста отмечалось </a:t>
            </a:r>
            <a:r>
              <a:rPr lang="ru-RU" sz="3000" u="sng" dirty="0"/>
              <a:t>снижение УО на 30%, </a:t>
            </a:r>
            <a:r>
              <a:rPr lang="ru-RU" sz="3000" dirty="0"/>
              <a:t>расценивали как </a:t>
            </a:r>
            <a:r>
              <a:rPr lang="ru-RU" sz="3000" u="sng" dirty="0"/>
              <a:t>группу особого риска </a:t>
            </a:r>
            <a:r>
              <a:rPr lang="ru-RU" sz="3000" dirty="0"/>
              <a:t>для проведения </a:t>
            </a:r>
            <a:r>
              <a:rPr lang="ru-RU" sz="3000" dirty="0" err="1"/>
              <a:t>лапароскопических</a:t>
            </a:r>
            <a:r>
              <a:rPr lang="ru-RU" sz="3000" dirty="0"/>
              <a:t> операций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286</Words>
  <Application>Microsoft Office PowerPoint</Application>
  <PresentationFormat>Экран (4:3)</PresentationFormat>
  <Paragraphs>59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Corbel</vt:lpstr>
      <vt:lpstr>Gill Sans MT</vt:lpstr>
      <vt:lpstr>Times New Roman</vt:lpstr>
      <vt:lpstr>Verdana</vt:lpstr>
      <vt:lpstr>Wingdings 2</vt:lpstr>
      <vt:lpstr>Солнцестояние</vt:lpstr>
      <vt:lpstr>Дифференцированные подходы к применению различных методик лапароскопии в абдоминальной хирургии. </vt:lpstr>
      <vt:lpstr>Преимущества лапароскопической хирургии </vt:lpstr>
      <vt:lpstr>Побочные эффекты карбоксиперитонеума </vt:lpstr>
      <vt:lpstr>Негативных реакций со стороны сердечнососудистой и дыхательных систем</vt:lpstr>
      <vt:lpstr>Альтернативы стандартной (газовой) лапароскопии </vt:lpstr>
      <vt:lpstr>Цель исследования:</vt:lpstr>
      <vt:lpstr>Нами проведено ретроспективное, сравнительное исследование результатов лапароскопических операций у 303 пациентов</vt:lpstr>
      <vt:lpstr>Дооперационное определения сниженного кардиореспираторного резерва</vt:lpstr>
      <vt:lpstr>Метод исследования</vt:lpstr>
      <vt:lpstr>Презентация PowerPoint</vt:lpstr>
      <vt:lpstr>Презентация PowerPoint</vt:lpstr>
      <vt:lpstr>Лапаролифтинг</vt:lpstr>
      <vt:lpstr>Презентация PowerPoint</vt:lpstr>
      <vt:lpstr>Преимущества лапаролифтинга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Дифференцированные подходы к применению различных методик лапароскопии в абдоминальной хирургии.</dc:title>
  <dc:creator>Vladimir Kuznetcov</dc:creator>
  <cp:lastModifiedBy>Пользователь</cp:lastModifiedBy>
  <cp:revision>14</cp:revision>
  <dcterms:created xsi:type="dcterms:W3CDTF">2020-10-30T16:23:14Z</dcterms:created>
  <dcterms:modified xsi:type="dcterms:W3CDTF">2020-11-02T11:52:31Z</dcterms:modified>
</cp:coreProperties>
</file>