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7" autoAdjust="0"/>
    <p:restoredTop sz="94660"/>
  </p:normalViewPr>
  <p:slideViewPr>
    <p:cSldViewPr>
      <p:cViewPr varScale="1">
        <p:scale>
          <a:sx n="58" d="100"/>
          <a:sy n="58" d="100"/>
        </p:scale>
        <p:origin x="-82" y="-58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BB85-E4CB-487B-80B2-B9B31D437A9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FE86-8AD7-4054-9300-2B6516868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29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BB85-E4CB-487B-80B2-B9B31D437A9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FE86-8AD7-4054-9300-2B6516868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72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BB85-E4CB-487B-80B2-B9B31D437A9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FE86-8AD7-4054-9300-2B6516868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72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BB85-E4CB-487B-80B2-B9B31D437A9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FE86-8AD7-4054-9300-2B6516868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26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BB85-E4CB-487B-80B2-B9B31D437A9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FE86-8AD7-4054-9300-2B6516868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31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BB85-E4CB-487B-80B2-B9B31D437A9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FE86-8AD7-4054-9300-2B6516868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786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BB85-E4CB-487B-80B2-B9B31D437A9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FE86-8AD7-4054-9300-2B6516868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84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BB85-E4CB-487B-80B2-B9B31D437A9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FE86-8AD7-4054-9300-2B6516868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5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BB85-E4CB-487B-80B2-B9B31D437A9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FE86-8AD7-4054-9300-2B6516868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194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BB85-E4CB-487B-80B2-B9B31D437A9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FE86-8AD7-4054-9300-2B6516868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30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BB85-E4CB-487B-80B2-B9B31D437A9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FE86-8AD7-4054-9300-2B6516868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18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BBB85-E4CB-487B-80B2-B9B31D437A9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9FE86-8AD7-4054-9300-2B6516868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31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4" y="1"/>
            <a:ext cx="1730544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821781"/>
            <a:ext cx="8784976" cy="123906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IV МЕЖДУНАРОДНЫЙ МЕДИЦИНСКИЙ ФОРУМ ДОНБАССА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«НАУКА ПОБЕЖДАТЬ… БОЛЕЗНЬ»,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1600" dirty="0" smtClean="0"/>
              <a:t>посвященный 90-летию Донецкого национального медицинского университета имени М. Горького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4376" y="142781"/>
            <a:ext cx="6616624" cy="606568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Министерство здравоохранения Донецкой Народной Республики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ГОО ВПО ДОННМУ ИМ. М. ГОРЬКОГО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528"/>
            <a:ext cx="1143000" cy="126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00100" y="443711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81469" y="1879959"/>
            <a:ext cx="15290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в формате </a:t>
            </a:r>
            <a:r>
              <a:rPr lang="ru-RU" sz="1400" dirty="0" err="1" smtClean="0"/>
              <a:t>on-line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14620" y="6132762"/>
            <a:ext cx="1446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Донецк 2020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144" y="2296193"/>
            <a:ext cx="90033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БУДУЩЕГО ВРАЧА-СТОМАТОЛОГА В СВЕТЕ РЕАЛИЗАЦИИ КОМПЕТЕНТНОСТНОГО ПОДХОДА НА КАФЕДРЕ ТЕРАПЕВТИЧЕСКОЙ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СТОМАТОЛОГИИ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207" y="4243267"/>
            <a:ext cx="8561639" cy="1415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Докладчик: </a:t>
            </a:r>
            <a:r>
              <a:rPr lang="ru-RU" dirty="0" err="1" smtClean="0"/>
              <a:t>Педорец</a:t>
            </a:r>
            <a:r>
              <a:rPr lang="ru-RU" dirty="0" smtClean="0"/>
              <a:t> </a:t>
            </a:r>
            <a:r>
              <a:rPr lang="ru-RU" dirty="0"/>
              <a:t>Александр Петрович </a:t>
            </a:r>
            <a:r>
              <a:rPr lang="ru-RU" sz="1400" b="1" dirty="0"/>
              <a:t>–</a:t>
            </a:r>
            <a:r>
              <a:rPr lang="ru-RU" dirty="0" smtClean="0"/>
              <a:t> </a:t>
            </a:r>
            <a:r>
              <a:rPr lang="ru-RU" sz="1400" dirty="0" err="1"/>
              <a:t>д.мед.н</a:t>
            </a:r>
            <a:r>
              <a:rPr lang="ru-RU" sz="1400" dirty="0"/>
              <a:t>., профессор, заведующий кафедрой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                       терапевтической </a:t>
            </a:r>
            <a:r>
              <a:rPr lang="ru-RU" sz="1400" dirty="0"/>
              <a:t>стоматологии </a:t>
            </a:r>
          </a:p>
          <a:p>
            <a:r>
              <a:rPr lang="ru-RU" dirty="0" smtClean="0"/>
              <a:t>                      </a:t>
            </a:r>
            <a:r>
              <a:rPr lang="ru-RU" dirty="0" smtClean="0"/>
              <a:t>Гонтарь </a:t>
            </a:r>
            <a:r>
              <a:rPr lang="ru-RU" dirty="0"/>
              <a:t>Елена Алексеевна </a:t>
            </a:r>
            <a:r>
              <a:rPr lang="ru-RU" sz="1400" b="1" dirty="0"/>
              <a:t>–</a:t>
            </a:r>
            <a:r>
              <a:rPr lang="ru-RU" sz="1400" dirty="0"/>
              <a:t> </a:t>
            </a:r>
            <a:r>
              <a:rPr lang="ru-RU" sz="1400" dirty="0" err="1"/>
              <a:t>к.мед.н</a:t>
            </a:r>
            <a:r>
              <a:rPr lang="ru-RU" sz="1400" dirty="0"/>
              <a:t>., доцент кафедры терапевтической стоматологии</a:t>
            </a:r>
            <a:endParaRPr lang="ru-RU" sz="1400" dirty="0" smtClean="0"/>
          </a:p>
          <a:p>
            <a:r>
              <a:rPr lang="ru-RU" dirty="0" smtClean="0"/>
              <a:t>                      </a:t>
            </a:r>
            <a:r>
              <a:rPr lang="ru-RU" dirty="0" smtClean="0"/>
              <a:t>Мороз </a:t>
            </a:r>
            <a:r>
              <a:rPr lang="ru-RU" dirty="0" smtClean="0"/>
              <a:t>Анна Борисовна </a:t>
            </a:r>
            <a:r>
              <a:rPr lang="ru-RU" sz="1400" b="1" dirty="0" smtClean="0"/>
              <a:t>–</a:t>
            </a:r>
            <a:r>
              <a:rPr lang="ru-RU" dirty="0" smtClean="0"/>
              <a:t> </a:t>
            </a:r>
            <a:r>
              <a:rPr lang="ru-RU" sz="1400" dirty="0" err="1" smtClean="0"/>
              <a:t>к.мед.н</a:t>
            </a:r>
            <a:r>
              <a:rPr lang="ru-RU" sz="1400" dirty="0" smtClean="0"/>
              <a:t>., доцент кафедры терапевтической стоматологии </a:t>
            </a:r>
          </a:p>
          <a:p>
            <a:r>
              <a:rPr lang="ru-RU" dirty="0" smtClean="0"/>
              <a:t>                                           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9146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Кафедра терапевтической стоматологии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518457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организационная структура </a:t>
            </a:r>
            <a:r>
              <a:rPr lang="ru-RU" dirty="0"/>
              <a:t>занятия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начале занятия </a:t>
            </a:r>
            <a:r>
              <a:rPr lang="ru-RU" dirty="0" smtClean="0"/>
              <a:t>- проверка </a:t>
            </a:r>
            <a:r>
              <a:rPr lang="ru-RU" dirty="0"/>
              <a:t>выполнения заданий по соответствующей </a:t>
            </a:r>
            <a:r>
              <a:rPr lang="ru-RU" dirty="0" smtClean="0"/>
              <a:t>теме (до 15</a:t>
            </a:r>
            <a:r>
              <a:rPr lang="ru-RU" dirty="0"/>
              <a:t>% общего времени </a:t>
            </a:r>
            <a:r>
              <a:rPr lang="ru-RU" dirty="0" smtClean="0"/>
              <a:t>занятия)</a:t>
            </a:r>
          </a:p>
          <a:p>
            <a:r>
              <a:rPr lang="ru-RU" dirty="0"/>
              <a:t>самостоятельная работа </a:t>
            </a:r>
            <a:r>
              <a:rPr lang="ru-RU" dirty="0" smtClean="0"/>
              <a:t>студентов</a:t>
            </a:r>
            <a:r>
              <a:rPr lang="ru-RU" dirty="0"/>
              <a:t> </a:t>
            </a:r>
            <a:r>
              <a:rPr lang="ru-RU" dirty="0" smtClean="0"/>
              <a:t>(не </a:t>
            </a:r>
            <a:r>
              <a:rPr lang="ru-RU" dirty="0"/>
              <a:t>менее 60</a:t>
            </a:r>
            <a:r>
              <a:rPr lang="ru-RU" dirty="0" smtClean="0"/>
              <a:t>%)</a:t>
            </a:r>
            <a:endParaRPr lang="ru-RU" dirty="0"/>
          </a:p>
          <a:p>
            <a:r>
              <a:rPr lang="ru-RU" dirty="0"/>
              <a:t>оценивание самостоятельной </a:t>
            </a:r>
            <a:r>
              <a:rPr lang="ru-RU" dirty="0" smtClean="0"/>
              <a:t>работы (</a:t>
            </a:r>
            <a:r>
              <a:rPr lang="ru-RU" dirty="0"/>
              <a:t>около 10</a:t>
            </a:r>
            <a:r>
              <a:rPr lang="ru-RU" dirty="0" smtClean="0"/>
              <a:t>%):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«1» - выполнено, «0,5» - выполнено не полностью и «0» - не </a:t>
            </a:r>
            <a:r>
              <a:rPr lang="ru-RU" dirty="0" smtClean="0"/>
              <a:t>выполнено</a:t>
            </a:r>
          </a:p>
          <a:p>
            <a:r>
              <a:rPr lang="ru-RU" dirty="0"/>
              <a:t>контроль усвоения материала </a:t>
            </a:r>
            <a:r>
              <a:rPr lang="ru-RU" dirty="0" smtClean="0"/>
              <a:t>(тестовые задания)</a:t>
            </a:r>
          </a:p>
          <a:p>
            <a:pPr marL="0" indent="0">
              <a:buNone/>
            </a:pPr>
            <a:r>
              <a:rPr lang="ru-RU" dirty="0"/>
              <a:t>90-100% </a:t>
            </a:r>
            <a:r>
              <a:rPr lang="ru-RU" dirty="0" smtClean="0"/>
              <a:t>-«</a:t>
            </a:r>
            <a:r>
              <a:rPr lang="ru-RU" dirty="0"/>
              <a:t>отлично», 75-89% </a:t>
            </a:r>
            <a:r>
              <a:rPr lang="ru-RU" dirty="0" smtClean="0"/>
              <a:t>- «</a:t>
            </a:r>
            <a:r>
              <a:rPr lang="ru-RU" dirty="0"/>
              <a:t>хорошо», 60-74% - </a:t>
            </a:r>
            <a:r>
              <a:rPr lang="ru-RU" dirty="0" smtClean="0"/>
              <a:t>«</a:t>
            </a:r>
            <a:r>
              <a:rPr lang="ru-RU" dirty="0"/>
              <a:t>удовлетворительно», меньше 60% -</a:t>
            </a:r>
            <a:r>
              <a:rPr lang="ru-RU" dirty="0" smtClean="0"/>
              <a:t>«</a:t>
            </a:r>
            <a:r>
              <a:rPr lang="ru-RU" dirty="0"/>
              <a:t>неудовлетворительно</a:t>
            </a:r>
            <a:r>
              <a:rPr lang="ru-RU" dirty="0" smtClean="0"/>
              <a:t>»</a:t>
            </a:r>
          </a:p>
          <a:p>
            <a:r>
              <a:rPr lang="ru-RU" dirty="0"/>
              <a:t>разбор допущенных ошибок и </a:t>
            </a:r>
            <a:r>
              <a:rPr lang="ru-RU" dirty="0" smtClean="0"/>
              <a:t>итоговая оценка </a:t>
            </a:r>
            <a:r>
              <a:rPr lang="ru-RU" dirty="0"/>
              <a:t>за </a:t>
            </a:r>
            <a:r>
              <a:rPr lang="ru-RU" dirty="0" smtClean="0"/>
              <a:t>занятие (до 15%)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4" y="1"/>
            <a:ext cx="1330319" cy="119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288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Кафедра терапевтической стоматологии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/>
              <a:t>Заключение.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Организованное </a:t>
            </a:r>
            <a:r>
              <a:rPr lang="ru-RU" dirty="0"/>
              <a:t>таким образом обучение на кафедре терапевтической стоматологии обеспечивает достижение студентом целей каждой дисциплины и его подготовку к будущей профессиональной деятельности путем освоения им определенных умений и навыков и формирования соответствующих компетенций.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4" y="1"/>
            <a:ext cx="1330319" cy="119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935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Благодарим за внимание!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4077072"/>
            <a:ext cx="8229600" cy="211683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 уважением, кафедра терапевтической стоматологии.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39"/>
            <a:ext cx="1730544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528"/>
            <a:ext cx="1143000" cy="126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32768" y="476672"/>
            <a:ext cx="8784976" cy="1239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IV МЕЖДУНАРОДНЫЙ МЕДИЦИНСКИЙ ФОРУМ ДОНБАССА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«НАУКА ПОБЕЖДАТЬ… БОЛЕЗНЬ»,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1600" dirty="0" smtClean="0"/>
              <a:t>посвященный 90-летию Донецкого национального медицинского университета имени М. Горького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02237" y="6132762"/>
            <a:ext cx="1446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Донецк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521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4" y="1"/>
            <a:ext cx="1330319" cy="119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509120"/>
            <a:ext cx="4392488" cy="792088"/>
          </a:xfrm>
        </p:spPr>
        <p:txBody>
          <a:bodyPr>
            <a:normAutofit/>
          </a:bodyPr>
          <a:lstStyle/>
          <a:p>
            <a:pPr algn="l"/>
            <a:r>
              <a:rPr lang="ru-RU" sz="1000" dirty="0" smtClean="0"/>
              <a:t>ОК               - общекультурные компетенции;</a:t>
            </a:r>
            <a:br>
              <a:rPr lang="ru-RU" sz="1000" dirty="0" smtClean="0"/>
            </a:br>
            <a:r>
              <a:rPr lang="ru-RU" sz="1000" dirty="0" smtClean="0"/>
              <a:t>ОПК            - общепрофессиональные компетенции;</a:t>
            </a:r>
            <a:br>
              <a:rPr lang="ru-RU" sz="1000" dirty="0" smtClean="0"/>
            </a:br>
            <a:r>
              <a:rPr lang="ru-RU" sz="1000" dirty="0" smtClean="0"/>
              <a:t>ПК               - профессиональные компетенции</a:t>
            </a:r>
            <a:endParaRPr lang="ru-RU" sz="10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699792" y="3861048"/>
            <a:ext cx="5626968" cy="4649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6004024" cy="380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555410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Выпускник-стоматолог </a:t>
            </a:r>
            <a:r>
              <a:rPr lang="ru-RU" dirty="0" smtClean="0"/>
              <a:t>должен </a:t>
            </a:r>
            <a:r>
              <a:rPr lang="ru-RU" dirty="0"/>
              <a:t>обладать 8-ю ОК, 11-ю ОПК и 19-ю </a:t>
            </a:r>
            <a:r>
              <a:rPr lang="ru-RU" dirty="0" smtClean="0"/>
              <a:t>ПК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2858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Кафедра терапевтической стоматологии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ПК </a:t>
            </a:r>
          </a:p>
          <a:p>
            <a:r>
              <a:rPr lang="ru-RU" dirty="0" smtClean="0"/>
              <a:t>готовность проводить обследование стоматологического больного, </a:t>
            </a:r>
          </a:p>
          <a:p>
            <a:r>
              <a:rPr lang="ru-RU" dirty="0" smtClean="0"/>
              <a:t>определять у пациентов основные патологические состояния, </a:t>
            </a:r>
          </a:p>
          <a:p>
            <a:r>
              <a:rPr lang="ru-RU" dirty="0" smtClean="0"/>
              <a:t>симптомы и синдромы, </a:t>
            </a:r>
          </a:p>
          <a:p>
            <a:r>
              <a:rPr lang="ru-RU" dirty="0" smtClean="0"/>
              <a:t>устанавливать нозологические формы, </a:t>
            </a:r>
          </a:p>
          <a:p>
            <a:r>
              <a:rPr lang="ru-RU" dirty="0" smtClean="0"/>
              <a:t>определять тактику ведения больных,</a:t>
            </a:r>
          </a:p>
          <a:p>
            <a:r>
              <a:rPr lang="ru-RU" dirty="0" smtClean="0"/>
              <a:t>проводить лечение пациентов со стоматологическими заболеваниями терапевтического профиля.</a:t>
            </a: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4" y="1"/>
            <a:ext cx="1330319" cy="119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982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Кафедра терапевтической стоматологии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ОПК </a:t>
            </a:r>
            <a:endParaRPr lang="ru-RU" dirty="0" smtClean="0"/>
          </a:p>
          <a:p>
            <a:r>
              <a:rPr lang="ru-RU" dirty="0" smtClean="0"/>
              <a:t>готовность </a:t>
            </a:r>
            <a:r>
              <a:rPr lang="ru-RU" dirty="0"/>
              <a:t>к ведению соответствующей медицинской документации, </a:t>
            </a:r>
            <a:endParaRPr lang="ru-RU" dirty="0" smtClean="0"/>
          </a:p>
          <a:p>
            <a:r>
              <a:rPr lang="ru-RU" dirty="0" smtClean="0"/>
              <a:t>медицинскому </a:t>
            </a:r>
            <a:r>
              <a:rPr lang="ru-RU" dirty="0"/>
              <a:t>применению лекарственных препаратов, </a:t>
            </a:r>
            <a:endParaRPr lang="ru-RU" dirty="0" smtClean="0"/>
          </a:p>
          <a:p>
            <a:r>
              <a:rPr lang="ru-RU" dirty="0" smtClean="0"/>
              <a:t>применению </a:t>
            </a:r>
            <a:r>
              <a:rPr lang="ru-RU" dirty="0"/>
              <a:t>медицинских изделий: инструментария, аппаратуры и приспособлений, пломбировочных материалов, предусмотренных порядком оказания медицинской помощи пациентам со стоматологическими заболеваниями.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4" y="1"/>
            <a:ext cx="1330319" cy="119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867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Паспорта и программы </a:t>
            </a:r>
            <a:br>
              <a:rPr lang="ru-RU" sz="2800" dirty="0" smtClean="0"/>
            </a:br>
            <a:r>
              <a:rPr lang="ru-RU" sz="2800" dirty="0" smtClean="0"/>
              <a:t>формирования компетенций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комплексное и всестороннее описание компетенций как цели и результата образовательного процесса, </a:t>
            </a:r>
          </a:p>
          <a:p>
            <a:r>
              <a:rPr lang="ru-RU" dirty="0" smtClean="0"/>
              <a:t>указывают основные пути их формирования, наиболее эффективные методы и технологии построения </a:t>
            </a:r>
            <a:r>
              <a:rPr lang="ru-RU" dirty="0" err="1" smtClean="0"/>
              <a:t>компетентностно</a:t>
            </a:r>
            <a:r>
              <a:rPr lang="ru-RU" dirty="0" smtClean="0"/>
              <a:t>-ориентированного образовательного процесса, </a:t>
            </a:r>
          </a:p>
          <a:p>
            <a:r>
              <a:rPr lang="ru-RU" dirty="0" smtClean="0"/>
              <a:t>виды и формы контроля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компетенций на всех этапах учебного процесса и условия, необходимые для ее успешного формирования. 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4" y="1"/>
            <a:ext cx="1330319" cy="119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389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Кафедра терапевтической стоматологии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ru-RU" dirty="0" smtClean="0"/>
              <a:t>конечные цели обучения стоматолога профессионального уровня «специалист»</a:t>
            </a:r>
          </a:p>
          <a:p>
            <a:r>
              <a:rPr lang="ru-RU" dirty="0"/>
              <a:t>общие и конкретные цели изучения всех тем каждой </a:t>
            </a:r>
            <a:r>
              <a:rPr lang="ru-RU" dirty="0" smtClean="0"/>
              <a:t>дисциплины</a:t>
            </a:r>
          </a:p>
          <a:p>
            <a:r>
              <a:rPr lang="ru-RU" dirty="0"/>
              <a:t>общая система </a:t>
            </a:r>
            <a:r>
              <a:rPr lang="ru-RU" dirty="0" smtClean="0"/>
              <a:t>целей</a:t>
            </a:r>
          </a:p>
          <a:p>
            <a:r>
              <a:rPr lang="ru-RU" dirty="0"/>
              <a:t>исходный уровень умений для изучения каждой </a:t>
            </a:r>
            <a:r>
              <a:rPr lang="ru-RU" dirty="0" smtClean="0"/>
              <a:t>дисциплины.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4" y="1"/>
            <a:ext cx="1330319" cy="119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402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Кафедра терапевтической стоматологии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ru-RU" dirty="0"/>
              <a:t>блоки содержания, информационно обеспечивающие конкретную </a:t>
            </a:r>
            <a:r>
              <a:rPr lang="ru-RU" dirty="0" smtClean="0"/>
              <a:t>цель</a:t>
            </a:r>
          </a:p>
          <a:p>
            <a:r>
              <a:rPr lang="ru-RU" dirty="0"/>
              <a:t>графы логической </a:t>
            </a:r>
            <a:r>
              <a:rPr lang="ru-RU" dirty="0" smtClean="0"/>
              <a:t>структуры</a:t>
            </a:r>
          </a:p>
          <a:p>
            <a:r>
              <a:rPr lang="ru-RU" dirty="0"/>
              <a:t>обучающие задания, средства контроля и методические рекомендации для преподавателей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4" y="1"/>
            <a:ext cx="1330319" cy="119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92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Кафедра терапевтической стоматологии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методические </a:t>
            </a:r>
            <a:r>
              <a:rPr lang="ru-RU" dirty="0" smtClean="0"/>
              <a:t>указания</a:t>
            </a:r>
          </a:p>
          <a:p>
            <a:r>
              <a:rPr lang="ru-RU" dirty="0" smtClean="0"/>
              <a:t>цель </a:t>
            </a:r>
            <a:r>
              <a:rPr lang="ru-RU" dirty="0"/>
              <a:t>соответствующей темы занятия </a:t>
            </a:r>
            <a:endParaRPr lang="ru-RU" dirty="0" smtClean="0"/>
          </a:p>
          <a:p>
            <a:r>
              <a:rPr lang="ru-RU" dirty="0" smtClean="0"/>
              <a:t>исходный </a:t>
            </a:r>
            <a:r>
              <a:rPr lang="ru-RU" dirty="0" err="1" smtClean="0"/>
              <a:t>уровнь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задания </a:t>
            </a:r>
            <a:r>
              <a:rPr lang="ru-RU" dirty="0"/>
              <a:t>для его контроля и коррекции, </a:t>
            </a:r>
            <a:endParaRPr lang="ru-RU" dirty="0" smtClean="0"/>
          </a:p>
          <a:p>
            <a:r>
              <a:rPr lang="ru-RU" dirty="0" smtClean="0"/>
              <a:t>структура </a:t>
            </a:r>
            <a:r>
              <a:rPr lang="ru-RU" dirty="0"/>
              <a:t>будущего занятия, </a:t>
            </a:r>
            <a:endParaRPr lang="ru-RU" dirty="0" smtClean="0"/>
          </a:p>
          <a:p>
            <a:r>
              <a:rPr lang="ru-RU" dirty="0" smtClean="0"/>
              <a:t>задачи</a:t>
            </a:r>
            <a:r>
              <a:rPr lang="ru-RU" dirty="0"/>
              <a:t>, являющиеся основным средством достижения </a:t>
            </a:r>
            <a:r>
              <a:rPr lang="ru-RU" dirty="0" smtClean="0"/>
              <a:t>целей</a:t>
            </a:r>
          </a:p>
          <a:p>
            <a:r>
              <a:rPr lang="ru-RU" dirty="0"/>
              <a:t>диагностические и тактические алгоритмы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4" y="1"/>
            <a:ext cx="1330319" cy="119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179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Кафедра терапевтической стоматологии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ИОС</a:t>
            </a:r>
          </a:p>
          <a:p>
            <a:r>
              <a:rPr lang="ru-RU" dirty="0"/>
              <a:t>тематические планы практических занятий и лекций, </a:t>
            </a:r>
            <a:endParaRPr lang="ru-RU" dirty="0" smtClean="0"/>
          </a:p>
          <a:p>
            <a:r>
              <a:rPr lang="ru-RU" dirty="0" smtClean="0"/>
              <a:t>методические </a:t>
            </a:r>
            <a:r>
              <a:rPr lang="ru-RU" dirty="0"/>
              <a:t>рекомендации, </a:t>
            </a:r>
            <a:endParaRPr lang="ru-RU" dirty="0" smtClean="0"/>
          </a:p>
          <a:p>
            <a:r>
              <a:rPr lang="ru-RU" dirty="0" smtClean="0"/>
              <a:t>графы </a:t>
            </a:r>
            <a:r>
              <a:rPr lang="ru-RU" dirty="0"/>
              <a:t>логических структур занятия, </a:t>
            </a:r>
            <a:endParaRPr lang="ru-RU" dirty="0" smtClean="0"/>
          </a:p>
          <a:p>
            <a:r>
              <a:rPr lang="ru-RU" dirty="0" smtClean="0"/>
              <a:t>диагностические </a:t>
            </a:r>
            <a:r>
              <a:rPr lang="ru-RU" dirty="0"/>
              <a:t>и тактические алгоритмы, </a:t>
            </a:r>
            <a:endParaRPr lang="ru-RU" dirty="0" smtClean="0"/>
          </a:p>
          <a:p>
            <a:r>
              <a:rPr lang="ru-RU" dirty="0" smtClean="0"/>
              <a:t>интерактивные лекции, </a:t>
            </a:r>
          </a:p>
          <a:p>
            <a:r>
              <a:rPr lang="ru-RU" dirty="0" smtClean="0"/>
              <a:t>дополнительный </a:t>
            </a:r>
            <a:r>
              <a:rPr lang="ru-RU" dirty="0"/>
              <a:t>лекционный материал, </a:t>
            </a:r>
            <a:endParaRPr lang="ru-RU" dirty="0" smtClean="0"/>
          </a:p>
          <a:p>
            <a:r>
              <a:rPr lang="ru-RU" dirty="0" smtClean="0"/>
              <a:t>видеофильмы </a:t>
            </a:r>
            <a:r>
              <a:rPr lang="ru-RU" dirty="0"/>
              <a:t>проведения практических навыков, </a:t>
            </a:r>
            <a:endParaRPr lang="ru-RU" dirty="0" smtClean="0"/>
          </a:p>
          <a:p>
            <a:r>
              <a:rPr lang="ru-RU" dirty="0" smtClean="0"/>
              <a:t>литература </a:t>
            </a:r>
            <a:r>
              <a:rPr lang="ru-RU" dirty="0"/>
              <a:t>и другие источники информации, </a:t>
            </a:r>
            <a:endParaRPr lang="ru-RU" dirty="0" smtClean="0"/>
          </a:p>
          <a:p>
            <a:r>
              <a:rPr lang="ru-RU" dirty="0" smtClean="0"/>
              <a:t>тестовые </a:t>
            </a:r>
            <a:r>
              <a:rPr lang="ru-RU" dirty="0"/>
              <a:t>задания, </a:t>
            </a:r>
            <a:endParaRPr lang="ru-RU" dirty="0" smtClean="0"/>
          </a:p>
          <a:p>
            <a:r>
              <a:rPr lang="ru-RU" dirty="0" smtClean="0"/>
              <a:t>информация </a:t>
            </a:r>
            <a:r>
              <a:rPr lang="ru-RU" dirty="0"/>
              <a:t>для проведения экзамена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4" y="1"/>
            <a:ext cx="1330319" cy="119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2191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515</Words>
  <Application>Microsoft Office PowerPoint</Application>
  <PresentationFormat>Экран (4:3)</PresentationFormat>
  <Paragraphs>78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IV МЕЖДУНАРОДНЫЙ МЕДИЦИНСКИЙ ФОРУМ ДОНБАССА «НАУКА ПОБЕЖДАТЬ… БОЛЕЗНЬ», посвященный 90-летию Донецкого национального медицинского университета имени М. Горького</vt:lpstr>
      <vt:lpstr>ОК               - общекультурные компетенции; ОПК            - общепрофессиональные компетенции; ПК               - профессиональные компетенции</vt:lpstr>
      <vt:lpstr>Кафедра терапевтической стоматологии </vt:lpstr>
      <vt:lpstr>Кафедра терапевтической стоматологии </vt:lpstr>
      <vt:lpstr>Паспорта и программы  формирования компетенций </vt:lpstr>
      <vt:lpstr>Кафедра терапевтической стоматологии </vt:lpstr>
      <vt:lpstr>Кафедра терапевтической стоматологии </vt:lpstr>
      <vt:lpstr>Кафедра терапевтической стоматологии </vt:lpstr>
      <vt:lpstr>Кафедра терапевтической стоматологии </vt:lpstr>
      <vt:lpstr>Кафедра терапевтической стоматологии </vt:lpstr>
      <vt:lpstr>Кафедра терапевтической стоматологии </vt:lpstr>
      <vt:lpstr>Благодарим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КОМПЕТЕНТНОСТНОГО ПОДХОДА В ПОДГОТОВКЕ ВРАЧА-СТОМАТОЛОГА НА КАФЕДРЕ ТЕРАПЕВТИЧЕСКОЙ СТОМАТОЛОГИИ</dc:title>
  <dc:creator>Пользователь Windows</dc:creator>
  <cp:lastModifiedBy>Пользователь Windows</cp:lastModifiedBy>
  <cp:revision>10</cp:revision>
  <dcterms:created xsi:type="dcterms:W3CDTF">2018-04-16T15:20:20Z</dcterms:created>
  <dcterms:modified xsi:type="dcterms:W3CDTF">2020-10-26T17:06:47Z</dcterms:modified>
</cp:coreProperties>
</file>