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0" r:id="rId2"/>
    <p:sldId id="262" r:id="rId3"/>
    <p:sldId id="267" r:id="rId4"/>
    <p:sldId id="268" r:id="rId5"/>
    <p:sldId id="270" r:id="rId6"/>
    <p:sldId id="289" r:id="rId7"/>
    <p:sldId id="286" r:id="rId8"/>
    <p:sldId id="288" r:id="rId9"/>
    <p:sldId id="271" r:id="rId10"/>
    <p:sldId id="272" r:id="rId11"/>
    <p:sldId id="273" r:id="rId12"/>
    <p:sldId id="291" r:id="rId13"/>
    <p:sldId id="292" r:id="rId14"/>
    <p:sldId id="296" r:id="rId15"/>
    <p:sldId id="276" r:id="rId16"/>
    <p:sldId id="277" r:id="rId17"/>
    <p:sldId id="278" r:id="rId18"/>
    <p:sldId id="279" r:id="rId19"/>
    <p:sldId id="282" r:id="rId20"/>
    <p:sldId id="283" r:id="rId21"/>
    <p:sldId id="295" r:id="rId22"/>
    <p:sldId id="298" r:id="rId23"/>
    <p:sldId id="299" r:id="rId24"/>
    <p:sldId id="297" r:id="rId25"/>
    <p:sldId id="285" r:id="rId26"/>
    <p:sldId id="300" r:id="rId27"/>
    <p:sldId id="29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9002752"/>
        <c:axId val="68942464"/>
      </c:barChart>
      <c:valAx>
        <c:axId val="6894246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69002752"/>
        <c:crosses val="autoZero"/>
        <c:crossBetween val="between"/>
      </c:valAx>
      <c:catAx>
        <c:axId val="69002752"/>
        <c:scaling>
          <c:orientation val="minMax"/>
        </c:scaling>
        <c:delete val="0"/>
        <c:axPos val="l"/>
        <c:majorTickMark val="out"/>
        <c:minorTickMark val="none"/>
        <c:tickLblPos val="nextTo"/>
        <c:crossAx val="689424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63.3</c:v>
                </c:pt>
                <c:pt idx="1">
                  <c:v>57.9</c:v>
                </c:pt>
                <c:pt idx="2">
                  <c:v>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D-45A9-9838-9B2438014C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62.2</c:v>
                </c:pt>
                <c:pt idx="1">
                  <c:v>58.6</c:v>
                </c:pt>
                <c:pt idx="2">
                  <c:v>59.5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AD-45A9-9838-9B2438014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998336"/>
        <c:axId val="95999872"/>
      </c:barChart>
      <c:catAx>
        <c:axId val="95998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99872"/>
        <c:crosses val="autoZero"/>
        <c:auto val="1"/>
        <c:lblAlgn val="ctr"/>
        <c:lblOffset val="100"/>
        <c:noMultiLvlLbl val="0"/>
      </c:catAx>
      <c:valAx>
        <c:axId val="95999872"/>
        <c:scaling>
          <c:orientation val="minMax"/>
        </c:scaling>
        <c:delete val="0"/>
        <c:axPos val="l"/>
        <c:majorGridlines>
          <c:spPr>
            <a:ln w="1200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9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00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42.9</c:v>
                </c:pt>
                <c:pt idx="1">
                  <c:v>35.800000000000011</c:v>
                </c:pt>
                <c:pt idx="2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0E-4A9A-807B-48E1A77ED55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42.1</c:v>
                </c:pt>
                <c:pt idx="1">
                  <c:v>38.6</c:v>
                </c:pt>
                <c:pt idx="2">
                  <c:v>39.4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0E-4A9A-807B-48E1A77ED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33792"/>
        <c:axId val="96051968"/>
      </c:barChart>
      <c:catAx>
        <c:axId val="9603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6051968"/>
        <c:crosses val="autoZero"/>
        <c:auto val="1"/>
        <c:lblAlgn val="ctr"/>
        <c:lblOffset val="100"/>
        <c:noMultiLvlLbl val="0"/>
      </c:catAx>
      <c:valAx>
        <c:axId val="96051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0337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07901973527035E-3"/>
                  <c:y val="-5.02340034364800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56-4125-BDF2-1C6D0CFC28F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59,7%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756-4125-BDF2-1C6D0CFC28F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756-4125-BDF2-1C6D0CFC28F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1 стадия ХИМ</c:v>
                </c:pt>
                <c:pt idx="1">
                  <c:v>2 стадия ХИМ</c:v>
                </c:pt>
                <c:pt idx="2">
                  <c:v>3 стадия ХИМ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40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6-4125-BDF2-1C6D0CFC28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1 стадия ХИМ</c:v>
                </c:pt>
                <c:pt idx="1">
                  <c:v>2 стадия ХИМ</c:v>
                </c:pt>
                <c:pt idx="2">
                  <c:v>3 стадия ХИМ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3756-4125-BDF2-1C6D0CFC28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1 стадия ХИМ</c:v>
                </c:pt>
                <c:pt idx="1">
                  <c:v>2 стадия ХИМ</c:v>
                </c:pt>
                <c:pt idx="2">
                  <c:v>3 стадия ХИМ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3756-4125-BDF2-1C6D0CFC2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143936"/>
        <c:axId val="69170304"/>
      </c:barChart>
      <c:catAx>
        <c:axId val="69143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9170304"/>
        <c:crosses val="autoZero"/>
        <c:auto val="1"/>
        <c:lblAlgn val="ctr"/>
        <c:lblOffset val="100"/>
        <c:noMultiLvlLbl val="0"/>
      </c:catAx>
      <c:valAx>
        <c:axId val="6917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14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9184128"/>
        <c:axId val="69902720"/>
        <c:axId val="0"/>
      </c:bar3DChart>
      <c:catAx>
        <c:axId val="69184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9902720"/>
        <c:crosses val="autoZero"/>
        <c:auto val="1"/>
        <c:lblAlgn val="ctr"/>
        <c:lblOffset val="100"/>
        <c:noMultiLvlLbl val="0"/>
      </c:catAx>
      <c:valAx>
        <c:axId val="6990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184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Формы ХИМ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31,3%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64-43A9-9308-AC8CC73E1E6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364-43A9-9308-AC8CC73E1E6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59,7%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64-43A9-9308-AC8CC73E1E6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гипертоническая</c:v>
                </c:pt>
                <c:pt idx="1">
                  <c:v>атеросклеротическая</c:v>
                </c:pt>
                <c:pt idx="2">
                  <c:v>смешанная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</c:v>
                </c:pt>
                <c:pt idx="1">
                  <c:v>6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64-43A9-9308-AC8CC73E1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2.3465703971119151E-2"/>
          <c:y val="9.4629156010230239E-2"/>
          <c:w val="0.97833935018050555"/>
          <c:h val="0.8081841432225064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07C-42C9-B6B3-CD84120C2E2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7C-42C9-B6B3-CD84120C2E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7C-42C9-B6B3-CD84120C2E2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07C-42C9-B6B3-CD84120C2E2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07C-42C9-B6B3-CD84120C2E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Sheet1!$B$2:$H$2</c:f>
              <c:numCache>
                <c:formatCode>0%</c:formatCode>
                <c:ptCount val="7"/>
                <c:pt idx="0">
                  <c:v>0.34000000000000008</c:v>
                </c:pt>
                <c:pt idx="1">
                  <c:v>0.25</c:v>
                </c:pt>
                <c:pt idx="2">
                  <c:v>0.3000000000000001</c:v>
                </c:pt>
                <c:pt idx="3">
                  <c:v>0.25</c:v>
                </c:pt>
                <c:pt idx="4">
                  <c:v>0.46</c:v>
                </c:pt>
                <c:pt idx="5">
                  <c:v>0.54</c:v>
                </c:pt>
                <c:pt idx="6">
                  <c:v>0.48000000000000009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7C-42C9-B6B3-CD84120C2E2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контрольная группа</c:v>
                </c:pt>
              </c:strCache>
            </c:strRef>
          </c:tx>
          <c:spPr>
            <a:solidFill>
              <a:srgbClr val="7030A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07C-42C9-B6B3-CD84120C2E2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07C-42C9-B6B3-CD84120C2E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07C-42C9-B6B3-CD84120C2E2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65%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07C-42C9-B6B3-CD84120C2E2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56%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07C-42C9-B6B3-CD84120C2E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Sheet1!$B$3:$H$3</c:f>
              <c:numCache>
                <c:formatCode>0%</c:formatCode>
                <c:ptCount val="7"/>
                <c:pt idx="0">
                  <c:v>0.62000000000000022</c:v>
                </c:pt>
                <c:pt idx="1">
                  <c:v>0.70000000000000018</c:v>
                </c:pt>
                <c:pt idx="2">
                  <c:v>0.70000000000000018</c:v>
                </c:pt>
                <c:pt idx="3">
                  <c:v>0.65000000000000024</c:v>
                </c:pt>
                <c:pt idx="4">
                  <c:v>0.56000000000000005</c:v>
                </c:pt>
                <c:pt idx="5">
                  <c:v>0.51</c:v>
                </c:pt>
                <c:pt idx="6">
                  <c:v>0.6000000000000002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07C-42C9-B6B3-CD84120C2E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cone"/>
        <c:axId val="96239616"/>
        <c:axId val="96241152"/>
        <c:axId val="70204480"/>
      </c:bar3DChart>
      <c:catAx>
        <c:axId val="9623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241152"/>
        <c:crosses val="autoZero"/>
        <c:auto val="1"/>
        <c:lblAlgn val="ctr"/>
        <c:lblOffset val="100"/>
        <c:noMultiLvlLbl val="0"/>
      </c:catAx>
      <c:valAx>
        <c:axId val="962411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96239616"/>
        <c:crosses val="autoZero"/>
        <c:crossBetween val="between"/>
      </c:valAx>
      <c:serAx>
        <c:axId val="70204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rgbClr val="002060"/>
                </a:solidFill>
              </a:defRPr>
            </a:pPr>
            <a:endParaRPr lang="ru-RU"/>
          </a:p>
        </c:txPr>
        <c:crossAx val="96241152"/>
        <c:crosses val="autoZero"/>
      </c:serAx>
    </c:plotArea>
    <c:legend>
      <c:legendPos val="b"/>
      <c:layout>
        <c:manualLayout>
          <c:xMode val="edge"/>
          <c:yMode val="edge"/>
          <c:x val="0.14919241091556334"/>
          <c:y val="0.89921900238693453"/>
          <c:w val="0.6123082856619706"/>
          <c:h val="4.9739029517453404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465703971119144E-2"/>
          <c:y val="9.4629156010230239E-2"/>
          <c:w val="0.97833935018050566"/>
          <c:h val="0.808184143222506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accent3"/>
                        </a:solidFill>
                      </a:rPr>
                      <a:t>36,4%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9D8-48B5-9F66-AFEB4295A09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accent3"/>
                        </a:solidFill>
                      </a:rPr>
                      <a:t>27,3%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9D8-48B5-9F66-AFEB4295A09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accent3"/>
                        </a:solidFill>
                      </a:rPr>
                      <a:t>21,2%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D8-48B5-9F66-AFEB4295A09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accent3"/>
                        </a:solidFill>
                      </a:rPr>
                      <a:t>15,2%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D8-48B5-9F66-AFEB4295A09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chemeClr val="accent3"/>
                        </a:solidFill>
                      </a:rPr>
                      <a:t>42,4%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9D8-48B5-9F66-AFEB4295A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0%</c:formatCode>
                <c:ptCount val="5"/>
                <c:pt idx="0">
                  <c:v>0.36400000000000016</c:v>
                </c:pt>
                <c:pt idx="1">
                  <c:v>0.27300000000000002</c:v>
                </c:pt>
                <c:pt idx="2">
                  <c:v>0.21200000000000005</c:v>
                </c:pt>
                <c:pt idx="3">
                  <c:v>0.15200000000000005</c:v>
                </c:pt>
                <c:pt idx="4">
                  <c:v>0.42400000000000015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8-48B5-9F66-AFEB4295A09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контрольная группа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rgbClr val="FFFF00"/>
                        </a:solidFill>
                      </a:rPr>
                      <a:t>38,2%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9D8-48B5-9F66-AFEB4295A09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rgbClr val="FFFF00"/>
                        </a:solidFill>
                      </a:rPr>
                      <a:t>29,4%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9D8-48B5-9F66-AFEB4295A09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rgbClr val="FFFF00"/>
                        </a:solidFill>
                      </a:rPr>
                      <a:t>23,5%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9D8-48B5-9F66-AFEB4295A09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rgbClr val="FFFF00"/>
                        </a:solidFill>
                      </a:rPr>
                      <a:t>14,7%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9D8-48B5-9F66-AFEB4295A09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>
                        <a:solidFill>
                          <a:srgbClr val="FFFF00"/>
                        </a:solidFill>
                      </a:rPr>
                      <a:t>52,9%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9D8-48B5-9F66-AFEB4295A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0%</c:formatCode>
                <c:ptCount val="5"/>
                <c:pt idx="0">
                  <c:v>0.38200000000000012</c:v>
                </c:pt>
                <c:pt idx="1">
                  <c:v>0.29400000000000009</c:v>
                </c:pt>
                <c:pt idx="2">
                  <c:v>0.23500000000000001</c:v>
                </c:pt>
                <c:pt idx="3">
                  <c:v>0.14700000000000005</c:v>
                </c:pt>
                <c:pt idx="4">
                  <c:v>0.52900000000000003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D8-48B5-9F66-AFEB4295A0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194560"/>
        <c:axId val="96196096"/>
      </c:barChart>
      <c:catAx>
        <c:axId val="9619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19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9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19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30507342653466"/>
          <c:y val="2.8304228837321966E-2"/>
          <c:w val="0.41659724747446775"/>
          <c:h val="6.99024321362050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Лист1!$G$6</c:f>
              <c:strCache>
                <c:ptCount val="1"/>
                <c:pt idx="0">
                  <c:v>основная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Лист1!$H$5:$J$5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мес.</c:v>
                </c:pt>
              </c:strCache>
            </c:strRef>
          </c:cat>
          <c:val>
            <c:numRef>
              <c:f>Лист1!$H$6:$J$6</c:f>
              <c:numCache>
                <c:formatCode>General</c:formatCode>
                <c:ptCount val="3"/>
                <c:pt idx="0">
                  <c:v>21.2</c:v>
                </c:pt>
                <c:pt idx="1">
                  <c:v>23.6</c:v>
                </c:pt>
                <c:pt idx="2">
                  <c:v>23.06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4-440C-9685-60ADFD401056}"/>
            </c:ext>
          </c:extLst>
        </c:ser>
        <c:ser>
          <c:idx val="1"/>
          <c:order val="1"/>
          <c:tx>
            <c:strRef>
              <c:f>Лист1!$G$7</c:f>
              <c:strCache>
                <c:ptCount val="1"/>
                <c:pt idx="0">
                  <c:v>контрольная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Лист1!$H$5:$J$5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мес.</c:v>
                </c:pt>
              </c:strCache>
            </c:strRef>
          </c:cat>
          <c:val>
            <c:numRef>
              <c:f>Лист1!$H$7:$J$7</c:f>
              <c:numCache>
                <c:formatCode>General</c:formatCode>
                <c:ptCount val="3"/>
                <c:pt idx="0">
                  <c:v>21.5</c:v>
                </c:pt>
                <c:pt idx="1">
                  <c:v>22.8</c:v>
                </c:pt>
                <c:pt idx="2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4-440C-9685-60ADFD401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845760"/>
        <c:axId val="69847296"/>
      </c:barChart>
      <c:catAx>
        <c:axId val="6984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9847296"/>
        <c:crosses val="autoZero"/>
        <c:auto val="1"/>
        <c:lblAlgn val="ctr"/>
        <c:lblOffset val="100"/>
        <c:noMultiLvlLbl val="0"/>
      </c:catAx>
      <c:valAx>
        <c:axId val="6984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698457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6.18</c:v>
                </c:pt>
                <c:pt idx="1">
                  <c:v>6.7</c:v>
                </c:pt>
                <c:pt idx="2">
                  <c:v>6.39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C-4633-BC94-03C9449749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6.2</c:v>
                </c:pt>
                <c:pt idx="1">
                  <c:v>6.56</c:v>
                </c:pt>
                <c:pt idx="2">
                  <c:v>6.38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CC-4633-BC94-03C944974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373760"/>
        <c:axId val="96482048"/>
      </c:barChart>
      <c:catAx>
        <c:axId val="96373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482048"/>
        <c:crosses val="autoZero"/>
        <c:auto val="1"/>
        <c:lblAlgn val="ctr"/>
        <c:lblOffset val="100"/>
        <c:noMultiLvlLbl val="0"/>
      </c:catAx>
      <c:valAx>
        <c:axId val="96482048"/>
        <c:scaling>
          <c:orientation val="minMax"/>
        </c:scaling>
        <c:delete val="0"/>
        <c:axPos val="l"/>
        <c:majorGridlines>
          <c:spPr>
            <a:ln w="1200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37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00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6.18</c:v>
                </c:pt>
                <c:pt idx="1">
                  <c:v>6.7</c:v>
                </c:pt>
                <c:pt idx="2">
                  <c:v>6.39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C-4E11-8F60-B55322E40E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 терапии</c:v>
                </c:pt>
                <c:pt idx="1">
                  <c:v>после терапии</c:v>
                </c:pt>
                <c:pt idx="2">
                  <c:v>ч/з 3 мес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6.2</c:v>
                </c:pt>
                <c:pt idx="1">
                  <c:v>6.56</c:v>
                </c:pt>
                <c:pt idx="2">
                  <c:v>6.38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6C-4E11-8F60-B55322E40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950336"/>
        <c:axId val="95951872"/>
      </c:barChart>
      <c:catAx>
        <c:axId val="9595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51872"/>
        <c:crosses val="autoZero"/>
        <c:auto val="1"/>
        <c:lblAlgn val="ctr"/>
        <c:lblOffset val="100"/>
        <c:noMultiLvlLbl val="0"/>
      </c:catAx>
      <c:valAx>
        <c:axId val="95951872"/>
        <c:scaling>
          <c:orientation val="minMax"/>
        </c:scaling>
        <c:delete val="0"/>
        <c:axPos val="l"/>
        <c:majorGridlines>
          <c:spPr>
            <a:ln w="1200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0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5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00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4A7A9-55FD-4F69-9BA3-481C34643A3C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BF6E3-76C0-4281-92A3-F937642B2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35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BF6E3-76C0-4281-92A3-F937642B22F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9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B5CECD-B374-44B3-A127-96598286758F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30C58C-AC5E-4F66-AC7A-36CD9AB99C04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1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81AD4-E460-4D86-9967-ECBBC630A8A4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8193F-7CF2-4670-8131-D71192ECE9A7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0EA2-903A-4236-B11D-9C5A3CEB9908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F646B-226F-4A85-964A-EAED3FBDFF3D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4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F2904-DECA-4EE8-BEE6-B426E97D8C05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33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D08B-AF3A-4604-BDD1-F06B1AF2C39B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533B-AA61-4269-BCC3-81784E2BBEA3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3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7 h 3648"/>
              <a:gd name="T2" fmla="*/ 1795989939 w 2736"/>
              <a:gd name="T3" fmla="*/ 2147483647 h 3648"/>
              <a:gd name="T4" fmla="*/ 2147483647 w 2736"/>
              <a:gd name="T5" fmla="*/ 0 h 3648"/>
              <a:gd name="T6" fmla="*/ 2147483647 w 2736"/>
              <a:gd name="T7" fmla="*/ 241935000 h 3648"/>
              <a:gd name="T8" fmla="*/ 1855856217 w 2736"/>
              <a:gd name="T9" fmla="*/ 2147483647 h 3648"/>
              <a:gd name="T10" fmla="*/ 119732557 w 2736"/>
              <a:gd name="T11" fmla="*/ 2147483647 h 3648"/>
              <a:gd name="T12" fmla="*/ 0 w 2736"/>
              <a:gd name="T13" fmla="*/ 2147483647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Полилиния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7 h 4128"/>
              <a:gd name="T2" fmla="*/ 0 w 3504"/>
              <a:gd name="T3" fmla="*/ 2147483647 h 4128"/>
              <a:gd name="T4" fmla="*/ 2147483647 w 3504"/>
              <a:gd name="T5" fmla="*/ 2147483647 h 4128"/>
              <a:gd name="T6" fmla="*/ 2147483647 w 3504"/>
              <a:gd name="T7" fmla="*/ 0 h 4128"/>
              <a:gd name="T8" fmla="*/ 2147483647 w 3504"/>
              <a:gd name="T9" fmla="*/ 0 h 4128"/>
              <a:gd name="T10" fmla="*/ 2147483647 w 3504"/>
              <a:gd name="T11" fmla="*/ 2147483647 h 4128"/>
              <a:gd name="T12" fmla="*/ 0 w 3504"/>
              <a:gd name="T13" fmla="*/ 2147483647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D2282E-1180-4029-9F42-299B6A33FBD0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5C161-4090-4131-B52D-584AEA8499FA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54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84BAAB-748C-442B-A39B-5813B505C05E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1103E6-244D-4D31-A6DD-D3579E4BE98B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0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74D042-2536-4C67-892F-3301E27107D6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611F67-5ADB-46B1-934B-C8435535E7E6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1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DBB6-447B-4D9F-9AED-92A0CCD3F0B9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D592-422E-4978-BC02-B2AD3A885312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8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57D08B-8F20-4100-AAE6-BAFB0D98A286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012D1F-0DA5-4D47-9A8F-DE152D5164BF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07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60730-06F5-474A-90D7-DE54A87E538C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6C9D-4BE0-407E-AE04-57A9B0ACB783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0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>
              <a:off x="6663593" y="12848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>
              <a:off x="6744513" y="1283865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>
              <a:off x="6663593" y="12848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>
              <a:off x="6744513" y="1283865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16200000">
              <a:off x="6663592" y="12848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 flipH="1">
              <a:off x="6744512" y="12838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B0BEA6-DD0B-45DF-8745-48CE0187305D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30.10.2020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ADA6AC-8D47-4529-8A91-F680CC18E8F3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5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F18343-4D8D-43FC-ABCA-7DA0894EA5F2}" type="datetimeFigureOut">
              <a:rPr lang="ru-RU">
                <a:solidFill>
                  <a:srgbClr val="D6ECF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30.10.2020</a:t>
            </a:fld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F43551-2D37-4685-A8F2-4F97A9DB94A8}" type="slidenum">
              <a:rPr lang="ru-RU">
                <a:solidFill>
                  <a:srgbClr val="D6ECF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D6EC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64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64896" cy="3456384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ru-RU" sz="4800" b="1" dirty="0" smtClean="0">
                <a:solidFill>
                  <a:srgbClr val="FFFF00"/>
                </a:solidFill>
              </a:rPr>
              <a:t/>
            </a:r>
            <a:br>
              <a:rPr lang="ru-RU" sz="4800" b="1" dirty="0" smtClean="0">
                <a:solidFill>
                  <a:srgbClr val="FFFF00"/>
                </a:solidFill>
              </a:rPr>
            </a:br>
            <a:r>
              <a:rPr lang="ru-RU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мексидола </a:t>
            </a:r>
            <a:r>
              <a:rPr lang="ru-RU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коррекции когнитивных нарушений у больных с хронической ишемией мозга</a:t>
            </a:r>
            <a:endParaRPr lang="ru-RU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4437112"/>
            <a:ext cx="828092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11163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13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263" indent="0" algn="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аспирант кафедры нервных болезней с нейрохирургией  </a:t>
            </a:r>
          </a:p>
          <a:p>
            <a:pPr marL="68263" indent="0" algn="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 ЛНР «ЛГМУ ИМ. СВЯТИТЕЛЯ ЛУКИ» </a:t>
            </a:r>
          </a:p>
          <a:p>
            <a:pPr marL="68263" indent="0" algn="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Ершова Я. П.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263" indent="0" algn="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Мироненко Т. В.</a:t>
            </a:r>
          </a:p>
          <a:p>
            <a:pPr marL="68263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263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 2020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378" y="-17672"/>
            <a:ext cx="7772400" cy="1152128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chemeClr val="tx1"/>
                </a:solidFill>
              </a:rPr>
              <a:t> </a:t>
            </a:r>
            <a:r>
              <a:rPr lang="ru-RU" altLang="ru-RU" b="1" dirty="0">
                <a:solidFill>
                  <a:srgbClr val="FFFF00"/>
                </a:solidFill>
              </a:rPr>
              <a:t>Материалы и </a:t>
            </a:r>
            <a:r>
              <a:rPr lang="ru-RU" altLang="ru-RU" b="1" dirty="0" smtClean="0">
                <a:solidFill>
                  <a:srgbClr val="FFFF00"/>
                </a:solidFill>
              </a:rPr>
              <a:t>методы ИССЛЕДОВАНИЯ </a:t>
            </a:r>
            <a:r>
              <a:rPr lang="ru-RU" altLang="ru-RU" b="1" dirty="0">
                <a:solidFill>
                  <a:schemeClr val="tx1"/>
                </a:solidFill>
              </a:rPr>
              <a:t/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8"/>
            <a:ext cx="8280920" cy="5328592"/>
          </a:xfrm>
        </p:spPr>
        <p:txBody>
          <a:bodyPr/>
          <a:lstStyle/>
          <a:p>
            <a:pPr algn="just"/>
            <a:r>
              <a:rPr lang="ru-RU" dirty="0" smtClean="0"/>
              <a:t>обследовали </a:t>
            </a:r>
            <a:r>
              <a:rPr lang="ru-RU" dirty="0">
                <a:solidFill>
                  <a:srgbClr val="FFFF00"/>
                </a:solidFill>
              </a:rPr>
              <a:t>67</a:t>
            </a:r>
            <a:r>
              <a:rPr lang="ru-RU" dirty="0"/>
              <a:t> </a:t>
            </a:r>
            <a:r>
              <a:rPr lang="ru-RU" dirty="0" smtClean="0"/>
              <a:t>больных с ХИМ (</a:t>
            </a:r>
            <a:r>
              <a:rPr lang="ru-RU" dirty="0">
                <a:solidFill>
                  <a:srgbClr val="FFFF00"/>
                </a:solidFill>
              </a:rPr>
              <a:t>32</a:t>
            </a:r>
            <a:r>
              <a:rPr lang="ru-RU" dirty="0"/>
              <a:t> мужчины и </a:t>
            </a:r>
            <a:r>
              <a:rPr lang="ru-RU" dirty="0">
                <a:solidFill>
                  <a:srgbClr val="FFFF00"/>
                </a:solidFill>
              </a:rPr>
              <a:t>35</a:t>
            </a:r>
            <a:r>
              <a:rPr lang="ru-RU" dirty="0"/>
              <a:t> женщин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средний </a:t>
            </a:r>
            <a:r>
              <a:rPr lang="ru-RU" dirty="0"/>
              <a:t>возраст </a:t>
            </a:r>
            <a:r>
              <a:rPr lang="en-US" dirty="0" smtClean="0"/>
              <a:t>- </a:t>
            </a:r>
            <a:r>
              <a:rPr lang="ru-RU" dirty="0" smtClean="0">
                <a:solidFill>
                  <a:srgbClr val="FFFF00"/>
                </a:solidFill>
              </a:rPr>
              <a:t>67,7±7,7</a:t>
            </a:r>
            <a:r>
              <a:rPr lang="ru-RU" dirty="0" smtClean="0"/>
              <a:t> года.</a:t>
            </a:r>
            <a:endParaRPr lang="en-US" dirty="0" smtClean="0"/>
          </a:p>
          <a:p>
            <a:pPr algn="just"/>
            <a:endParaRPr lang="en-US" dirty="0" smtClean="0"/>
          </a:p>
          <a:p>
            <a:pPr marL="68263" indent="0" algn="just">
              <a:buNone/>
            </a:pPr>
            <a:r>
              <a:rPr lang="ru-RU" dirty="0" smtClean="0"/>
              <a:t>Диагноз </a:t>
            </a:r>
            <a:r>
              <a:rPr lang="ru-RU" dirty="0" smtClean="0">
                <a:solidFill>
                  <a:srgbClr val="FFFF00"/>
                </a:solidFill>
              </a:rPr>
              <a:t>ХИМ</a:t>
            </a:r>
            <a:r>
              <a:rPr lang="ru-RU" dirty="0" smtClean="0"/>
              <a:t> </a:t>
            </a:r>
            <a:r>
              <a:rPr lang="ru-RU" dirty="0"/>
              <a:t>был поставлен на основании результатов </a:t>
            </a:r>
            <a:r>
              <a:rPr lang="ru-RU" dirty="0">
                <a:solidFill>
                  <a:srgbClr val="FFFF00"/>
                </a:solidFill>
              </a:rPr>
              <a:t>неврологического</a:t>
            </a:r>
            <a:r>
              <a:rPr lang="ru-RU" dirty="0"/>
              <a:t> и </a:t>
            </a:r>
            <a:r>
              <a:rPr lang="ru-RU" dirty="0" err="1" smtClean="0"/>
              <a:t>нейропсихо</a:t>
            </a:r>
            <a:r>
              <a:rPr lang="en-US" dirty="0" smtClean="0"/>
              <a:t>-</a:t>
            </a:r>
            <a:r>
              <a:rPr lang="ru-RU" dirty="0" smtClean="0"/>
              <a:t>логического </a:t>
            </a:r>
            <a:r>
              <a:rPr lang="ru-RU" dirty="0"/>
              <a:t>исследований, с учётом оценки имеющихся нарушений по ишемической шкале </a:t>
            </a:r>
            <a:r>
              <a:rPr lang="ru-RU" dirty="0" err="1">
                <a:solidFill>
                  <a:srgbClr val="FFFF00"/>
                </a:solidFill>
              </a:rPr>
              <a:t>Хачинского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(диагностический критерий наличия </a:t>
            </a:r>
            <a:r>
              <a:rPr lang="ru-RU" dirty="0" smtClean="0"/>
              <a:t>ХИМ </a:t>
            </a:r>
            <a:r>
              <a:rPr lang="ru-RU" dirty="0" smtClean="0">
                <a:solidFill>
                  <a:srgbClr val="FFFF00"/>
                </a:solidFill>
              </a:rPr>
              <a:t>более</a:t>
            </a:r>
            <a:r>
              <a:rPr lang="ru-RU" dirty="0" smtClean="0"/>
              <a:t> 7 </a:t>
            </a:r>
            <a:r>
              <a:rPr lang="ru-RU" dirty="0"/>
              <a:t>баллов)</a:t>
            </a:r>
          </a:p>
        </p:txBody>
      </p:sp>
    </p:spTree>
    <p:extLst>
      <p:ext uri="{BB962C8B-B14F-4D97-AF65-F5344CB8AC3E}">
        <p14:creationId xmlns:p14="http://schemas.microsoft.com/office/powerpoint/2010/main" val="34914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779" y="1209778"/>
            <a:ext cx="7992888" cy="4176464"/>
          </a:xfrm>
        </p:spPr>
        <p:txBody>
          <a:bodyPr/>
          <a:lstStyle/>
          <a:p>
            <a:pPr lvl="1" algn="just"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шкала оценки психического статуса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MMSE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Шульте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Лурия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личностную и реактивную тревожность оценивали по шкале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илберга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модификации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Ю.Л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Ханина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59" y="5408783"/>
            <a:ext cx="1302021" cy="14322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9412" y="0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263" indent="0" algn="ctr">
              <a:buNone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НЕЙРОПСИХОЛОГИЧЕСКИЕ МЕТОДЫ ИССЛЕДОВАНИЯ: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2400" cy="914400"/>
          </a:xfrm>
        </p:spPr>
        <p:txBody>
          <a:bodyPr/>
          <a:lstStyle/>
          <a:p>
            <a:r>
              <a:rPr lang="ru-RU" sz="3600" spc="0" dirty="0">
                <a:solidFill>
                  <a:srgbClr val="00B0F0"/>
                </a:solidFill>
                <a:latin typeface="Corbel"/>
                <a:ea typeface="+mn-ea"/>
                <a:cs typeface="+mn-cs"/>
              </a:rPr>
              <a:t>Общая характеристика обследуемых</a:t>
            </a:r>
            <a:endParaRPr lang="ru-RU" dirty="0">
              <a:solidFill>
                <a:srgbClr val="00B0F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763631"/>
              </p:ext>
            </p:extLst>
          </p:nvPr>
        </p:nvGraphicFramePr>
        <p:xfrm>
          <a:off x="3995936" y="1196752"/>
          <a:ext cx="496855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70753778"/>
              </p:ext>
            </p:extLst>
          </p:nvPr>
        </p:nvGraphicFramePr>
        <p:xfrm>
          <a:off x="755576" y="1397000"/>
          <a:ext cx="8136904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16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r>
              <a:rPr lang="ru-RU" sz="3600" spc="0" dirty="0">
                <a:solidFill>
                  <a:srgbClr val="92D050"/>
                </a:solidFill>
                <a:latin typeface="Corbel"/>
              </a:rPr>
              <a:t>Общая характеристика обследуемых</a:t>
            </a:r>
            <a:endParaRPr lang="ru-RU" dirty="0">
              <a:solidFill>
                <a:srgbClr val="92D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439533"/>
              </p:ext>
            </p:extLst>
          </p:nvPr>
        </p:nvGraphicFramePr>
        <p:xfrm flipH="1" flipV="1">
          <a:off x="5724128" y="2636912"/>
          <a:ext cx="144016" cy="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38410533"/>
              </p:ext>
            </p:extLst>
          </p:nvPr>
        </p:nvGraphicFramePr>
        <p:xfrm>
          <a:off x="683568" y="1397000"/>
          <a:ext cx="828092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83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r>
              <a:rPr lang="ru-RU" sz="3600" spc="0" dirty="0">
                <a:solidFill>
                  <a:srgbClr val="92D050"/>
                </a:solidFill>
                <a:latin typeface="Corbel"/>
              </a:rPr>
              <a:t>Общая характеристика обследуемых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352928" cy="4583534"/>
          </a:xfrm>
        </p:spPr>
        <p:txBody>
          <a:bodyPr/>
          <a:lstStyle/>
          <a:p>
            <a:pPr lvl="0" algn="just">
              <a:buClr>
                <a:srgbClr val="D6ECFF"/>
              </a:buCl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rgbClr val="FFC000"/>
                </a:solidFill>
              </a:rPr>
              <a:t> 64 (97%)</a:t>
            </a:r>
            <a:r>
              <a:rPr lang="ru-RU" sz="3200" dirty="0" smtClean="0">
                <a:solidFill>
                  <a:prstClr val="white"/>
                </a:solidFill>
              </a:rPr>
              <a:t> </a:t>
            </a:r>
            <a:r>
              <a:rPr lang="ru-RU" sz="3200" dirty="0"/>
              <a:t>обследованных</a:t>
            </a:r>
            <a:r>
              <a:rPr lang="ru-RU" sz="3200" dirty="0">
                <a:solidFill>
                  <a:prstClr val="white"/>
                </a:solidFill>
              </a:rPr>
              <a:t> предъявляли </a:t>
            </a:r>
            <a:r>
              <a:rPr lang="ru-RU" sz="3200" dirty="0" smtClean="0">
                <a:solidFill>
                  <a:prstClr val="white"/>
                </a:solidFill>
              </a:rPr>
              <a:t>жалобы на головную боль, головокружение, снижение памяти и  </a:t>
            </a:r>
            <a:r>
              <a:rPr lang="ru-RU" sz="3200" dirty="0">
                <a:solidFill>
                  <a:prstClr val="white"/>
                </a:solidFill>
              </a:rPr>
              <a:t>умственной </a:t>
            </a:r>
            <a:r>
              <a:rPr lang="ru-RU" sz="3200" dirty="0" smtClean="0">
                <a:solidFill>
                  <a:prstClr val="white"/>
                </a:solidFill>
              </a:rPr>
              <a:t>работоспособности.</a:t>
            </a:r>
            <a:endParaRPr lang="ru-RU" sz="3200" dirty="0">
              <a:solidFill>
                <a:prstClr val="white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1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72400" cy="5400600"/>
          </a:xfrm>
        </p:spPr>
        <p:txBody>
          <a:bodyPr/>
          <a:lstStyle/>
          <a:p>
            <a:pPr marL="68263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Основные группы обследования</a:t>
            </a:r>
          </a:p>
          <a:p>
            <a:pPr marL="68263" indent="0" algn="just">
              <a:buNone/>
            </a:pPr>
            <a:r>
              <a:rPr lang="ru-RU" dirty="0" smtClean="0"/>
              <a:t>Учитывая </a:t>
            </a:r>
            <a:r>
              <a:rPr lang="ru-RU" dirty="0"/>
              <a:t>цель исследования, связанную с оценкой влияния препарата </a:t>
            </a:r>
            <a:r>
              <a:rPr lang="ru-RU" dirty="0" smtClean="0">
                <a:solidFill>
                  <a:srgbClr val="FFFF00"/>
                </a:solidFill>
              </a:rPr>
              <a:t>мексидола </a:t>
            </a:r>
            <a:r>
              <a:rPr lang="ru-RU" dirty="0"/>
              <a:t>на течение и прогрессирование </a:t>
            </a:r>
            <a:r>
              <a:rPr lang="ru-RU" dirty="0" smtClean="0"/>
              <a:t>ХИМ, </a:t>
            </a:r>
            <a:r>
              <a:rPr lang="ru-RU" dirty="0"/>
              <a:t>все исследуемые методом случайной выборки были распределены на две группы – основная (</a:t>
            </a:r>
            <a:r>
              <a:rPr lang="ru-RU" dirty="0">
                <a:solidFill>
                  <a:srgbClr val="FFFF00"/>
                </a:solidFill>
              </a:rPr>
              <a:t>33 пациента</a:t>
            </a:r>
            <a:r>
              <a:rPr lang="ru-RU" dirty="0"/>
              <a:t>) и контрольная. Группа контроля, включавшая </a:t>
            </a:r>
            <a:r>
              <a:rPr lang="ru-RU" dirty="0">
                <a:solidFill>
                  <a:srgbClr val="FFFF00"/>
                </a:solidFill>
              </a:rPr>
              <a:t>34 пациента</a:t>
            </a:r>
            <a:r>
              <a:rPr lang="ru-RU" dirty="0"/>
              <a:t>, не принимавших </a:t>
            </a:r>
            <a:r>
              <a:rPr lang="ru-RU" dirty="0" err="1"/>
              <a:t>мексидол</a:t>
            </a:r>
            <a:r>
              <a:rPr lang="ru-RU" dirty="0"/>
              <a:t>, клинически была сопоставима с основной </a:t>
            </a:r>
            <a:r>
              <a:rPr lang="ru-RU" dirty="0" smtClean="0"/>
              <a:t>группой.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3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76672"/>
            <a:ext cx="8064896" cy="5760640"/>
          </a:xfrm>
        </p:spPr>
        <p:txBody>
          <a:bodyPr/>
          <a:lstStyle/>
          <a:p>
            <a:pPr marL="68263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Базовая терапия</a:t>
            </a:r>
            <a:endParaRPr lang="ru-RU" sz="4000" dirty="0" smtClean="0"/>
          </a:p>
          <a:p>
            <a:pPr lvl="2"/>
            <a:r>
              <a:rPr lang="ru-RU" sz="3200" dirty="0" smtClean="0"/>
              <a:t>аспирин </a:t>
            </a:r>
            <a:r>
              <a:rPr lang="ru-RU" sz="3200" dirty="0"/>
              <a:t>(100 мг/</a:t>
            </a:r>
            <a:r>
              <a:rPr lang="ru-RU" sz="3200" dirty="0" err="1"/>
              <a:t>сут</a:t>
            </a:r>
            <a:r>
              <a:rPr lang="ru-RU" sz="3200" dirty="0" smtClean="0"/>
              <a:t>)</a:t>
            </a:r>
          </a:p>
          <a:p>
            <a:pPr lvl="2" algn="just"/>
            <a:r>
              <a:rPr lang="ru-RU" sz="3200" dirty="0" err="1" smtClean="0"/>
              <a:t>дипиридамола</a:t>
            </a:r>
            <a:r>
              <a:rPr lang="ru-RU" sz="3200" dirty="0" smtClean="0"/>
              <a:t>(50 </a:t>
            </a:r>
            <a:r>
              <a:rPr lang="ru-RU" sz="3200" dirty="0"/>
              <a:t>мг/</a:t>
            </a:r>
            <a:r>
              <a:rPr lang="ru-RU" sz="3200" dirty="0" err="1"/>
              <a:t>сут</a:t>
            </a:r>
            <a:r>
              <a:rPr lang="ru-RU" sz="3200" dirty="0" smtClean="0"/>
              <a:t>)</a:t>
            </a:r>
          </a:p>
          <a:p>
            <a:pPr lvl="2" algn="just"/>
            <a:r>
              <a:rPr lang="ru-RU" sz="3200" dirty="0" err="1" smtClean="0"/>
              <a:t>эналаприл</a:t>
            </a:r>
            <a:r>
              <a:rPr lang="ru-RU" sz="3200" dirty="0" smtClean="0"/>
              <a:t> </a:t>
            </a:r>
            <a:r>
              <a:rPr lang="ru-RU" sz="3200" dirty="0"/>
              <a:t>(10-20 мг/</a:t>
            </a:r>
            <a:r>
              <a:rPr lang="ru-RU" sz="3200" dirty="0" err="1"/>
              <a:t>сут</a:t>
            </a:r>
            <a:r>
              <a:rPr lang="ru-RU" sz="3200" dirty="0" smtClean="0"/>
              <a:t>),</a:t>
            </a:r>
          </a:p>
          <a:p>
            <a:pPr lvl="2" algn="just"/>
            <a:r>
              <a:rPr lang="ru-RU" sz="3200" dirty="0" err="1" smtClean="0"/>
              <a:t>оксибрал</a:t>
            </a:r>
            <a:r>
              <a:rPr lang="ru-RU" sz="3200" dirty="0" smtClean="0"/>
              <a:t> </a:t>
            </a:r>
            <a:r>
              <a:rPr lang="ru-RU" sz="3200" dirty="0"/>
              <a:t>(30-60 </a:t>
            </a:r>
            <a:r>
              <a:rPr lang="ru-RU" sz="3200" dirty="0" smtClean="0"/>
              <a:t>мг/</a:t>
            </a:r>
            <a:r>
              <a:rPr lang="ru-RU" sz="3200" dirty="0" err="1" smtClean="0"/>
              <a:t>сут</a:t>
            </a:r>
            <a:r>
              <a:rPr lang="ru-RU" sz="3200" dirty="0" smtClean="0"/>
              <a:t>)</a:t>
            </a:r>
          </a:p>
          <a:p>
            <a:pPr lvl="2" algn="just"/>
            <a:r>
              <a:rPr lang="ru-RU" sz="3200" dirty="0" smtClean="0"/>
              <a:t>глицин (300-600 мг/</a:t>
            </a:r>
            <a:r>
              <a:rPr lang="ru-RU" sz="3200" dirty="0" err="1" smtClean="0"/>
              <a:t>сут</a:t>
            </a:r>
            <a:r>
              <a:rPr lang="ru-RU" sz="3200" dirty="0" smtClean="0"/>
              <a:t>) в течение 3 месяцев</a:t>
            </a:r>
          </a:p>
          <a:p>
            <a:pPr lvl="2" algn="just"/>
            <a:endParaRPr 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365104"/>
            <a:ext cx="3563888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9678"/>
          </a:xfrm>
        </p:spPr>
        <p:txBody>
          <a:bodyPr/>
          <a:lstStyle/>
          <a:p>
            <a:pPr marL="68263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СХЕМА НАЗНАЧЕНИЯ МЕКСИДОЛА</a:t>
            </a:r>
          </a:p>
          <a:p>
            <a:pPr marL="68263" indent="0" algn="just">
              <a:buNone/>
            </a:pPr>
            <a:endParaRPr lang="ru-RU" dirty="0" smtClean="0"/>
          </a:p>
          <a:p>
            <a:pPr marL="68263" indent="0" algn="just">
              <a:buNone/>
            </a:pPr>
            <a:r>
              <a:rPr lang="ru-RU" sz="3200" dirty="0" smtClean="0"/>
              <a:t>Пациенты </a:t>
            </a:r>
            <a:r>
              <a:rPr lang="ru-RU" sz="3200" dirty="0"/>
              <a:t>основной </a:t>
            </a:r>
            <a:r>
              <a:rPr lang="ru-RU" sz="3200" dirty="0" smtClean="0"/>
              <a:t>группы получали </a:t>
            </a:r>
            <a:r>
              <a:rPr lang="ru-RU" sz="3200" dirty="0" err="1" smtClean="0">
                <a:solidFill>
                  <a:srgbClr val="FFFF00"/>
                </a:solidFill>
              </a:rPr>
              <a:t>мексидол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/>
              <a:t>в/в </a:t>
            </a:r>
            <a:r>
              <a:rPr lang="ru-RU" sz="3200" dirty="0" err="1"/>
              <a:t>капельно</a:t>
            </a:r>
            <a:r>
              <a:rPr lang="ru-RU" sz="3200" dirty="0"/>
              <a:t> в дозе 200 мг в 200 мл 0.9% раствора </a:t>
            </a:r>
            <a:r>
              <a:rPr lang="ru-RU" sz="3200" dirty="0" err="1"/>
              <a:t>NaCl</a:t>
            </a:r>
            <a:r>
              <a:rPr lang="ru-RU" sz="3200" dirty="0"/>
              <a:t> в течение </a:t>
            </a:r>
            <a:r>
              <a:rPr lang="ru-RU" sz="3200" dirty="0">
                <a:solidFill>
                  <a:srgbClr val="FFFF00"/>
                </a:solidFill>
              </a:rPr>
              <a:t>10</a:t>
            </a:r>
            <a:r>
              <a:rPr lang="ru-RU" sz="3200" dirty="0"/>
              <a:t> дней, далее по </a:t>
            </a:r>
            <a:r>
              <a:rPr lang="ru-RU" sz="3200" dirty="0" smtClean="0">
                <a:solidFill>
                  <a:srgbClr val="FFFF00"/>
                </a:solidFill>
              </a:rPr>
              <a:t>250мг два</a:t>
            </a:r>
            <a:r>
              <a:rPr lang="ru-RU" sz="3200" dirty="0" smtClean="0"/>
              <a:t> </a:t>
            </a:r>
            <a:r>
              <a:rPr lang="ru-RU" sz="3200" dirty="0"/>
              <a:t>раза в день на </a:t>
            </a:r>
            <a:r>
              <a:rPr lang="ru-RU" sz="3200" dirty="0">
                <a:solidFill>
                  <a:srgbClr val="FFFF00"/>
                </a:solidFill>
              </a:rPr>
              <a:t>протяжении 1 </a:t>
            </a:r>
            <a:r>
              <a:rPr lang="ru-RU" sz="3200" dirty="0" smtClean="0">
                <a:solidFill>
                  <a:srgbClr val="FFFF00"/>
                </a:solidFill>
              </a:rPr>
              <a:t>месяца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341" y="4581128"/>
            <a:ext cx="2952328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77240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ДИЗАЙН ИССЛЕДОВАНИЯ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92088"/>
            <a:ext cx="7772400" cy="5400600"/>
          </a:xfrm>
        </p:spPr>
        <p:txBody>
          <a:bodyPr/>
          <a:lstStyle/>
          <a:p>
            <a:pPr marL="68263" indent="0" algn="just">
              <a:buNone/>
            </a:pPr>
            <a:r>
              <a:rPr lang="ru-RU" dirty="0" smtClean="0"/>
              <a:t>трёхкратное </a:t>
            </a:r>
            <a:r>
              <a:rPr lang="ru-RU" dirty="0"/>
              <a:t>наблюдение пациентов - </a:t>
            </a:r>
            <a:r>
              <a:rPr lang="ru-RU" dirty="0">
                <a:solidFill>
                  <a:srgbClr val="FFFF00"/>
                </a:solidFill>
              </a:rPr>
              <a:t>до лечения</a:t>
            </a:r>
            <a:r>
              <a:rPr lang="ru-RU" dirty="0"/>
              <a:t>, по </a:t>
            </a:r>
            <a:r>
              <a:rPr lang="ru-RU" dirty="0">
                <a:solidFill>
                  <a:srgbClr val="FFFF00"/>
                </a:solidFill>
              </a:rPr>
              <a:t>окончанию перорального </a:t>
            </a:r>
            <a:r>
              <a:rPr lang="ru-RU" dirty="0"/>
              <a:t>приёма </a:t>
            </a:r>
            <a:r>
              <a:rPr lang="ru-RU" dirty="0">
                <a:solidFill>
                  <a:srgbClr val="FFFF00"/>
                </a:solidFill>
              </a:rPr>
              <a:t>мексидола </a:t>
            </a:r>
            <a:r>
              <a:rPr lang="ru-RU" dirty="0"/>
              <a:t>и через </a:t>
            </a:r>
            <a:r>
              <a:rPr lang="ru-RU" dirty="0">
                <a:solidFill>
                  <a:srgbClr val="FFFF00"/>
                </a:solidFill>
              </a:rPr>
              <a:t>3</a:t>
            </a:r>
            <a:r>
              <a:rPr lang="ru-RU" dirty="0"/>
              <a:t> месяца от начала исследования. Срок наблюдения - </a:t>
            </a:r>
            <a:r>
              <a:rPr lang="ru-RU" dirty="0">
                <a:solidFill>
                  <a:srgbClr val="FFFF00"/>
                </a:solidFill>
              </a:rPr>
              <a:t>3 </a:t>
            </a:r>
            <a:r>
              <a:rPr lang="ru-RU" dirty="0" smtClean="0">
                <a:solidFill>
                  <a:srgbClr val="FFFF00"/>
                </a:solidFill>
              </a:rPr>
              <a:t>месяца.</a:t>
            </a:r>
          </a:p>
          <a:p>
            <a:pPr marL="68263" indent="0" algn="just">
              <a:buNone/>
            </a:pPr>
            <a:r>
              <a:rPr lang="ru-RU" dirty="0" smtClean="0">
                <a:solidFill>
                  <a:srgbClr val="FFFF00"/>
                </a:solidFill>
              </a:rPr>
              <a:t>Нейропсихологические и лабораторные обследования проводились до и по окончанию курса лечения </a:t>
            </a:r>
            <a:r>
              <a:rPr lang="ru-RU" dirty="0" err="1" smtClean="0">
                <a:solidFill>
                  <a:srgbClr val="FFFF00"/>
                </a:solidFill>
              </a:rPr>
              <a:t>мексидолом</a:t>
            </a:r>
            <a:r>
              <a:rPr lang="ru-RU" dirty="0" smtClean="0">
                <a:solidFill>
                  <a:srgbClr val="FFFF00"/>
                </a:solidFill>
              </a:rPr>
              <a:t>, а также через 3 месяца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09670"/>
            <a:ext cx="2339396" cy="234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6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546032" cy="648072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Результаты и их обсуждение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15616" y="7647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017032"/>
              </p:ext>
            </p:extLst>
          </p:nvPr>
        </p:nvGraphicFramePr>
        <p:xfrm>
          <a:off x="945733" y="739785"/>
          <a:ext cx="7394726" cy="522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00752" y="6119336"/>
            <a:ext cx="8122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жалоб пациентов основной и контрольной групп после окончания терапии.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головные боли; 2 – головокружение; 3 – пошатывание при ходьбе; 4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диссомнии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5 – нарушение памяти; 6 – снижение работоспособности; 7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физиогенная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астения</a:t>
            </a:r>
          </a:p>
        </p:txBody>
      </p:sp>
    </p:spTree>
    <p:extLst>
      <p:ext uri="{BB962C8B-B14F-4D97-AF65-F5344CB8AC3E}">
        <p14:creationId xmlns:p14="http://schemas.microsoft.com/office/powerpoint/2010/main" val="31100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41696" y="116632"/>
            <a:ext cx="7772400" cy="10081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4000" dirty="0" smtClean="0">
                <a:solidFill>
                  <a:srgbClr val="FFFF00"/>
                </a:solidFill>
              </a:rPr>
              <a:t>Актуальность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50465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/>
              <a:t> </a:t>
            </a:r>
            <a:r>
              <a:rPr lang="ru-RU" altLang="ru-RU" dirty="0" smtClean="0">
                <a:solidFill>
                  <a:srgbClr val="FFFF00"/>
                </a:solidFill>
              </a:rPr>
              <a:t>3</a:t>
            </a:r>
            <a:r>
              <a:rPr lang="ru-RU" altLang="ru-RU" dirty="0" smtClean="0"/>
              <a:t>-я по распространённости причина смерти и одна из основных причин </a:t>
            </a:r>
            <a:r>
              <a:rPr lang="ru-RU" altLang="ru-RU" dirty="0" err="1" smtClean="0"/>
              <a:t>инвалидизации</a:t>
            </a:r>
            <a:r>
              <a:rPr lang="ru-RU" altLang="ru-RU" dirty="0" smtClean="0"/>
              <a:t> лиц пожилого возраста*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/>
              <a:t>Доля </a:t>
            </a:r>
            <a:r>
              <a:rPr lang="ru-RU" altLang="ru-RU" dirty="0" smtClean="0">
                <a:solidFill>
                  <a:srgbClr val="FFFF00"/>
                </a:solidFill>
              </a:rPr>
              <a:t>ЦВЗ</a:t>
            </a:r>
            <a:r>
              <a:rPr lang="ru-RU" altLang="ru-RU" dirty="0" smtClean="0"/>
              <a:t> возрастает в связи с постарением населения и увеличением </a:t>
            </a:r>
            <a:r>
              <a:rPr lang="ru-RU" altLang="ru-RU" dirty="0" err="1" smtClean="0"/>
              <a:t>распространен</a:t>
            </a:r>
            <a:r>
              <a:rPr lang="en-US" altLang="ru-RU" dirty="0" smtClean="0"/>
              <a:t>-</a:t>
            </a:r>
            <a:r>
              <a:rPr lang="ru-RU" altLang="ru-RU" dirty="0" err="1" smtClean="0"/>
              <a:t>ности</a:t>
            </a:r>
            <a:r>
              <a:rPr lang="ru-RU" altLang="ru-RU" dirty="0" smtClean="0"/>
              <a:t> факторов риска: АГ, сахарного диабета, </a:t>
            </a:r>
            <a:r>
              <a:rPr lang="ru-RU" altLang="ru-RU" dirty="0" err="1" smtClean="0"/>
              <a:t>гиперхолестеринемиии</a:t>
            </a:r>
            <a:r>
              <a:rPr lang="ru-RU" altLang="ru-RU" dirty="0" smtClean="0"/>
              <a:t>, ожирения, 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ru-RU" altLang="ru-RU" dirty="0" smtClean="0"/>
              <a:t>гиподинамии и др.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к 2025 г. численность людей старше 60 лет превысит 1 </a:t>
            </a:r>
            <a:r>
              <a:rPr lang="ru-RU" dirty="0" err="1" smtClean="0"/>
              <a:t>млрд</a:t>
            </a:r>
            <a:r>
              <a:rPr lang="ru-RU" dirty="0" smtClean="0"/>
              <a:t> человек, что составит 15% всего населения планеты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ru-RU" altLang="ru-RU" sz="2000" dirty="0" smtClean="0"/>
              <a:t>*Е.В. </a:t>
            </a:r>
            <a:r>
              <a:rPr lang="ru-RU" altLang="ru-RU" sz="2000" dirty="0" err="1" smtClean="0"/>
              <a:t>Екушева</a:t>
            </a:r>
            <a:r>
              <a:rPr lang="ru-RU" altLang="ru-RU" sz="2000" dirty="0" smtClean="0"/>
              <a:t> и </a:t>
            </a:r>
            <a:r>
              <a:rPr lang="ru-RU" altLang="ru-RU" sz="2000" dirty="0" smtClean="0"/>
              <a:t>др., </a:t>
            </a:r>
            <a:r>
              <a:rPr lang="ru-RU" altLang="ru-RU" sz="2000" dirty="0" smtClean="0"/>
              <a:t>201</a:t>
            </a:r>
            <a:r>
              <a:rPr lang="en-US" altLang="ru-RU" sz="2000" dirty="0" smtClean="0"/>
              <a:t>9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8214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196752"/>
          </a:xfrm>
        </p:spPr>
        <p:txBody>
          <a:bodyPr/>
          <a:lstStyle/>
          <a:p>
            <a:pPr algn="ctr"/>
            <a:r>
              <a:rPr lang="ru-RU" sz="2800" dirty="0"/>
              <a:t>Динамика неврологического статуса пациентов основной и контрольной групп после окончания терапии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5576" y="15567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322470"/>
              </p:ext>
            </p:extLst>
          </p:nvPr>
        </p:nvGraphicFramePr>
        <p:xfrm>
          <a:off x="806376" y="1607592"/>
          <a:ext cx="7942088" cy="371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5589240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вестибулярно-атактический синдром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 – пирамидный синдром; 3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амиостатический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синдром; 4 – псевдобульбарный синдром; 5 – эмоционально-аффективные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(р=0,026)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628800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оценки нейропсихологического статуса пациентов основной и контрольной групп после окончания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0">
              <a:buClr>
                <a:srgbClr val="EA157A"/>
              </a:buClr>
              <a:buNone/>
            </a:pPr>
            <a:r>
              <a:rPr lang="ru-RU" sz="2800" dirty="0" smtClean="0">
                <a:solidFill>
                  <a:prstClr val="white"/>
                </a:solidFill>
              </a:rPr>
              <a:t>Шкала </a:t>
            </a:r>
            <a:r>
              <a:rPr lang="ru-RU" sz="2800" dirty="0">
                <a:solidFill>
                  <a:prstClr val="white"/>
                </a:solidFill>
              </a:rPr>
              <a:t>оценки психического статуса MMSE (</a:t>
            </a:r>
            <a:r>
              <a:rPr lang="ru-RU" sz="2800" dirty="0" err="1">
                <a:solidFill>
                  <a:prstClr val="white"/>
                </a:solidFill>
              </a:rPr>
              <a:t>Mini</a:t>
            </a:r>
            <a:r>
              <a:rPr lang="ru-RU" sz="2800" dirty="0">
                <a:solidFill>
                  <a:prstClr val="white"/>
                </a:solidFill>
              </a:rPr>
              <a:t> </a:t>
            </a:r>
            <a:r>
              <a:rPr lang="ru-RU" sz="2800" dirty="0" err="1">
                <a:solidFill>
                  <a:prstClr val="white"/>
                </a:solidFill>
              </a:rPr>
              <a:t>Mental</a:t>
            </a:r>
            <a:r>
              <a:rPr lang="ru-RU" sz="2800" dirty="0">
                <a:solidFill>
                  <a:prstClr val="white"/>
                </a:solidFill>
              </a:rPr>
              <a:t> </a:t>
            </a:r>
            <a:r>
              <a:rPr lang="ru-RU" sz="2800" dirty="0" err="1">
                <a:solidFill>
                  <a:prstClr val="white"/>
                </a:solidFill>
              </a:rPr>
              <a:t>State</a:t>
            </a:r>
            <a:r>
              <a:rPr lang="ru-RU" sz="2800" dirty="0">
                <a:solidFill>
                  <a:prstClr val="white"/>
                </a:solidFill>
              </a:rPr>
              <a:t> </a:t>
            </a:r>
            <a:r>
              <a:rPr lang="ru-RU" sz="2800" dirty="0" err="1" smtClean="0">
                <a:solidFill>
                  <a:prstClr val="white"/>
                </a:solidFill>
              </a:rPr>
              <a:t>Examination</a:t>
            </a:r>
            <a:r>
              <a:rPr lang="ru-RU" sz="2800" dirty="0" smtClean="0">
                <a:solidFill>
                  <a:prstClr val="white"/>
                </a:solidFill>
              </a:rPr>
              <a:t>)</a:t>
            </a:r>
            <a:endParaRPr lang="ru-RU" sz="28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68173"/>
              </p:ext>
            </p:extLst>
          </p:nvPr>
        </p:nvGraphicFramePr>
        <p:xfrm>
          <a:off x="827584" y="2780928"/>
          <a:ext cx="83164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7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7550"/>
          </a:xfrm>
        </p:spPr>
        <p:txBody>
          <a:bodyPr/>
          <a:lstStyle/>
          <a:p>
            <a:pPr marL="454025" lvl="1" indent="0" algn="ctr">
              <a:lnSpc>
                <a:spcPts val="4500"/>
              </a:lnSpc>
              <a:buClr>
                <a:srgbClr val="EA157A"/>
              </a:buClr>
              <a:buNone/>
            </a:pP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Лурия</a:t>
            </a:r>
            <a:r>
              <a:rPr lang="ru-RU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58984681"/>
              </p:ext>
            </p:extLst>
          </p:nvPr>
        </p:nvGraphicFramePr>
        <p:xfrm>
          <a:off x="467544" y="2348880"/>
          <a:ext cx="8676456" cy="449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440160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оценки нейропсихологического статуса пациентов основной и контрольной групп после окончания терапии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58984681"/>
              </p:ext>
            </p:extLst>
          </p:nvPr>
        </p:nvGraphicFramePr>
        <p:xfrm>
          <a:off x="467544" y="2339720"/>
          <a:ext cx="8676456" cy="449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77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584176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оценки нейропсихологического статуса пациентов основной и контрольной групп после окончания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7550"/>
          </a:xfrm>
        </p:spPr>
        <p:txBody>
          <a:bodyPr/>
          <a:lstStyle/>
          <a:p>
            <a:pPr marL="68263" indent="0" algn="ctr">
              <a:buNone/>
            </a:pPr>
            <a:r>
              <a:rPr lang="ru-RU" dirty="0" smtClean="0"/>
              <a:t>Проба </a:t>
            </a:r>
            <a:r>
              <a:rPr lang="ru-RU" dirty="0" err="1" smtClean="0"/>
              <a:t>Шульте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28815268"/>
              </p:ext>
            </p:extLst>
          </p:nvPr>
        </p:nvGraphicFramePr>
        <p:xfrm>
          <a:off x="467544" y="2132856"/>
          <a:ext cx="8676456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512168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оценки нейропсихологического статуса пациентов основной и контрольной групп после окончания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84350"/>
            <a:ext cx="8147248" cy="4572000"/>
          </a:xfrm>
        </p:spPr>
        <p:txBody>
          <a:bodyPr/>
          <a:lstStyle/>
          <a:p>
            <a:pPr marL="68263" indent="0">
              <a:buNone/>
            </a:pPr>
            <a:r>
              <a:rPr lang="ru-RU" dirty="0" smtClean="0"/>
              <a:t>Шкала  Спилберга </a:t>
            </a:r>
            <a:r>
              <a:rPr lang="ru-RU" dirty="0"/>
              <a:t>в модификации Ю.Л. Ханина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70327537"/>
              </p:ext>
            </p:extLst>
          </p:nvPr>
        </p:nvGraphicFramePr>
        <p:xfrm>
          <a:off x="395536" y="2420888"/>
          <a:ext cx="8496944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07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5836" y="24867"/>
            <a:ext cx="3168352" cy="7647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Выводы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51723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К</a:t>
            </a:r>
            <a:r>
              <a:rPr lang="ru-RU" dirty="0" smtClean="0"/>
              <a:t>омбинированная </a:t>
            </a:r>
            <a:r>
              <a:rPr lang="ru-RU" dirty="0"/>
              <a:t>терапия </a:t>
            </a:r>
            <a:r>
              <a:rPr lang="ru-RU" dirty="0" smtClean="0"/>
              <a:t>ХИМ с </a:t>
            </a:r>
            <a:r>
              <a:rPr lang="ru-RU" dirty="0"/>
              <a:t>использованием </a:t>
            </a:r>
            <a:r>
              <a:rPr lang="ru-RU" dirty="0" smtClean="0"/>
              <a:t>препарата </a:t>
            </a:r>
            <a:r>
              <a:rPr lang="ru-RU" dirty="0" err="1" smtClean="0">
                <a:solidFill>
                  <a:srgbClr val="FFFF00"/>
                </a:solidFill>
              </a:rPr>
              <a:t>мексидол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/>
              <a:t>является </a:t>
            </a:r>
            <a:r>
              <a:rPr lang="ru-RU" dirty="0" smtClean="0"/>
              <a:t>эффективной </a:t>
            </a:r>
            <a:r>
              <a:rPr lang="ru-RU" dirty="0"/>
              <a:t>и </a:t>
            </a:r>
            <a:r>
              <a:rPr lang="ru-RU" dirty="0" smtClean="0"/>
              <a:t>безопасной</a:t>
            </a: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FF00"/>
                </a:solidFill>
              </a:rPr>
              <a:t>МЕКСИДОЛ </a:t>
            </a:r>
            <a:r>
              <a:rPr lang="ru-RU" dirty="0" smtClean="0"/>
              <a:t>обладает неспецифическим, обще-стимулирующим действием на </a:t>
            </a:r>
            <a:r>
              <a:rPr lang="ru-RU" dirty="0"/>
              <a:t>улучшение </a:t>
            </a:r>
            <a:r>
              <a:rPr lang="ru-RU" dirty="0" smtClean="0"/>
              <a:t>умственной </a:t>
            </a:r>
            <a:r>
              <a:rPr lang="ru-RU" dirty="0"/>
              <a:t>работоспособности, повышение концентрации внимания, уменьшение </a:t>
            </a:r>
            <a:r>
              <a:rPr lang="ru-RU" dirty="0" err="1" smtClean="0"/>
              <a:t>выра-женности</a:t>
            </a:r>
            <a:r>
              <a:rPr lang="ru-RU" dirty="0" smtClean="0"/>
              <a:t> чувства </a:t>
            </a:r>
            <a:r>
              <a:rPr lang="ru-RU" dirty="0"/>
              <a:t>тревоги, страха, </a:t>
            </a:r>
            <a:r>
              <a:rPr lang="ru-RU" dirty="0" err="1" smtClean="0"/>
              <a:t>беспо-койства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7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496944" cy="554461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Применение </a:t>
            </a:r>
            <a:r>
              <a:rPr lang="ru-RU" dirty="0" err="1" smtClean="0">
                <a:solidFill>
                  <a:srgbClr val="FFC000"/>
                </a:solidFill>
              </a:rPr>
              <a:t>мексидола</a:t>
            </a:r>
            <a:r>
              <a:rPr lang="ru-RU" dirty="0" smtClean="0">
                <a:solidFill>
                  <a:srgbClr val="FFC000"/>
                </a:solidFill>
              </a:rPr>
              <a:t> в терапии ХИМ</a:t>
            </a:r>
            <a:r>
              <a:rPr lang="ru-RU" dirty="0" smtClean="0"/>
              <a:t> является </a:t>
            </a:r>
            <a:r>
              <a:rPr lang="ru-RU" dirty="0" err="1" smtClean="0"/>
              <a:t>патогенетически</a:t>
            </a:r>
            <a:r>
              <a:rPr lang="ru-RU" dirty="0" smtClean="0"/>
              <a:t> обоснованным и перспективным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rgbClr val="FFC000"/>
                </a:solidFill>
              </a:rPr>
              <a:t>Мексидол</a:t>
            </a:r>
            <a:r>
              <a:rPr lang="ru-RU" dirty="0" smtClean="0"/>
              <a:t> не обладает долговременной активностью </a:t>
            </a:r>
            <a:r>
              <a:rPr lang="ru-RU" dirty="0" smtClean="0">
                <a:solidFill>
                  <a:srgbClr val="92D050"/>
                </a:solidFill>
              </a:rPr>
              <a:t>(подтверждается ухудшением показателей нейропсихологического статуса у больных ХИМ ч/з 3 месяца после курса лечения), </a:t>
            </a:r>
            <a:r>
              <a:rPr lang="ru-RU" dirty="0" smtClean="0"/>
              <a:t>пациентам с ХИМ ч/з 3 месяца после курса лечения рекомендуется проведение повторного </a:t>
            </a:r>
            <a:r>
              <a:rPr lang="ru-RU" dirty="0" err="1" smtClean="0">
                <a:solidFill>
                  <a:srgbClr val="FFC000"/>
                </a:solidFill>
              </a:rPr>
              <a:t>инфузионного</a:t>
            </a:r>
            <a:r>
              <a:rPr lang="ru-RU" dirty="0" smtClean="0">
                <a:solidFill>
                  <a:srgbClr val="FFC000"/>
                </a:solidFill>
              </a:rPr>
              <a:t> и перорального курса </a:t>
            </a:r>
            <a:r>
              <a:rPr lang="ru-RU" dirty="0" err="1" smtClean="0">
                <a:solidFill>
                  <a:srgbClr val="FFC000"/>
                </a:solidFill>
              </a:rPr>
              <a:t>мексидола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/>
              <a:t>или аналогов данного препарата.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4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34" y="1628799"/>
            <a:ext cx="8138146" cy="5075403"/>
          </a:xfrm>
        </p:spPr>
      </p:pic>
    </p:spTree>
    <p:extLst>
      <p:ext uri="{BB962C8B-B14F-4D97-AF65-F5344CB8AC3E}">
        <p14:creationId xmlns:p14="http://schemas.microsoft.com/office/powerpoint/2010/main" val="22692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altLang="ru-RU" sz="4000" dirty="0" smtClean="0">
                <a:solidFill>
                  <a:srgbClr val="FFFF00"/>
                </a:solidFill>
              </a:rPr>
              <a:t>Актуальность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07288" cy="433231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altLang="ru-RU" dirty="0" smtClean="0"/>
              <a:t> Мозговой инсульт – </a:t>
            </a:r>
            <a:r>
              <a:rPr lang="ru-RU" altLang="ru-RU" dirty="0" smtClean="0">
                <a:solidFill>
                  <a:srgbClr val="FFFF00"/>
                </a:solidFill>
              </a:rPr>
              <a:t>4%</a:t>
            </a:r>
            <a:r>
              <a:rPr lang="ru-RU" altLang="ru-RU" dirty="0" smtClean="0"/>
              <a:t> ( частота </a:t>
            </a:r>
            <a:r>
              <a:rPr lang="ru-RU" altLang="ru-RU" dirty="0" smtClean="0"/>
              <a:t>инсульта в РФ  </a:t>
            </a:r>
            <a:r>
              <a:rPr lang="ru-RU" altLang="ru-RU" dirty="0" smtClean="0"/>
              <a:t>составляет 100-120 тыс. новых случаев/год );</a:t>
            </a:r>
          </a:p>
          <a:p>
            <a:pPr algn="just" eaLnBrk="1" hangingPunct="1">
              <a:defRPr/>
            </a:pPr>
            <a:r>
              <a:rPr lang="ru-RU" altLang="ru-RU" dirty="0" smtClean="0"/>
              <a:t> Хроническое нарушение мозгового кровообращения  – </a:t>
            </a:r>
            <a:r>
              <a:rPr lang="ru-RU" altLang="ru-RU" dirty="0" smtClean="0">
                <a:solidFill>
                  <a:srgbClr val="FFFF00"/>
                </a:solidFill>
              </a:rPr>
              <a:t>96%</a:t>
            </a:r>
            <a:r>
              <a:rPr lang="ru-RU" altLang="ru-RU" dirty="0" smtClean="0"/>
              <a:t>. За счет роста ХИМ наблюдается увеличение распространенности ЦВЗ </a:t>
            </a:r>
            <a:endParaRPr lang="ru-RU" altLang="ru-RU" dirty="0" smtClean="0"/>
          </a:p>
          <a:p>
            <a:pPr marL="68263" indent="0" algn="r" eaLnBrk="1" hangingPunct="1">
              <a:buNone/>
              <a:defRPr/>
            </a:pPr>
            <a:endParaRPr lang="ru-RU" altLang="ru-RU" sz="1800" dirty="0" smtClean="0"/>
          </a:p>
          <a:p>
            <a:pPr marL="68263" indent="0" algn="r" eaLnBrk="1" hangingPunct="1">
              <a:buNone/>
              <a:defRPr/>
            </a:pPr>
            <a:r>
              <a:rPr lang="ru-RU" altLang="ru-RU" sz="1800" dirty="0" smtClean="0"/>
              <a:t>Б.Н. </a:t>
            </a:r>
            <a:r>
              <a:rPr lang="ru-RU" altLang="ru-RU" sz="1800" dirty="0" err="1" smtClean="0"/>
              <a:t>Раимкулов</a:t>
            </a:r>
            <a:r>
              <a:rPr lang="ru-RU" altLang="ru-RU" sz="1800" dirty="0" smtClean="0"/>
              <a:t> и др., 2014</a:t>
            </a:r>
            <a:r>
              <a:rPr lang="ru-RU" altLang="ru-RU" dirty="0" smtClean="0"/>
              <a:t>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85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8600" y="188639"/>
            <a:ext cx="8763000" cy="1152129"/>
          </a:xfrm>
        </p:spPr>
        <p:txBody>
          <a:bodyPr anchorCtr="0"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5000" dirty="0" smtClean="0">
                <a:solidFill>
                  <a:srgbClr val="0044AC"/>
                </a:solidFill>
              </a:rPr>
              <a:t>Хроническая ишемия мозга(ХИМ)</a:t>
            </a:r>
            <a:endParaRPr lang="en-US" altLang="ru-RU" sz="5000" dirty="0" smtClean="0">
              <a:solidFill>
                <a:srgbClr val="0044A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2819400"/>
            <a:ext cx="8839200" cy="3733800"/>
          </a:xfrm>
        </p:spPr>
        <p:txBody>
          <a:bodyPr>
            <a:noAutofit/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ru-RU" alt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Это медленно прогрессирующая дисфункция мозга, возникающая вследствие диффузного и/или мелкоочагового повреждения мозговой ткани в условиях длительно существующей недостаточности церебрального кровоснабжения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800" dirty="0" smtClean="0">
              <a:solidFill>
                <a:srgbClr val="898989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ru-RU" altLang="ru-RU" sz="1800" dirty="0" smtClean="0">
                <a:solidFill>
                  <a:srgbClr val="898989"/>
                </a:solidFill>
              </a:rPr>
              <a:t>В.И. Скворцова, Л.В. </a:t>
            </a:r>
            <a:r>
              <a:rPr lang="ru-RU" altLang="ru-RU" sz="1800" dirty="0" err="1" smtClean="0">
                <a:solidFill>
                  <a:srgbClr val="898989"/>
                </a:solidFill>
              </a:rPr>
              <a:t>Стаховская</a:t>
            </a:r>
            <a:r>
              <a:rPr lang="ru-RU" altLang="ru-RU" sz="1800" dirty="0" smtClean="0">
                <a:solidFill>
                  <a:srgbClr val="898989"/>
                </a:solidFill>
              </a:rPr>
              <a:t> </a:t>
            </a:r>
            <a:r>
              <a:rPr lang="ru-RU" altLang="ru-RU" sz="1800" dirty="0">
                <a:solidFill>
                  <a:srgbClr val="898989"/>
                </a:solidFill>
              </a:rPr>
              <a:t>и др., </a:t>
            </a:r>
            <a:r>
              <a:rPr lang="ru-RU" altLang="ru-RU" sz="1800" dirty="0" smtClean="0">
                <a:solidFill>
                  <a:srgbClr val="898989"/>
                </a:solidFill>
              </a:rPr>
              <a:t>2010</a:t>
            </a:r>
            <a:endParaRPr lang="ru-RU" altLang="ru-RU" sz="1800" dirty="0">
              <a:solidFill>
                <a:srgbClr val="898989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ru-RU" sz="1800" dirty="0" smtClean="0">
              <a:solidFill>
                <a:srgbClr val="898989"/>
              </a:solidFill>
            </a:endParaRPr>
          </a:p>
        </p:txBody>
      </p:sp>
      <p:pic>
        <p:nvPicPr>
          <p:cNvPr id="9220" name="Рисунок 1" descr="vo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Рисунок 3" descr="vo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Рисунок 4" descr="bon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52600"/>
            <a:ext cx="11620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Рисунок 5" descr="bone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752600"/>
            <a:ext cx="10001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Рисунок 6" descr="bon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1371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Рисунок 8" descr="vo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2645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859216" cy="4248472"/>
          </a:xfrm>
        </p:spPr>
        <p:txBody>
          <a:bodyPr/>
          <a:lstStyle/>
          <a:p>
            <a:pPr marL="68263" indent="0" algn="just">
              <a:buNone/>
            </a:pPr>
            <a:r>
              <a:rPr lang="ru-RU" sz="2800" dirty="0" smtClean="0"/>
              <a:t>В </a:t>
            </a:r>
            <a:r>
              <a:rPr lang="ru-RU" sz="2800" dirty="0"/>
              <a:t>настоящее время большое внимание уделяется изучению места препаратов </a:t>
            </a:r>
            <a:r>
              <a:rPr lang="ru-RU" sz="2800" dirty="0" err="1"/>
              <a:t>антигипоксантного</a:t>
            </a:r>
            <a:r>
              <a:rPr lang="ru-RU" sz="2800" dirty="0"/>
              <a:t> и антиоксидантного действия в комплексном лечении больных с хроническими формами цереброваскулярной </a:t>
            </a:r>
            <a:r>
              <a:rPr lang="ru-RU" sz="2800" dirty="0" smtClean="0"/>
              <a:t>патологии, в </a:t>
            </a:r>
            <a:r>
              <a:rPr lang="ru-RU" sz="2800" dirty="0"/>
              <a:t>клинической картине заболевания которых преобладают вегетативные, интеллектуально-</a:t>
            </a:r>
            <a:r>
              <a:rPr lang="ru-RU" sz="2800" dirty="0" err="1"/>
              <a:t>мнестические</a:t>
            </a:r>
            <a:r>
              <a:rPr lang="ru-RU" sz="2800" dirty="0"/>
              <a:t> и аффективные расстройства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6793" y="5661248"/>
            <a:ext cx="7319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Бахтояров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П.Д.,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Пустовая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О.А.,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Мечетный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Ю.Н., Коваленко А.П. Эффективность 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мексидола в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когнитивных нарушений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больных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начальными проявлениями хронической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церебро-васкулярной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недостаточности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1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країнський</a:t>
            </a:r>
            <a:r>
              <a:rPr lang="uk-UA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медичний альманах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2009.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Приложение 1. - С.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16-19.</a:t>
            </a:r>
            <a:endParaRPr lang="ru-RU" sz="1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16632"/>
            <a:ext cx="8322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263" indent="0" algn="ctr">
              <a:buNone/>
            </a:pP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НАПРАВЛЕНИЯ В ЛЕЧЕНИИ </a:t>
            </a:r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3024336" cy="792088"/>
          </a:xfrm>
        </p:spPr>
        <p:txBody>
          <a:bodyPr/>
          <a:lstStyle/>
          <a:p>
            <a:pPr algn="ctr"/>
            <a:r>
              <a:rPr lang="ru-RU" b="1" spc="100" dirty="0" smtClean="0">
                <a:solidFill>
                  <a:srgbClr val="FFFF00"/>
                </a:solidFill>
              </a:rPr>
              <a:t>МЕКСИДОЛ</a:t>
            </a:r>
            <a:endParaRPr lang="ru-RU" b="1" spc="100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861048"/>
            <a:ext cx="3252192" cy="2664296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457842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3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72400" cy="82800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МЕХАНИЗМ ДЕЙСТВИЯ МЕКСИДОЛА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733256"/>
          </a:xfrm>
        </p:spPr>
        <p:txBody>
          <a:bodyPr/>
          <a:lstStyle/>
          <a:p>
            <a:pPr marL="68263" indent="0" algn="ctr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гетероатероматозный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антиоксидант, обладает широким спектром действия: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содержание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простациклина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снижает уровень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тромбоксана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А2, нормализуя их соотношение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улучшению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микроциркуляции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уменьшению гипоксии в тканях, аккумуляции энергетического ресурса клетки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тормозит гуморальные проявления атеросклероза (снижает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гиперлипидемию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препятствует активации ПОЛ, повышает активность антиоксидантной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1440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МЕХАНИЗМ ДЕЙСТВИЯ МЕКСИДОЛА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5256584"/>
          </a:xfrm>
        </p:spPr>
        <p:txBody>
          <a:bodyPr/>
          <a:lstStyle/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мозговой метаболизм и кровоснабжение головного мозга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усиливает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микроциркуляцию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счет улучшения реологических свойств крови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активирует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энергосинтезирующую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функцию митохондрий, тем самым улучшает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синаптическую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и взаимосвязь структур мозга</a:t>
            </a:r>
          </a:p>
          <a:p>
            <a:pPr lvl="1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резистентность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организма к стрессу, устраняет тревогу, страх, беспокойство</a:t>
            </a:r>
          </a:p>
          <a:p>
            <a:pPr marL="68263" indent="0" algn="r">
              <a:buNone/>
            </a:pPr>
            <a:r>
              <a:rPr lang="ru-RU" sz="1600" dirty="0" smtClean="0"/>
              <a:t>С.А. </a:t>
            </a:r>
            <a:r>
              <a:rPr lang="ru-RU" sz="1600" dirty="0" err="1" smtClean="0"/>
              <a:t>Живолупов</a:t>
            </a:r>
            <a:r>
              <a:rPr lang="ru-RU" sz="1600" dirty="0" smtClean="0"/>
              <a:t>, И.Н. Самарцев </a:t>
            </a:r>
            <a:r>
              <a:rPr lang="ru-RU" sz="1600" dirty="0"/>
              <a:t>и др., </a:t>
            </a:r>
            <a:r>
              <a:rPr lang="ru-RU" sz="1600" dirty="0" smtClean="0"/>
              <a:t>2017</a:t>
            </a:r>
            <a:endParaRPr lang="ru-RU" sz="1600" dirty="0"/>
          </a:p>
          <a:p>
            <a:pPr marL="68263" indent="0" algn="r"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8" cy="4752528"/>
          </a:xfrm>
        </p:spPr>
        <p:txBody>
          <a:bodyPr/>
          <a:lstStyle/>
          <a:p>
            <a:pPr algn="just"/>
            <a:r>
              <a:rPr lang="ru-RU" sz="6000" b="1" dirty="0" smtClean="0">
                <a:solidFill>
                  <a:srgbClr val="FFFF00"/>
                </a:solidFill>
              </a:rPr>
              <a:t>Цель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dirty="0"/>
              <a:t>оценка эффективности </a:t>
            </a:r>
            <a:r>
              <a:rPr lang="ru-RU" sz="3200" dirty="0" smtClean="0"/>
              <a:t>стандартной </a:t>
            </a:r>
            <a:r>
              <a:rPr lang="ru-RU" sz="3200" dirty="0"/>
              <a:t>комплексной терапии и схемы лечения пациентов с ХИМ с включением препарата мексидола на </a:t>
            </a:r>
            <a:r>
              <a:rPr lang="ru-RU" sz="3200" dirty="0" smtClean="0"/>
              <a:t>клиническое течение </a:t>
            </a:r>
            <a:r>
              <a:rPr lang="ru-RU" sz="3200" dirty="0"/>
              <a:t>и прогрессирование </a:t>
            </a:r>
            <a:r>
              <a:rPr lang="ru-RU" sz="3200" dirty="0" smtClean="0"/>
              <a:t>хронической ишемии мозга на основании результатов нейропсихологического исследования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50" y="5157192"/>
            <a:ext cx="2974002" cy="171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1015</Words>
  <Application>Microsoft Office PowerPoint</Application>
  <PresentationFormat>Экран (4:3)</PresentationFormat>
  <Paragraphs>114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Метро</vt:lpstr>
      <vt:lpstr>Эффективность мексидола в коррекции когнитивных нарушений у больных с хронической ишемией мозга</vt:lpstr>
      <vt:lpstr>Актуальность</vt:lpstr>
      <vt:lpstr>Актуальность</vt:lpstr>
      <vt:lpstr>Хроническая ишемия мозга(ХИМ)</vt:lpstr>
      <vt:lpstr>Презентация PowerPoint</vt:lpstr>
      <vt:lpstr>МЕКСИДОЛ</vt:lpstr>
      <vt:lpstr>МЕХАНИЗМ ДЕЙСТВИЯ МЕКСИДОЛА</vt:lpstr>
      <vt:lpstr>МЕХАНИЗМ ДЕЙСТВИЯ МЕКСИДОЛА</vt:lpstr>
      <vt:lpstr>Цель оценка эффективности стандартной комплексной терапии и схемы лечения пациентов с ХИМ с включением препарата мексидола на клиническое течение и прогрессирование хронической ишемии мозга на основании результатов нейропсихологического исследования</vt:lpstr>
      <vt:lpstr> Материалы и методы ИССЛЕДОВАНИЯ  </vt:lpstr>
      <vt:lpstr>Презентация PowerPoint</vt:lpstr>
      <vt:lpstr>Общая характеристика обследуемых</vt:lpstr>
      <vt:lpstr>Общая характеристика обследуемых</vt:lpstr>
      <vt:lpstr>Общая характеристика обследуемых</vt:lpstr>
      <vt:lpstr>Презентация PowerPoint</vt:lpstr>
      <vt:lpstr>Презентация PowerPoint</vt:lpstr>
      <vt:lpstr>Презентация PowerPoint</vt:lpstr>
      <vt:lpstr>ДИЗАЙН ИССЛЕДОВАНИЯ</vt:lpstr>
      <vt:lpstr>Результаты и их обсуждение</vt:lpstr>
      <vt:lpstr>Динамика неврологического статуса пациентов основной и контрольной групп после окончания терапии</vt:lpstr>
      <vt:lpstr>Динамика оценки нейропсихологического статуса пациентов основной и контрольной групп после окончания терапии</vt:lpstr>
      <vt:lpstr>Динамика оценки нейропсихологического статуса пациентов основной и контрольной групп после окончания терапии</vt:lpstr>
      <vt:lpstr>Динамика оценки нейропсихологического статуса пациентов основной и контрольной групп после окончания терапии</vt:lpstr>
      <vt:lpstr>Динамика оценки нейропсихологического статуса пациентов основной и контрольной групп после окончания терапии</vt:lpstr>
      <vt:lpstr>Выводы</vt:lpstr>
      <vt:lpstr>Выводы</vt:lpstr>
      <vt:lpstr>БЛАГОДАРЮ ЗА ВНИМАНИЕ</vt:lpstr>
    </vt:vector>
  </TitlesOfParts>
  <Company>LugDMU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Pavel</dc:creator>
  <cp:lastModifiedBy>Ivan Petrov</cp:lastModifiedBy>
  <cp:revision>149</cp:revision>
  <dcterms:created xsi:type="dcterms:W3CDTF">2010-11-07T15:14:12Z</dcterms:created>
  <dcterms:modified xsi:type="dcterms:W3CDTF">2020-10-30T11:03:56Z</dcterms:modified>
</cp:coreProperties>
</file>