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50"/>
  </p:handout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304" r:id="rId13"/>
    <p:sldId id="267" r:id="rId14"/>
    <p:sldId id="268" r:id="rId15"/>
    <p:sldId id="269" r:id="rId16"/>
    <p:sldId id="270" r:id="rId17"/>
    <p:sldId id="271" r:id="rId18"/>
    <p:sldId id="272" r:id="rId19"/>
    <p:sldId id="296" r:id="rId20"/>
    <p:sldId id="273" r:id="rId21"/>
    <p:sldId id="274" r:id="rId22"/>
    <p:sldId id="275" r:id="rId23"/>
    <p:sldId id="299" r:id="rId24"/>
    <p:sldId id="300" r:id="rId25"/>
    <p:sldId id="301" r:id="rId26"/>
    <p:sldId id="302" r:id="rId27"/>
    <p:sldId id="303" r:id="rId28"/>
    <p:sldId id="276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90" r:id="rId41"/>
    <p:sldId id="289" r:id="rId42"/>
    <p:sldId id="297" r:id="rId43"/>
    <p:sldId id="298" r:id="rId44"/>
    <p:sldId id="291" r:id="rId45"/>
    <p:sldId id="292" r:id="rId46"/>
    <p:sldId id="293" r:id="rId47"/>
    <p:sldId id="294" r:id="rId48"/>
    <p:sldId id="295" r:id="rId4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9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EF32609-E986-4F82-93CE-BD5EA79B67C4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AC46790-14C8-4EE6-B50C-BBD885D747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A9977-0CE8-4628-9E79-40BDA3951BAC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4AAC3-1A0F-420B-869D-5FD776D1AA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5772A-418C-4AF1-BCFC-FDEA156C6FEF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20162-15A3-4105-A288-1CDC47E724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0AEC-D53F-4024-979B-6D80AF7ECEB4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DDA54-4366-47D4-B967-FEB648267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90EED-E42C-4377-B894-9C4F45E40D09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24AE4-7B50-4348-BECD-EAF9C06E5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0AF29-FC1D-46D0-8212-EF488B8487EE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9314D-7702-49FE-8F23-C774E374F4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717C1-DE84-468A-BC0D-0C2971002D2B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AAEF1-043B-4CC3-AA1B-6C016B530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1FBEA-40E3-4B70-8A19-FF7264CF287F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F6362-0E7D-4362-9AA9-BBD65569E3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AF146-7346-4DB8-8591-4994A0FF9F9D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F90C2-84A1-474F-B6D1-13FBDDC22C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43035-3CB0-4378-9F8A-BD13C730333D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47B79-D2E3-44B1-8698-E34C09C79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F8D08-0C41-4E29-9978-3841029D2E0F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5780B-F752-42EE-A6DB-904C9CAA1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58179-20F4-4CAE-B1AE-83E7291EE92D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67F03-C6EE-4EA6-9BED-1A042D113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9B3347-6610-413B-BA0A-BCCAC8AE0F66}" type="datetimeFigureOut">
              <a:rPr lang="ru-RU"/>
              <a:pPr>
                <a:defRPr/>
              </a:pPr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70608D-9E5B-41F0-B566-715380E2C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71472" y="785794"/>
            <a:ext cx="7772400" cy="2677656"/>
          </a:xfrm>
        </p:spPr>
        <p:txBody>
          <a:bodyPr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ГОО ВПО ДОННМУ ИМ. М. ГОРЬКОГО</a:t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1800" dirty="0">
                <a:solidFill>
                  <a:schemeClr val="bg1"/>
                </a:solidFill>
              </a:rPr>
              <a:t>кафедра общественного здоровья, здравоохранения,</a:t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ru-RU" sz="1800" dirty="0">
                <a:solidFill>
                  <a:schemeClr val="bg1"/>
                </a:solidFill>
              </a:rPr>
              <a:t>экономики здравоохранения</a:t>
            </a:r>
            <a:br>
              <a:rPr lang="ru-RU" sz="3600" dirty="0">
                <a:solidFill>
                  <a:schemeClr val="bg1"/>
                </a:solidFill>
              </a:rPr>
            </a:br>
            <a:br>
              <a:rPr lang="ru-RU" sz="3600" dirty="0">
                <a:solidFill>
                  <a:schemeClr val="bg1"/>
                </a:solidFill>
              </a:rPr>
            </a:br>
            <a:r>
              <a:rPr lang="ru-RU" sz="3600" dirty="0">
                <a:solidFill>
                  <a:schemeClr val="bg1"/>
                </a:solidFill>
              </a:rPr>
              <a:t>ПЕРСПЕКТИВЫ РАЗВИТИЯ СИСТЕМ</a:t>
            </a:r>
            <a:br>
              <a:rPr lang="ru-RU" sz="3600" dirty="0">
                <a:solidFill>
                  <a:schemeClr val="bg1"/>
                </a:solidFill>
              </a:rPr>
            </a:br>
            <a:r>
              <a:rPr lang="ru-RU" sz="3600" dirty="0">
                <a:solidFill>
                  <a:schemeClr val="bg1"/>
                </a:solidFill>
              </a:rPr>
              <a:t>ЗДРАВООХРАНЕНИЯ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29322" y="4500570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проф. </a:t>
            </a:r>
            <a:r>
              <a:rPr lang="ru-RU" dirty="0" err="1">
                <a:solidFill>
                  <a:schemeClr val="bg1"/>
                </a:solidFill>
              </a:rPr>
              <a:t>Агарков</a:t>
            </a:r>
            <a:r>
              <a:rPr lang="ru-RU" dirty="0">
                <a:solidFill>
                  <a:schemeClr val="bg1"/>
                </a:solidFill>
              </a:rPr>
              <a:t> В.И.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доц. </a:t>
            </a:r>
            <a:r>
              <a:rPr lang="ru-RU" dirty="0" err="1">
                <a:solidFill>
                  <a:schemeClr val="bg1"/>
                </a:solidFill>
              </a:rPr>
              <a:t>Коктышев</a:t>
            </a:r>
            <a:r>
              <a:rPr lang="ru-RU" dirty="0">
                <a:solidFill>
                  <a:schemeClr val="bg1"/>
                </a:solidFill>
              </a:rPr>
              <a:t> И.В.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доц. </a:t>
            </a:r>
            <a:r>
              <a:rPr lang="ru-RU" dirty="0" err="1">
                <a:solidFill>
                  <a:schemeClr val="bg1"/>
                </a:solidFill>
              </a:rPr>
              <a:t>Лихобабина</a:t>
            </a:r>
            <a:r>
              <a:rPr lang="ru-RU" dirty="0">
                <a:solidFill>
                  <a:schemeClr val="bg1"/>
                </a:solidFill>
              </a:rPr>
              <a:t> О.А.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асс. </a:t>
            </a:r>
            <a:r>
              <a:rPr lang="ru-RU" dirty="0" err="1">
                <a:solidFill>
                  <a:schemeClr val="bg1"/>
                </a:solidFill>
              </a:rPr>
              <a:t>Зяблицев</a:t>
            </a:r>
            <a:r>
              <a:rPr lang="ru-RU" dirty="0">
                <a:solidFill>
                  <a:schemeClr val="bg1"/>
                </a:solidFill>
              </a:rPr>
              <a:t> Е.Д.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ChangeArrowheads="1"/>
          </p:cNvSpPr>
          <p:nvPr/>
        </p:nvSpPr>
        <p:spPr bwMode="auto">
          <a:xfrm>
            <a:off x="142875" y="0"/>
            <a:ext cx="8786813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Анализ истоков современного здравоохранения свидетельствует о том, что оно формировалось параллельно на основе 3-х исходных систем: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государственной, страховой, частной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Эти исходные системы здравоохранения получили название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базовых (базисных)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0850" algn="just" eaLnBrk="0" hangingPunct="0"/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Структурный анализ базовых систем здравоохранения показывает, что ни одна из них не является идеальной. Однако каждая базовая система имеет свои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достоинства и преимущества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 также свойственные ей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изначальные недостатки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850" algn="just" eaLnBrk="0" hangingPunct="0"/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Базовые системы здравоохранения создаются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 основе ключевых организационных принципов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которые с одной стороны их характеризуют, а с другой стороны отличают от других систем.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285750" y="0"/>
            <a:ext cx="85725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2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Государственная система здравоохранения </a:t>
            </a:r>
            <a:r>
              <a:rPr lang="ru-RU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часто называется системой английского лорда У. Бевериджа по имени ее основателя. </a:t>
            </a:r>
          </a:p>
        </p:txBody>
      </p:sp>
      <p:pic>
        <p:nvPicPr>
          <p:cNvPr id="38915" name="Рисунок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1000125"/>
            <a:ext cx="2928937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3214688" y="785813"/>
            <a:ext cx="5786437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1948 г. правительство лейбористов утвердило систему, основанную на всеобщем бесплатном здравоохранении. Однако, расчет Бевериджа на то, что бесплатная государственная медицина позволит лучше лечить пациентов и приведет к снижению расходов на здравоохранение, оказался утопическим. Расходы наоборот увеличились в несколько раз. Требования пациентов к здравоохранению возросли, как только стало очевидным, что за лечение больше не нужно платить. Врачей стали вызывать на дом без необходимости. Врачи начали формировать спрос и предложение в абсолютно нерегулируемых условиях: нередко у людей со здоровыми зубами оказывались "запломбированными" 20 зубов, людям с нормальным зрением выписывали очки, а аппендэктомии проводили тотально в профилактических целях.</a:t>
            </a:r>
          </a:p>
        </p:txBody>
      </p:sp>
      <p:sp>
        <p:nvSpPr>
          <p:cNvPr id="38917" name="TextBox 4"/>
          <p:cNvSpPr txBox="1">
            <a:spLocks noChangeArrowheads="1"/>
          </p:cNvSpPr>
          <p:nvPr/>
        </p:nvSpPr>
        <p:spPr bwMode="auto">
          <a:xfrm>
            <a:off x="142875" y="4643438"/>
            <a:ext cx="29289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барон Уильям Генри Беверидж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(5 марта 1879 г. –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16 марта 1963 г.)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357188"/>
            <a:ext cx="2857500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857250" y="5214938"/>
            <a:ext cx="71437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Николай Александрович Семашко</a:t>
            </a:r>
          </a:p>
          <a:p>
            <a:r>
              <a:rPr lang="ru-RU">
                <a:solidFill>
                  <a:schemeClr val="bg1"/>
                </a:solidFill>
              </a:rPr>
              <a:t>(20 сентября 1874 -  18 мая 1949) - советский партийный и государственный деятель, врач, один из организаторов системы здравоохранения в СССР. Академик АМН СССР (1944) и АПН РСФСР (1945)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ChangeArrowheads="1"/>
          </p:cNvSpPr>
          <p:nvPr/>
        </p:nvSpPr>
        <p:spPr bwMode="auto">
          <a:xfrm>
            <a:off x="285750" y="142875"/>
            <a:ext cx="85725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 модель характеризуется следующими параметрами:</a:t>
            </a:r>
          </a:p>
          <a:p>
            <a:pPr indent="450850" algn="just" eaLnBrk="0" hangingPunct="0">
              <a:buFontTx/>
              <a:buChar char="•"/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жестко централизованная система управления, контроля и планирования;</a:t>
            </a:r>
          </a:p>
          <a:p>
            <a:pPr indent="450850" eaLnBrk="0" hangingPunct="0">
              <a:buFontTx/>
              <a:buChar char="•"/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1-канальный механизм финансирования  через госбюджет;</a:t>
            </a:r>
          </a:p>
          <a:p>
            <a:pPr indent="450850" eaLnBrk="0" hangingPunct="0">
              <a:buFontTx/>
              <a:buChar char="•"/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моноукладная экономика, основанная на всеобщей госсобственности;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нормированная оплата труда;</a:t>
            </a:r>
            <a:endParaRPr lang="ru-RU" sz="2400"/>
          </a:p>
          <a:p>
            <a:pPr indent="450850" algn="just" eaLnBrk="0" hangingPunct="0">
              <a:buFontTx/>
              <a:buChar char="•"/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бесплатность и доступность для населения;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экономное расходование ресурсов по нормам и нормативам;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минимально необходимый </a:t>
            </a: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спектр медицинских услуг;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приоритет профилактики и основных видов медпомощи: амбулаторно-поликлинической, стационарной и скорой;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равномерное и поступательное развитие инфраструктуры медицинской отрасли;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эффективное управление и результативность деятельности в экстремальных ситуациях.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ChangeArrowheads="1"/>
          </p:cNvSpPr>
          <p:nvPr/>
        </p:nvSpPr>
        <p:spPr bwMode="auto">
          <a:xfrm>
            <a:off x="357188" y="142875"/>
            <a:ext cx="85725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indent="450850" algn="just"/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видно, </a:t>
            </a:r>
            <a:r>
              <a:rPr 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государственная система здравоохранения </a:t>
            </a:r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имеет ряд преимуществ, которые обладают первостепенным значением для общества.</a:t>
            </a:r>
          </a:p>
          <a:p>
            <a:pPr indent="450850" algn="just"/>
            <a:r>
              <a:rPr 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Преимуществами</a:t>
            </a:r>
            <a:r>
              <a:rPr lang="ru-RU" sz="240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 являются следующие характеристики : </a:t>
            </a:r>
            <a:r>
              <a:rPr 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управляемость, надежная (бюджетная) система финансирования, равномерное развитие сети, бесплатность, доступность, приоритет профилактики</a:t>
            </a:r>
            <a:r>
              <a:rPr lang="ru-RU" sz="240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850" algn="just"/>
            <a:r>
              <a:rPr lang="ru-RU" sz="240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Эти качества делают эту систему популярной при построении социального общества, так как выступают средством социальной защиты широких слоев населения.</a:t>
            </a:r>
          </a:p>
          <a:p>
            <a:pPr indent="450850"/>
            <a:r>
              <a:rPr lang="ru-RU" sz="240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	Однако, этой системе здравоохранения изначально свойственны </a:t>
            </a:r>
            <a:r>
              <a:rPr 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недостатки</a:t>
            </a:r>
            <a:r>
              <a:rPr lang="ru-RU" sz="240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 следующего порядка:</a:t>
            </a:r>
          </a:p>
          <a:p>
            <a:pPr indent="450850">
              <a:buFont typeface="Arial" pitchFamily="34" charset="0"/>
              <a:buChar char="•"/>
            </a:pPr>
            <a:r>
              <a:rPr lang="ru-RU" sz="240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  слабые стимулы для увеличения объема, расширения спектра и повышения качества медицинских услуг;</a:t>
            </a:r>
          </a:p>
          <a:p>
            <a:pPr indent="450850">
              <a:buFont typeface="Arial" pitchFamily="34" charset="0"/>
              <a:buChar char="•"/>
            </a:pPr>
            <a:r>
              <a:rPr lang="ru-RU" sz="240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  слабая связь между объемом, качеством медицинских услуг и величиной заработной платы медицинских работников;</a:t>
            </a:r>
            <a:endParaRPr lang="ru-RU" sz="240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88" y="214313"/>
            <a:ext cx="8572500" cy="58943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9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монополия государства на медицинские услуги и отсутствие условий для формирования конкурентной среды;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9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авторитарное руководство по всей управленческой вертикали;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9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ограничение государственных расходов на охрану здоровья;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9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недостаточный уровень гарантии качества </a:t>
            </a:r>
            <a:r>
              <a:rPr lang="ru-RU" sz="2900" dirty="0" err="1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медуслуг</a:t>
            </a:r>
            <a:r>
              <a:rPr lang="ru-RU" sz="29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комфортности медобслуживания пациентов;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9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недостаточный учет пожеланий пациентов;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9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дефицит и, как следствие, неравенство в получении </a:t>
            </a:r>
            <a:r>
              <a:rPr lang="ru-RU" sz="2900" dirty="0" err="1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медуслуг</a:t>
            </a:r>
            <a:r>
              <a:rPr lang="ru-RU" sz="29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высокого качества;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9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инертность системы к инновациям.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ChangeArrowheads="1"/>
          </p:cNvSpPr>
          <p:nvPr/>
        </p:nvSpPr>
        <p:spPr bwMode="auto">
          <a:xfrm>
            <a:off x="214313" y="285750"/>
            <a:ext cx="8715375" cy="603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indent="450850" algn="just"/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Детальная оценка каждой проблемы показывает, что ни одна из них не является жестко фиксированной, т.е любая может быть успешно преобразована или нивелирована.</a:t>
            </a:r>
          </a:p>
          <a:p>
            <a:pPr indent="450850" algn="just"/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значит, что система способна выйти на самый высокий уровень качества и результативности. Для этого необходимо лишь создать адекватный для каждой проблемы организационный механизм оптимизации, т.е. разработать и реализовать так называемый </a:t>
            </a:r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«принцип адекватности действий»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Подобный подход в совершенствовании качеств системы своевременно был осуществлен в странах с общественной системой здравоохранения: Англия, Канада, Скандинавские страны.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ChangeArrowheads="1"/>
          </p:cNvSpPr>
          <p:nvPr/>
        </p:nvSpPr>
        <p:spPr bwMode="auto">
          <a:xfrm>
            <a:off x="214313" y="142875"/>
            <a:ext cx="8715375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indent="450850" algn="just"/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Исходя из этого, можно сказать, что реформирование системы должно проводится на основе </a:t>
            </a:r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принципа адекватности действий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так как в противном случае это либо не дает эффекта, либо имеет отрицательный результат.</a:t>
            </a:r>
          </a:p>
          <a:p>
            <a:pPr indent="450850" algn="just" eaLnBrk="0" hangingPunct="0"/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подобному итогу привела попытка усовершенствовать отечественную государственную систему здравоохранения в СССР.</a:t>
            </a:r>
          </a:p>
          <a:p>
            <a:pPr indent="450850" algn="just" eaLnBrk="0" hangingPunct="0"/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Меры были односторонними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(оптимизировались 2-3 параметра системы), </a:t>
            </a:r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всегда целевыми и не комплексными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(80% отрицательных качеств системы не подлежали совершенствованию). По этой причине реформа провалилась.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Прямоугольник 1"/>
          <p:cNvSpPr>
            <a:spLocks noChangeArrowheads="1"/>
          </p:cNvSpPr>
          <p:nvPr/>
        </p:nvSpPr>
        <p:spPr bwMode="auto">
          <a:xfrm>
            <a:off x="500063" y="285750"/>
            <a:ext cx="8215312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Страховая система здравоохранения 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имеет глубокие исторические корни. Ее элементы стали зарождаться ещё в средневековье в Европе в связи с развитием ремесленного производства.</a:t>
            </a:r>
          </a:p>
          <a:p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Страховая медицина возникла с началом промышленного производства как форма социальной защиты и охраны здоровья промышленных рабочих (их рассматривали как потенциальных солдат).</a:t>
            </a:r>
          </a:p>
          <a:p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Как система здравоохранения она сформировалась в Германии с 1883 по 1889 гг., когда правительство канцлера Бисмарка ввело ряд законов по страхованию основных видов медицинской помощи.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5000625"/>
            <a:ext cx="4929188" cy="11382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b="0" dirty="0" err="1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Отто</a:t>
            </a:r>
            <a:r>
              <a:rPr lang="ru-RU" sz="2400" b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Эдуард Леопольд</a:t>
            </a:r>
            <a:br>
              <a:rPr lang="ru-RU" sz="2400" b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фон </a:t>
            </a:r>
            <a:r>
              <a:rPr lang="ru-RU" sz="2400" b="0" dirty="0" err="1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Бисмарк-Шёнхаузен</a:t>
            </a:r>
            <a:br>
              <a:rPr lang="ru-RU" sz="2400" b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(1 апреля 1815 г. – 30 июля 1898 г.)</a:t>
            </a:r>
          </a:p>
        </p:txBody>
      </p:sp>
      <p:sp>
        <p:nvSpPr>
          <p:cNvPr id="47107" name="AutoShape 4" descr="ÐÐ°ÑÑÐ¸Ð½ÐºÐ¸ Ð¿Ð¾ Ð·Ð°Ð¿ÑÐ¾ÑÑ Ð±Ð¸ÑÐ¼Ð°ÑÐº ÐºÐ°ÑÑÐ¸Ð½ÐºÐ¸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710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409575"/>
            <a:ext cx="3357563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9" name="TextBox 8"/>
          <p:cNvSpPr txBox="1">
            <a:spLocks noChangeArrowheads="1"/>
          </p:cNvSpPr>
          <p:nvPr/>
        </p:nvSpPr>
        <p:spPr bwMode="auto">
          <a:xfrm>
            <a:off x="4214813" y="428625"/>
            <a:ext cx="47148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Поэтому страховая система здравоохранения часто называется системой Бисмарка, а Германия считается родиной страховой медицины</a:t>
            </a:r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Популярность (40% стран -  это почти 1 млрд. населения) обусловлена тем, что эта система вобрала в себя ряд лучших качеств государственной и частной систем здравоохранения.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1"/>
          <p:cNvSpPr>
            <a:spLocks noChangeArrowheads="1"/>
          </p:cNvSpPr>
          <p:nvPr/>
        </p:nvSpPr>
        <p:spPr bwMode="auto">
          <a:xfrm>
            <a:off x="357188" y="142875"/>
            <a:ext cx="8429625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Современная цивилизация не обладает совершенной системой охраны здоровья человека. Об этом свидетельствует ряд важных фактов:</a:t>
            </a:r>
          </a:p>
          <a:p>
            <a:pPr algn="just">
              <a:buClr>
                <a:srgbClr val="FFFF00"/>
              </a:buClr>
              <a:buFont typeface="Arial" pitchFamily="34" charset="0"/>
              <a:buChar char="•"/>
            </a:pP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невысокая и имеющая тенденцию к сокращению средняя продолжительность жизни человека</a:t>
            </a:r>
          </a:p>
          <a:p>
            <a:pPr algn="just" eaLnBrk="0" hangingPunct="0">
              <a:buClr>
                <a:srgbClr val="FFFF00"/>
              </a:buClr>
              <a:buFont typeface="Arial" pitchFamily="34" charset="0"/>
              <a:buChar char="•"/>
            </a:pP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высокая общая и младенческая смертность </a:t>
            </a:r>
          </a:p>
          <a:p>
            <a:pPr algn="just" eaLnBrk="0" hangingPunct="0">
              <a:buClr>
                <a:srgbClr val="FFFF00"/>
              </a:buClr>
              <a:buFont typeface="Arial" pitchFamily="34" charset="0"/>
              <a:buChar char="•"/>
            </a:pP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наличие признаков раннего постарения современного человека</a:t>
            </a:r>
            <a:endParaRPr lang="ru-RU" sz="36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ChangeArrowheads="1"/>
          </p:cNvSpPr>
          <p:nvPr/>
        </p:nvSpPr>
        <p:spPr bwMode="auto">
          <a:xfrm>
            <a:off x="285750" y="109538"/>
            <a:ext cx="8572500" cy="603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indent="450850" algn="just"/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Ключевыми характеристиками страховой системы являются следующие:</a:t>
            </a:r>
          </a:p>
          <a:p>
            <a:pPr indent="450850" algn="just" eaLnBrk="0" hangingPunct="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рыночная система, основанная на страховании здоровья человека имеет </a:t>
            </a:r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 типа 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страхования: государственное, частное и смешанное и </a:t>
            </a:r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вида 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страхования: обязательное и добровольное;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виды медицинской помощи включаются в систему страхования посредством законов или договоров между страховщиками и страхователями;</a:t>
            </a:r>
          </a:p>
          <a:p>
            <a:pPr indent="450850" algn="just" eaLnBrk="0" hangingPunct="0">
              <a:buFontTx/>
              <a:buChar char="•"/>
            </a:pPr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свобода выбора страховых фондов для потребителей и предпринимателей и поэтому большая конкуренция между страховыми фондами;</a:t>
            </a:r>
          </a:p>
          <a:p>
            <a:pPr indent="450850" algn="just" eaLnBrk="0" hangingPunct="0">
              <a:buFontTx/>
              <a:buChar char="•"/>
            </a:pPr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страховые фонды уделяют большое внимание контролю качества медицинской помощи и расходами;</a:t>
            </a:r>
            <a:endParaRPr lang="ru-RU" sz="2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ChangeArrowheads="1"/>
          </p:cNvSpPr>
          <p:nvPr/>
        </p:nvSpPr>
        <p:spPr bwMode="auto">
          <a:xfrm>
            <a:off x="357188" y="142875"/>
            <a:ext cx="8572500" cy="609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финансирование осуществляется из страховых источников по одно- или многоканальному механизму;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наличие мягкой конкуренции на рынке медицинских услуг;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наличие выраженной связи между доходами (т.е. зарплатой) и объемом и качеством медобслуживания;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эффективный механизм контроля за качеством медуслуг, основанный на юридических и финансово-экономических действиях страховщика и страхователя;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услуги предоставляются в соответствии с состоянием здоровья пациента и не зависят от величины его личных взносов;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 модель обеспечивает солидарное выравнивание расходов, при котором здоровые платят за больных, молодежь - за стариков, а обеспеченные - за малоимущих;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рямоугольник 1"/>
          <p:cNvSpPr>
            <a:spLocks noChangeArrowheads="1"/>
          </p:cNvSpPr>
          <p:nvPr/>
        </p:nvSpPr>
        <p:spPr bwMode="auto">
          <a:xfrm>
            <a:off x="357188" y="142875"/>
            <a:ext cx="8429625" cy="64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опосредованный, экономически выгодный для всех субъектов страховой системы механизм оплаты за медицинские услуги;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наличие стимулов у производителей для расширения спектра, объема и качества медицинских услуг;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достаточный уровень гарантии объема и качества медицинских услуг;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гарантированная доступность медицинской помощи для широких слоев населения;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система выполняет роль социальной защиты населения;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многоукладная собственность медицинской инфраструктуры;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деятельность системы осуществляется на основе законодательного или договорного взаимодействия страхователя, страховщика, производителя медицинских услуг, арбитражной и перестраховочной служб.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4"/>
          <p:cNvSpPr txBox="1">
            <a:spLocks noChangeArrowheads="1"/>
          </p:cNvSpPr>
          <p:nvPr/>
        </p:nvSpPr>
        <p:spPr bwMode="auto">
          <a:xfrm>
            <a:off x="179388" y="260350"/>
            <a:ext cx="8713787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600">
                <a:solidFill>
                  <a:schemeClr val="bg1"/>
                </a:solidFill>
                <a:latin typeface="Times New Roman" pitchFamily="18" charset="0"/>
              </a:rPr>
              <a:t>2 </a:t>
            </a: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вида страхования: обязательное (главный) и добровольное (вспомогательный). Характеристика обязательного страхования: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некоммерческое (социальное) страхование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массовое (практически всеобщее)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регламентируется общегосударственным законом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реализуется или контролируется государством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страхователем выступает государство (работодатель)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источниками страховых взносов являются: бюджет, налоги, взносы работодателей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тарифы на медуслуги создаются по единой государственной методике и утверждаются государством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все доходы при этом виде страхования используются только на медицинские цели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4"/>
          <p:cNvSpPr txBox="1">
            <a:spLocks noChangeArrowheads="1"/>
          </p:cNvSpPr>
          <p:nvPr/>
        </p:nvSpPr>
        <p:spPr bwMode="auto">
          <a:xfrm>
            <a:off x="250825" y="155575"/>
            <a:ext cx="8642350" cy="644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sz="2600">
                <a:solidFill>
                  <a:schemeClr val="bg1"/>
                </a:solidFill>
                <a:latin typeface="Times New Roman" pitchFamily="18" charset="0"/>
              </a:rPr>
              <a:t>Принципы добровольного страхования: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</a:rPr>
              <a:t> коммерческое (бизнес)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</a:rPr>
              <a:t> это вид личного страхования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</a:rPr>
              <a:t> регламентируется либо общим законом, либо договором с работодателем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</a:rPr>
              <a:t> реализуется страховыми учреждениями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</a:rPr>
              <a:t> правила страхования определяются страховыми учреждениями.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</a:rPr>
              <a:t> в роли субъектов страхования могут выступать юридические и физические лица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</a:rPr>
              <a:t> финансы: доходы и прибыль юридических и физических лиц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</a:rPr>
              <a:t> тарифы на мед.услуги определяется на договорных началах</a:t>
            </a:r>
          </a:p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</a:rPr>
              <a:t> доходы могут использоваться для других видов деятельности (немедицинских)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4"/>
          <p:cNvSpPr txBox="1">
            <a:spLocks noChangeArrowheads="1"/>
          </p:cNvSpPr>
          <p:nvPr/>
        </p:nvSpPr>
        <p:spPr bwMode="auto">
          <a:xfrm>
            <a:off x="611188" y="549275"/>
            <a:ext cx="7920037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Комплексная программа добровольного страхования включает:</a:t>
            </a:r>
          </a:p>
          <a:p>
            <a:pPr marL="342900" indent="-34290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 больничное страхование</a:t>
            </a:r>
          </a:p>
          <a:p>
            <a:pPr marL="342900" indent="-34290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 профилактическое  страхование </a:t>
            </a:r>
          </a:p>
          <a:p>
            <a:pPr marL="342900" indent="-34290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 стоматологическое страхование</a:t>
            </a:r>
          </a:p>
          <a:p>
            <a:pPr marL="342900" indent="-34290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 реабилитационное страхование</a:t>
            </a:r>
          </a:p>
          <a:p>
            <a:pPr marL="342900" indent="-34290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 фармацевтическое страхование</a:t>
            </a:r>
          </a:p>
          <a:p>
            <a:pPr marL="342900" indent="-34290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 по увечью </a:t>
            </a:r>
          </a:p>
          <a:p>
            <a:pPr marL="342900" indent="-34290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 в связи с временной нетрудоспособностью</a:t>
            </a:r>
          </a:p>
          <a:p>
            <a:pPr marL="342900" indent="-34290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 по беременности и родам</a:t>
            </a:r>
          </a:p>
          <a:p>
            <a:pPr marL="342900" indent="-34290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 страхование жизни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4"/>
          <p:cNvSpPr txBox="1">
            <a:spLocks noChangeArrowheads="1"/>
          </p:cNvSpPr>
          <p:nvPr/>
        </p:nvSpPr>
        <p:spPr bwMode="auto">
          <a:xfrm>
            <a:off x="323850" y="260350"/>
            <a:ext cx="8497888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Схема страховой системы здравоохранения</a:t>
            </a:r>
          </a:p>
          <a:p>
            <a:pPr marL="342900" indent="-342900"/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	1. Страхователь (субъект, который страхует свое здоровье и оплачивает взносы): государственные органы, предприятия, учреждения, фирмы, физическое лицо, юридическое лицо.</a:t>
            </a:r>
          </a:p>
          <a:p>
            <a:pPr marL="342900" indent="-342900"/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	2. Страховщик – это посредник между страхователем и производителем медуслуг. Он организует страхование и выступает гарантом (страховые фирмы, кассы, центры, перестраховочная фирма, страховые фонды, транснациональная страховая фирма)</a:t>
            </a:r>
          </a:p>
          <a:p>
            <a:pPr marL="342900" indent="-342900"/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	3. Производитель медицинских услуг: все ЛПУ</a:t>
            </a:r>
          </a:p>
          <a:p>
            <a:pPr marL="342900" indent="-342900"/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	4. Арбитражная служба: гражданский суд, арбитражный суд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4"/>
          <p:cNvSpPr txBox="1">
            <a:spLocks noChangeArrowheads="1"/>
          </p:cNvSpPr>
          <p:nvPr/>
        </p:nvSpPr>
        <p:spPr bwMode="auto">
          <a:xfrm>
            <a:off x="539750" y="765175"/>
            <a:ext cx="820896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Поэтапный механизм реализации контроля за качеством медицинских услуг:</a:t>
            </a:r>
          </a:p>
          <a:p>
            <a:pPr marL="342900" indent="-342900">
              <a:spcBef>
                <a:spcPct val="30000"/>
              </a:spcBef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1-й этап - аппеляция страхователя на медуслугу</a:t>
            </a:r>
          </a:p>
          <a:p>
            <a:pPr marL="342900" indent="-342900">
              <a:spcBef>
                <a:spcPct val="30000"/>
              </a:spcBef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2-й этап – экспертное заключение (независимых экспертов: ассоциации врачей и т.д.)</a:t>
            </a:r>
          </a:p>
          <a:p>
            <a:pPr marL="342900" indent="-342900">
              <a:spcBef>
                <a:spcPct val="30000"/>
              </a:spcBef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3-й этап - судебное заключение по аппеляции</a:t>
            </a:r>
          </a:p>
          <a:p>
            <a:pPr marL="342900" indent="-342900">
              <a:spcBef>
                <a:spcPct val="30000"/>
              </a:spcBef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4-й этап действие страховщика (страховой фирмы) относительно производителя медицинских услуг: либо полностью, либо частично не оплачивает услуги.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Прямоугольник 1"/>
          <p:cNvSpPr>
            <a:spLocks noChangeArrowheads="1"/>
          </p:cNvSpPr>
          <p:nvPr/>
        </p:nvSpPr>
        <p:spPr bwMode="auto">
          <a:xfrm>
            <a:off x="428625" y="285750"/>
            <a:ext cx="8429625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Следовательно, в условиях рыночной системы хозяйствования страховая система здравоохранения способна не только не усугублять социально-экономическое положение человека, а даже гарантировать ему достаточный объем медицинской помощи.</a:t>
            </a:r>
          </a:p>
          <a:p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Именно по этой причине страховая медицина столь активно развивается в странах с рыночной системой экономики (США, Япония, Франция) и, наоборот, медленно входит в жизнь в странах с плановой или планово-рыночной (Китай), а также при развитой государственной системе здравоохранения (Англия, Россия, страны СНГ и Восточной Европы).</a:t>
            </a:r>
          </a:p>
          <a:p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Так, если в США из всей суммы расходов на здравоохранение страховые финансы составляют около 32%, то в Англии только 7-8%.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Прямоугольник 1"/>
          <p:cNvSpPr>
            <a:spLocks noChangeArrowheads="1"/>
          </p:cNvSpPr>
          <p:nvPr/>
        </p:nvSpPr>
        <p:spPr bwMode="auto">
          <a:xfrm>
            <a:off x="357188" y="285750"/>
            <a:ext cx="857250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Сравнительный </a:t>
            </a:r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анализ государственной и страховой систем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здравоохранения показывает, что эти системы выполняют близкие или почти одинаковые ключевые функции.</a:t>
            </a:r>
          </a:p>
          <a:p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Так, обеим системам свойственна функция социальной защиты, которая реализуется путем предоставления населению полностью (государственная медицина) или частично (страховая медицина) бесплатной медицинской помощи.</a:t>
            </a:r>
          </a:p>
          <a:p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По существу страховая система здравоохранения является переходной между абсолютно государственной и частной системами охраны здоровья. Однако она не лишена, также как и государственная, недостатков.</a:t>
            </a:r>
          </a:p>
          <a:p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Главные из них следующие: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85750" y="285750"/>
            <a:ext cx="85725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Clr>
                <a:srgbClr val="FFFF00"/>
              </a:buClr>
              <a:buFont typeface="Arial" pitchFamily="34" charset="0"/>
              <a:buChar char="•"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появление новых болезней</a:t>
            </a:r>
          </a:p>
          <a:p>
            <a:pPr algn="just" eaLnBrk="0" hangingPunct="0">
              <a:buClr>
                <a:srgbClr val="FFFF00"/>
              </a:buClr>
              <a:buFont typeface="Arial" pitchFamily="34" charset="0"/>
              <a:buChar char="•"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выход на передовые позиции болезней ранее (17-19 в.) редко встречавшихся (эндокринные, аллергические, обменные, врожденные)</a:t>
            </a:r>
          </a:p>
          <a:p>
            <a:pPr algn="just" eaLnBrk="0" hangingPunct="0">
              <a:buClr>
                <a:srgbClr val="FFFF00"/>
              </a:buClr>
              <a:buFont typeface="Arial" pitchFamily="34" charset="0"/>
              <a:buChar char="•"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высокий уровень или рост болезней цивилизации</a:t>
            </a:r>
          </a:p>
          <a:p>
            <a:pPr algn="just" eaLnBrk="0" hangingPunct="0">
              <a:buClr>
                <a:srgbClr val="FFFF00"/>
              </a:buClr>
              <a:buFont typeface="Arial" pitchFamily="34" charset="0"/>
              <a:buChar char="•"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увеличение числа болезней, протекающих в стертых, аномальных и тяжелых формах</a:t>
            </a:r>
          </a:p>
          <a:p>
            <a:pPr algn="just" eaLnBrk="0" hangingPunct="0">
              <a:buClr>
                <a:srgbClr val="FFFF00"/>
              </a:buClr>
              <a:buFont typeface="Arial" pitchFamily="34" charset="0"/>
              <a:buChar char="•"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множественность болезней у одного индивида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ChangeArrowheads="1"/>
          </p:cNvSpPr>
          <p:nvPr/>
        </p:nvSpPr>
        <p:spPr bwMode="auto">
          <a:xfrm>
            <a:off x="357188" y="142875"/>
            <a:ext cx="8572500" cy="623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indent="450850" algn="just">
              <a:buFontTx/>
              <a:buChar char="•"/>
            </a:pPr>
            <a:r>
              <a:rPr lang="ru-RU" sz="27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равная доступность медицинских услуг для различных социальных групп населения;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7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оправданный рост стоимости медицинских услуг в период становления общего и медицинского рынка товаров и услуг;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7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оправданный рост расходов на административно-управленческие нужды и материально-технические средства;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7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низкий приоритет медицинских услуг не обладающих первостепенной жизненной важностью и в том числе профилактического и оздоровительного характера;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7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равномерные расходы на развитие отрасли по отдельным регионам;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7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низкий приоритет капитальных затрат в развитие отрасли;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Прямоугольник 1"/>
          <p:cNvSpPr>
            <a:spLocks noChangeArrowheads="1"/>
          </p:cNvSpPr>
          <p:nvPr/>
        </p:nvSpPr>
        <p:spPr bwMode="auto">
          <a:xfrm>
            <a:off x="357188" y="214313"/>
            <a:ext cx="8429625" cy="609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низкий приоритет интересов часто и длительно болеющих пациентов в связи с их экономической невыгодностью;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недоступность медицинской помощи для населения, не попавшего в систему медицинского страхования;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высокий удельный вес населения (10-40%) не попадающего по экономическим и социальным причинам в систему страхования здоровья;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трудность функционирования системы или полное ее не срабатывание в условиях низкой покупательной способности населения, глубокого спада промышленного производства и высокой инфляции;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отрицание системой специалистов-медиков, не имеющих или имеющих малый (менее 5 лет) профессиональный практический опыт.</a:t>
            </a:r>
            <a:endParaRPr lang="ru-RU" sz="26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ChangeArrowheads="1"/>
          </p:cNvSpPr>
          <p:nvPr/>
        </p:nvSpPr>
        <p:spPr bwMode="auto">
          <a:xfrm>
            <a:off x="214313" y="358775"/>
            <a:ext cx="8715375" cy="603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indent="450850" algn="just"/>
            <a:r>
              <a:rPr lang="ru-RU" sz="3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видно, спектр недостатков изначально свойственный страховой системе достаточно широк.</a:t>
            </a:r>
          </a:p>
          <a:p>
            <a:pPr indent="450850" algn="just"/>
            <a:r>
              <a:rPr lang="ru-RU" sz="3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Причем ряд из них имеет жесткую связь с общеэкономическими условиями и образом жизни общества и поэтому не преодолимы путем реформирования только медицинской отрасли, а требуют изменения общезаконодательных и социально-экономических принципов и механизмов жизнедеятельности государства.</a:t>
            </a:r>
          </a:p>
          <a:p>
            <a:pPr indent="450850" algn="just"/>
            <a:r>
              <a:rPr lang="ru-RU" sz="3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Следовательно, страховая система здравоохранения изначально не обладает чертами оптимальности и нуждается также как и государственная в совершенствовании</a:t>
            </a:r>
            <a:r>
              <a:rPr lang="ru-RU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ChangeArrowheads="1"/>
          </p:cNvSpPr>
          <p:nvPr/>
        </p:nvSpPr>
        <p:spPr bwMode="auto">
          <a:xfrm>
            <a:off x="71438" y="142875"/>
            <a:ext cx="885825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Частная система здравоохранения 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формировалась под воздействием рыночной системы хозяйствования и является продуктом и частью рыночной экономики. Поэтому, наивысшего уровня организации она достигла в странах с развитой либеральной рыночной экономикой.</a:t>
            </a:r>
          </a:p>
          <a:p>
            <a:pPr indent="450850" algn="just"/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 система характеризуется следующими </a:t>
            </a:r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ключевыми параметрами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50850" algn="just" eaLnBrk="0" hangingPunct="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рыночная система хозяйствования, демократичная, максимально децентрализованная система управления, планирования и контроля отраслью;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многоканальный механизм финансирования, основанный на частных источниках и прямой оплате за медицинские услуги;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ChangeArrowheads="1"/>
          </p:cNvSpPr>
          <p:nvPr/>
        </p:nvSpPr>
        <p:spPr bwMode="auto">
          <a:xfrm>
            <a:off x="214313" y="163513"/>
            <a:ext cx="8715375" cy="560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indent="45085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жесткая конкуренция на рынке медицинских услуг;</a:t>
            </a:r>
          </a:p>
          <a:p>
            <a:pPr indent="450850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абсолютная зависимость доходов производителей медуслуг от объема и качества услуг;</a:t>
            </a:r>
          </a:p>
          <a:p>
            <a:pPr indent="450850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абсолютно широкий спектр медицинских услуг;</a:t>
            </a:r>
          </a:p>
          <a:p>
            <a:pPr indent="450850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высокий или абсолютный уровень удовлетворения спроса населения на медицинские услуги;</a:t>
            </a:r>
          </a:p>
          <a:p>
            <a:pPr indent="450850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высокий уровень комфортности при получении медицинских услуг;</a:t>
            </a:r>
          </a:p>
          <a:p>
            <a:pPr indent="450850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восприимчивость к новым видам медицинских услуг;</a:t>
            </a:r>
          </a:p>
          <a:p>
            <a:pPr indent="450850" eaLnBrk="0" hangingPunct="0">
              <a:buFontTx/>
              <a:buChar char="•"/>
            </a:pPr>
            <a:endParaRPr lang="ru-RU" sz="2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hangingPunct="0"/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видно, фактически все ключевые качества частной системы здравоохранения обладают высокой привлекательностью либо в экономико-финансовом, либо в социально-психологическом отношении.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ChangeArrowheads="1"/>
          </p:cNvSpPr>
          <p:nvPr/>
        </p:nvSpPr>
        <p:spPr bwMode="auto">
          <a:xfrm>
            <a:off x="142875" y="163513"/>
            <a:ext cx="885825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Однако это не значит, что система является безупречной. Ей, как и другим базисным системам изначально присущи недостатки, формирующие в конечном итоге проблемы частного здравоохранения. К ведущим </a:t>
            </a:r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недостаткам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относятся следующие:</a:t>
            </a:r>
          </a:p>
          <a:p>
            <a:pPr indent="450850" algn="just" eaLnBrk="0" hangingPunct="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высокий уровень стоимости;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низкий уровень доступности для широких слоев населения;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резко неравномерное развитие медицинской инфраструктуры по территориям и регионам;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трудность организации медицинского обслуживания населения на дому;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низкий приоритет медицинских услуг общественного значения (общественной профилактики, скорой помощи, диспансеризации);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ChangeArrowheads="1"/>
          </p:cNvSpPr>
          <p:nvPr/>
        </p:nvSpPr>
        <p:spPr bwMode="auto">
          <a:xfrm>
            <a:off x="142875" y="214313"/>
            <a:ext cx="8786813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трудность управления (паралич) отраслью или службами в экстремальных ситуациях (экономический, экологический, социальный, природный, военно-политический кризис);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трудность контроля за качеством медицинских услуг;</a:t>
            </a:r>
          </a:p>
          <a:p>
            <a:pPr indent="450850" algn="just" eaLnBrk="0" hangingPunct="0"/>
            <a:endParaRPr lang="ru-RU" sz="2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hangingPunct="0"/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следует из перечня, некоторые недостатки частной системы здравоохранения (низкая доступность и высокая стоимость медицинских услуг, низкий приоритет медицинских услуг общественного значения) практически не преодолимы без глубоких законодательных и экономических преобразований в обществе и, в частности, без повышения качества жизни населения и выхода общества на высокий уровень морали.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ChangeArrowheads="1"/>
          </p:cNvSpPr>
          <p:nvPr/>
        </p:nvSpPr>
        <p:spPr bwMode="auto">
          <a:xfrm>
            <a:off x="214313" y="77788"/>
            <a:ext cx="8786812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Следовательно, все базисные системы здравоохранения </a:t>
            </a: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являются идеальными </a:t>
            </a: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не могут оптимально выполнять задачи охраны здоровья всех социальных слоев населения.</a:t>
            </a:r>
          </a:p>
          <a:p>
            <a:pPr indent="450850" algn="just"/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этой причине страны, достигшие высокого экономического, социального развития общества идут по пути создания </a:t>
            </a: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многоукладных систем здравоохранения</a:t>
            </a: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850" algn="just"/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Многоукладные системы здравоохранения имеют место, прежде всего, в странах Европы, северной Америки и некоторых странах Азии и Океании.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Прямоугольник 1"/>
          <p:cNvSpPr>
            <a:spLocks noChangeArrowheads="1"/>
          </p:cNvSpPr>
          <p:nvPr/>
        </p:nvSpPr>
        <p:spPr bwMode="auto">
          <a:xfrm>
            <a:off x="285750" y="196850"/>
            <a:ext cx="8715375" cy="6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Многоукладные системы здравоохранения - системы, основанные на рациональном сочетании лучших характеристик и элементов всех 3-х базисных систем.</a:t>
            </a:r>
          </a:p>
          <a:p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При этом многоукладное здравоохранение создается </a:t>
            </a:r>
            <a:r>
              <a:rPr lang="ru-RU" sz="2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 основе той базисной системы, которая получила широкое развитие в данной стране ранее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Т.е., строго соблюдается принцип преемственности при переходе системы здравоохранения на 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многоукладность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настоящее время во всех высокоразвитых странах охрана здоровья населения осуществляется с помощью многоукладных систем здравоохранения. Однако долевое соотношение в их составе составных элементов базисных систем, определяется особенностями экономической системы (либеральная или социальная рыночная экономика) и уровнем развития ранее существовавшего базисного здравоохранения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ChangeArrowheads="1"/>
          </p:cNvSpPr>
          <p:nvPr/>
        </p:nvSpPr>
        <p:spPr bwMode="auto">
          <a:xfrm>
            <a:off x="285750" y="285750"/>
            <a:ext cx="8572500" cy="603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indent="450850" algn="ctr"/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Поэтому в данное время сформировались следующие типы многоукладных систем:</a:t>
            </a:r>
          </a:p>
          <a:p>
            <a:pPr indent="450850">
              <a:buFontTx/>
              <a:buAutoNum type="arabicParenR"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многоукладная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преимущественно государственная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(Англия, Канада, Скандинавия); </a:t>
            </a:r>
          </a:p>
          <a:p>
            <a:pPr indent="450850">
              <a:buFontTx/>
              <a:buAutoNum type="arabicParenR"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многоукладная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преимущественно страховая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(страны Европы, Япония);</a:t>
            </a:r>
          </a:p>
          <a:p>
            <a:pPr indent="450850">
              <a:buFontTx/>
              <a:buAutoNum type="arabicParenR"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многоукладная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преимущественно частная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(США).</a:t>
            </a:r>
          </a:p>
          <a:p>
            <a:pPr indent="450850" eaLnBrk="0" hangingPunct="0"/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Страны с наиболее развитой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многоукладностью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здравоохранения в последние 15-20 лет достигли наибольших успехов в улучшении здоровья населения.</a:t>
            </a:r>
          </a:p>
          <a:p>
            <a:pPr indent="450850" eaLnBrk="0" hangingPunct="0"/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Учитывая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многовариантность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сочетания составных элементов базисных систем в структуре многоукладной системы можно предположить появление новых, более совершенных многоукладных систем здравоохранения.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Прямоугольник 1"/>
          <p:cNvSpPr>
            <a:spLocks noChangeArrowheads="1"/>
          </p:cNvSpPr>
          <p:nvPr/>
        </p:nvSpPr>
        <p:spPr bwMode="auto">
          <a:xfrm>
            <a:off x="214313" y="642938"/>
            <a:ext cx="8643937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Clr>
                <a:srgbClr val="FFFF00"/>
              </a:buClr>
              <a:buFont typeface="Arial" pitchFamily="34" charset="0"/>
              <a:buChar char="•"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уменьшение доли абсолютно здоровых людей </a:t>
            </a:r>
          </a:p>
          <a:p>
            <a:pPr algn="just" eaLnBrk="0" hangingPunct="0">
              <a:buClr>
                <a:srgbClr val="FFFF00"/>
              </a:buClr>
              <a:buFont typeface="Arial" pitchFamily="34" charset="0"/>
              <a:buChar char="•"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усиление процесса воспроизводства неполноценного поколения</a:t>
            </a:r>
          </a:p>
          <a:p>
            <a:pPr algn="just" eaLnBrk="0" hangingPunct="0">
              <a:buFont typeface="Arial" pitchFamily="34" charset="0"/>
              <a:buChar char="•"/>
            </a:pPr>
            <a:endParaRPr lang="ru-RU" sz="3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 это красноречиво подчеркивает низкую эффективность существующих систем здравоохранения, как со стороны профилактической, так и клинической медицины.</a:t>
            </a:r>
            <a:endParaRPr lang="ru-RU" sz="3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Прямоугольник 1"/>
          <p:cNvSpPr>
            <a:spLocks noChangeArrowheads="1"/>
          </p:cNvSpPr>
          <p:nvPr/>
        </p:nvSpPr>
        <p:spPr bwMode="auto">
          <a:xfrm>
            <a:off x="500063" y="500063"/>
            <a:ext cx="7786687" cy="474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</a:p>
          <a:p>
            <a:pPr algn="ctr"/>
            <a:r>
              <a:rPr lang="ru-RU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3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Основным направлением будущего развития систем здравоохранения является формирование многоукладного здравоохранения на основе рационального долевого сочетания лучших составных элементов базисных систем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Прямоугольник 3"/>
          <p:cNvSpPr>
            <a:spLocks noChangeArrowheads="1"/>
          </p:cNvSpPr>
          <p:nvPr/>
        </p:nvSpPr>
        <p:spPr bwMode="auto">
          <a:xfrm>
            <a:off x="714375" y="142875"/>
            <a:ext cx="814387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Современные направления процессов</a:t>
            </a:r>
          </a:p>
          <a:p>
            <a:pPr algn="ctr"/>
            <a:r>
              <a:rPr lang="ru-RU" alt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реформирования здравоохранения в мире</a:t>
            </a:r>
            <a:endParaRPr lang="ru-RU" sz="2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35" name="Прямоугольник 4"/>
          <p:cNvSpPr>
            <a:spLocks noChangeArrowheads="1"/>
          </p:cNvSpPr>
          <p:nvPr/>
        </p:nvSpPr>
        <p:spPr bwMode="auto">
          <a:xfrm>
            <a:off x="285750" y="1003300"/>
            <a:ext cx="8501063" cy="555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altLang="ru-RU" sz="2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Италия,</a:t>
            </a:r>
            <a:r>
              <a:rPr lang="ru-RU" altLang="ru-RU" sz="26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Португалия</a:t>
            </a:r>
            <a:r>
              <a:rPr lang="ru-RU" altLang="ru-RU" sz="26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2600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переход от страховой  системы к национальной модели Бевериджа</a:t>
            </a:r>
          </a:p>
          <a:p>
            <a:pPr>
              <a:lnSpc>
                <a:spcPct val="80000"/>
              </a:lnSpc>
            </a:pPr>
            <a:endParaRPr lang="ru-RU" altLang="ru-RU" sz="2000" i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6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США, Корея, Кипр, Израиль, Нидерланды </a:t>
            </a:r>
            <a:r>
              <a:rPr lang="ru-RU" altLang="ru-RU" sz="26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переход от добровольного к национальному всеобщему обязательному медицинскому страхованию, так называемый  процесс «социализации» здравоохранения</a:t>
            </a:r>
          </a:p>
          <a:p>
            <a:pPr>
              <a:lnSpc>
                <a:spcPct val="80000"/>
              </a:lnSpc>
            </a:pPr>
            <a:endParaRPr lang="ru-RU" altLang="ru-RU" sz="2000" i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6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Россия, Центральная и Восточная Европа </a:t>
            </a:r>
            <a:r>
              <a:rPr lang="ru-RU" altLang="ru-RU" sz="26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переход от государственной системы к медицинскому страхованию</a:t>
            </a:r>
            <a:endParaRPr lang="ru-RU" altLang="ru-RU" sz="26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000" i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6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Великобритания, Германия, Франция, Бельгия, Северная Европа, Канада, Австрия</a:t>
            </a:r>
            <a:r>
              <a:rPr lang="ru-RU" altLang="ru-RU" sz="26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сохранение своей системы с соответствующими коррективами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000" i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6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Развивающиеся страны </a:t>
            </a:r>
            <a:r>
              <a:rPr lang="ru-RU" altLang="ru-RU" sz="26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введение всеобщего обязательного медицинского страхования на государственном уровне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ctrTitle"/>
          </p:nvPr>
        </p:nvSpPr>
        <p:spPr>
          <a:xfrm>
            <a:off x="785813" y="0"/>
            <a:ext cx="7772400" cy="984250"/>
          </a:xfrm>
        </p:spPr>
        <p:txBody>
          <a:bodyPr lIns="0" tIns="0" rIns="0" bIns="0"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Рейтинг стран мира по уровню здравоохранения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1071563"/>
            <a:ext cx="8501063" cy="4929187"/>
          </a:xfrm>
        </p:spPr>
        <p:txBody>
          <a:bodyPr/>
          <a:lstStyle/>
          <a:p>
            <a:pPr>
              <a:buClr>
                <a:srgbClr val="956205"/>
              </a:buClr>
              <a:defRPr/>
            </a:pP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Рейтинг Составлен аналитиками агентства </a:t>
            </a:r>
            <a:r>
              <a:rPr lang="ru-RU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Bloomberg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на основании данных ВОЗ, ООН и Всемирного банка.</a:t>
            </a:r>
          </a:p>
          <a:p>
            <a:pPr>
              <a:buClr>
                <a:srgbClr val="956205"/>
              </a:buClr>
              <a:defRPr/>
            </a:pP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956205"/>
              </a:buClr>
              <a:defRPr/>
            </a:pP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В основе рейтинга - три ключевых показателя:</a:t>
            </a:r>
          </a:p>
          <a:p>
            <a:pPr algn="just">
              <a:buClr>
                <a:srgbClr val="956205"/>
              </a:buClr>
              <a:defRPr/>
            </a:pPr>
            <a:r>
              <a:rPr lang="ru-RU" altLang="ru-RU" sz="26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HY견고딕"/>
                <a:cs typeface="Times New Roman" pitchFamily="18" charset="0"/>
              </a:rPr>
              <a:t>средняя ожидаемая продолжительность жизни 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рождении</a:t>
            </a:r>
          </a:p>
          <a:p>
            <a:pPr algn="just">
              <a:buClr>
                <a:srgbClr val="956205"/>
              </a:buClr>
              <a:defRPr/>
            </a:pPr>
            <a:r>
              <a:rPr lang="ru-RU" altLang="ru-RU" sz="26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HY견고딕"/>
                <a:cs typeface="Times New Roman" pitchFamily="18" charset="0"/>
              </a:rPr>
              <a:t>государственные затраты на здравоохранение</a:t>
            </a:r>
            <a:r>
              <a:rPr lang="ru-RU" altLang="ru-RU" sz="2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HY견고딕"/>
                <a:cs typeface="Times New Roman" pitchFamily="18" charset="0"/>
              </a:rPr>
              <a:t> </a:t>
            </a:r>
            <a:r>
              <a:rPr lang="ru-RU" alt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виде процента от ВВП на душу населения</a:t>
            </a: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956205"/>
              </a:buClr>
              <a:defRPr/>
            </a:pPr>
            <a:r>
              <a:rPr lang="ru-RU" altLang="ru-RU" sz="26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HY견고딕"/>
                <a:cs typeface="Times New Roman" pitchFamily="18" charset="0"/>
              </a:rPr>
              <a:t>стоимость медицинских услуг </a:t>
            </a: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пересчете на душу населения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Рейтинг стран мира</a:t>
            </a:r>
            <a:b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уровню здравоохранения (баллы)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sz="half" idx="1"/>
          </p:nvPr>
        </p:nvSpPr>
        <p:spPr>
          <a:xfrm>
            <a:off x="776288" y="1347788"/>
            <a:ext cx="3802062" cy="49149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Сингапур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Гонконг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Италия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Япония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Южная Корея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Австралия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Израиль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Франция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ОАЭ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Великобритания</a:t>
            </a:r>
          </a:p>
          <a:p>
            <a:pPr marL="514350" indent="-514350">
              <a:lnSpc>
                <a:spcPct val="120000"/>
              </a:lnSpc>
              <a:buFont typeface="Wingdings 3" pitchFamily="18" charset="2"/>
              <a:buNone/>
              <a:defRPr/>
            </a:pPr>
            <a:r>
              <a:rPr lang="ru-RU" sz="3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51.</a:t>
            </a: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Россия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5" name="Содержимое 5"/>
          <p:cNvSpPr txBox="1">
            <a:spLocks/>
          </p:cNvSpPr>
          <p:nvPr/>
        </p:nvSpPr>
        <p:spPr>
          <a:xfrm>
            <a:off x="4730750" y="1347788"/>
            <a:ext cx="1198563" cy="4914900"/>
          </a:xfrm>
          <a:prstGeom prst="rect">
            <a:avLst/>
          </a:prstGeom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78.6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77.5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76.3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68.1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67.4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65.9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65.4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64.6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64.1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63.1</a:t>
            </a:r>
          </a:p>
          <a:p>
            <a:pPr marL="342900" indent="-342900" eaLnBrk="0" hangingPunct="0">
              <a:spcBef>
                <a:spcPct val="20000"/>
              </a:spcBef>
              <a:buFont typeface="Wingdings 3" pitchFamily="18" charset="2"/>
              <a:buNone/>
              <a:defRPr/>
            </a:pP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22.5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>
                <a:solidFill>
                  <a:schemeClr val="bg1"/>
                </a:solidFill>
              </a:rPr>
              <a:t>США: многоканальный механизм финансирования</a:t>
            </a:r>
          </a:p>
        </p:txBody>
      </p:sp>
      <p:grpSp>
        <p:nvGrpSpPr>
          <p:cNvPr id="72707" name="Group 5"/>
          <p:cNvGrpSpPr>
            <a:grpSpLocks/>
          </p:cNvGrpSpPr>
          <p:nvPr/>
        </p:nvGrpSpPr>
        <p:grpSpPr bwMode="auto">
          <a:xfrm>
            <a:off x="785813" y="1714500"/>
            <a:ext cx="7848600" cy="4103688"/>
            <a:chOff x="2378" y="9671"/>
            <a:chExt cx="9000" cy="4860"/>
          </a:xfrm>
        </p:grpSpPr>
        <p:sp>
          <p:nvSpPr>
            <p:cNvPr id="72708" name="Text Box 6"/>
            <p:cNvSpPr txBox="1">
              <a:spLocks noChangeArrowheads="1"/>
            </p:cNvSpPr>
            <p:nvPr/>
          </p:nvSpPr>
          <p:spPr bwMode="auto">
            <a:xfrm>
              <a:off x="2493" y="9671"/>
              <a:ext cx="1847" cy="8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ru-RU" sz="1500">
                  <a:latin typeface="Times New Roman" pitchFamily="18" charset="0"/>
                </a:rPr>
                <a:t>41%</a:t>
              </a:r>
            </a:p>
            <a:p>
              <a:pPr algn="ctr"/>
              <a:r>
                <a:rPr lang="ru-RU" sz="1500">
                  <a:latin typeface="Times New Roman" pitchFamily="18" charset="0"/>
                </a:rPr>
                <a:t>Госбюджет</a:t>
              </a:r>
              <a:endParaRPr lang="ru-RU" sz="1500"/>
            </a:p>
          </p:txBody>
        </p:sp>
        <p:sp>
          <p:nvSpPr>
            <p:cNvPr id="72709" name="Text Box 7"/>
            <p:cNvSpPr txBox="1">
              <a:spLocks noChangeArrowheads="1"/>
            </p:cNvSpPr>
            <p:nvPr/>
          </p:nvSpPr>
          <p:spPr bwMode="auto">
            <a:xfrm>
              <a:off x="6532" y="9671"/>
              <a:ext cx="1846" cy="8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ru-RU" sz="1500">
                  <a:latin typeface="Times New Roman" pitchFamily="18" charset="0"/>
                </a:rPr>
                <a:t>59%</a:t>
              </a:r>
            </a:p>
            <a:p>
              <a:pPr algn="ctr"/>
              <a:r>
                <a:rPr lang="ru-RU" sz="1500">
                  <a:latin typeface="Times New Roman" pitchFamily="18" charset="0"/>
                </a:rPr>
                <a:t>Частные средства</a:t>
              </a:r>
              <a:endParaRPr lang="ru-RU" sz="1500"/>
            </a:p>
          </p:txBody>
        </p:sp>
        <p:sp>
          <p:nvSpPr>
            <p:cNvPr id="72710" name="Text Box 8"/>
            <p:cNvSpPr txBox="1">
              <a:spLocks noChangeArrowheads="1"/>
            </p:cNvSpPr>
            <p:nvPr/>
          </p:nvSpPr>
          <p:spPr bwMode="auto">
            <a:xfrm>
              <a:off x="2378" y="11082"/>
              <a:ext cx="1846" cy="14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ru-RU" sz="1500">
                  <a:latin typeface="Times New Roman" pitchFamily="18" charset="0"/>
                </a:rPr>
                <a:t>27% федеральный </a:t>
              </a:r>
            </a:p>
            <a:p>
              <a:pPr algn="ctr"/>
              <a:r>
                <a:rPr lang="ru-RU" sz="1500">
                  <a:latin typeface="Times New Roman" pitchFamily="18" charset="0"/>
                </a:rPr>
                <a:t>бюджет</a:t>
              </a:r>
              <a:endParaRPr lang="uk-UA" sz="1500">
                <a:latin typeface="Times New Roman" pitchFamily="18" charset="0"/>
              </a:endParaRPr>
            </a:p>
            <a:p>
              <a:pPr algn="ctr"/>
              <a:r>
                <a:rPr lang="ru-RU" sz="1500">
                  <a:latin typeface="Times New Roman" pitchFamily="18" charset="0"/>
                </a:rPr>
                <a:t>14% бюджет</a:t>
              </a:r>
            </a:p>
            <a:p>
              <a:pPr algn="ctr"/>
              <a:r>
                <a:rPr lang="ru-RU" sz="1500">
                  <a:latin typeface="Times New Roman" pitchFamily="18" charset="0"/>
                </a:rPr>
                <a:t>штата</a:t>
              </a:r>
              <a:endParaRPr lang="ru-RU" sz="1500"/>
            </a:p>
          </p:txBody>
        </p:sp>
        <p:sp>
          <p:nvSpPr>
            <p:cNvPr id="72711" name="Text Box 9"/>
            <p:cNvSpPr txBox="1">
              <a:spLocks noChangeArrowheads="1"/>
            </p:cNvSpPr>
            <p:nvPr/>
          </p:nvSpPr>
          <p:spPr bwMode="auto">
            <a:xfrm>
              <a:off x="5147" y="11082"/>
              <a:ext cx="1846" cy="8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uk-UA" sz="1500">
                  <a:latin typeface="Times New Roman" pitchFamily="18" charset="0"/>
                </a:rPr>
                <a:t>32</a:t>
              </a:r>
              <a:r>
                <a:rPr lang="ru-RU" sz="1500">
                  <a:latin typeface="Times New Roman" pitchFamily="18" charset="0"/>
                </a:rPr>
                <a:t>% страховое финансирование</a:t>
              </a:r>
              <a:endParaRPr lang="ru-RU" sz="1500"/>
            </a:p>
          </p:txBody>
        </p:sp>
        <p:sp>
          <p:nvSpPr>
            <p:cNvPr id="72712" name="Text Box 10"/>
            <p:cNvSpPr txBox="1">
              <a:spLocks noChangeArrowheads="1"/>
            </p:cNvSpPr>
            <p:nvPr/>
          </p:nvSpPr>
          <p:spPr bwMode="auto">
            <a:xfrm>
              <a:off x="7109" y="11082"/>
              <a:ext cx="1846" cy="8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uk-UA" sz="1500">
                  <a:latin typeface="Times New Roman" pitchFamily="18" charset="0"/>
                </a:rPr>
                <a:t>25</a:t>
              </a:r>
              <a:r>
                <a:rPr lang="ru-RU" sz="1500">
                  <a:latin typeface="Times New Roman" pitchFamily="18" charset="0"/>
                </a:rPr>
                <a:t>% частное</a:t>
              </a:r>
              <a:r>
                <a:rPr lang="uk-UA" sz="1500">
                  <a:latin typeface="Times New Roman" pitchFamily="18" charset="0"/>
                </a:rPr>
                <a:t> </a:t>
              </a:r>
              <a:r>
                <a:rPr lang="ru-RU" sz="1500">
                  <a:latin typeface="Times New Roman" pitchFamily="18" charset="0"/>
                </a:rPr>
                <a:t>финансирование</a:t>
              </a:r>
              <a:endParaRPr lang="ru-RU" sz="1500"/>
            </a:p>
          </p:txBody>
        </p:sp>
        <p:sp>
          <p:nvSpPr>
            <p:cNvPr id="72713" name="Text Box 11"/>
            <p:cNvSpPr txBox="1">
              <a:spLocks noChangeArrowheads="1"/>
            </p:cNvSpPr>
            <p:nvPr/>
          </p:nvSpPr>
          <p:spPr bwMode="auto">
            <a:xfrm>
              <a:off x="9186" y="11082"/>
              <a:ext cx="2192" cy="8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uk-UA" sz="1500">
                  <a:latin typeface="Times New Roman" pitchFamily="18" charset="0"/>
                </a:rPr>
                <a:t>2</a:t>
              </a:r>
              <a:r>
                <a:rPr lang="ru-RU" sz="1500">
                  <a:latin typeface="Times New Roman" pitchFamily="18" charset="0"/>
                </a:rPr>
                <a:t>% благотворительность</a:t>
              </a:r>
              <a:endParaRPr lang="ru-RU" sz="1500"/>
            </a:p>
          </p:txBody>
        </p:sp>
        <p:sp>
          <p:nvSpPr>
            <p:cNvPr id="72714" name="Text Box 12"/>
            <p:cNvSpPr txBox="1">
              <a:spLocks noChangeArrowheads="1"/>
            </p:cNvSpPr>
            <p:nvPr/>
          </p:nvSpPr>
          <p:spPr bwMode="auto">
            <a:xfrm>
              <a:off x="5147" y="12493"/>
              <a:ext cx="1846" cy="20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uk-UA" sz="1500">
                  <a:latin typeface="Times New Roman" pitchFamily="18" charset="0"/>
                </a:rPr>
                <a:t>19</a:t>
              </a:r>
              <a:r>
                <a:rPr lang="ru-RU" sz="1500">
                  <a:latin typeface="Times New Roman" pitchFamily="18" charset="0"/>
                </a:rPr>
                <a:t>% частное</a:t>
              </a:r>
              <a:r>
                <a:rPr lang="uk-UA" sz="1500">
                  <a:latin typeface="Times New Roman" pitchFamily="18" charset="0"/>
                </a:rPr>
                <a:t> </a:t>
              </a:r>
              <a:r>
                <a:rPr lang="ru-RU" sz="1500">
                  <a:latin typeface="Times New Roman" pitchFamily="18" charset="0"/>
                </a:rPr>
                <a:t>страхование</a:t>
              </a:r>
              <a:endParaRPr lang="uk-UA" sz="1500">
                <a:latin typeface="Times New Roman" pitchFamily="18" charset="0"/>
              </a:endParaRPr>
            </a:p>
            <a:p>
              <a:pPr algn="ctr"/>
              <a:r>
                <a:rPr lang="uk-UA" sz="1500">
                  <a:latin typeface="Times New Roman" pitchFamily="18" charset="0"/>
                </a:rPr>
                <a:t>6,5</a:t>
              </a:r>
              <a:r>
                <a:rPr lang="ru-RU" sz="1500">
                  <a:latin typeface="Times New Roman" pitchFamily="18" charset="0"/>
                </a:rPr>
                <a:t>% государственное страхование</a:t>
              </a:r>
              <a:endParaRPr lang="uk-UA" sz="1500">
                <a:latin typeface="Times New Roman" pitchFamily="18" charset="0"/>
              </a:endParaRPr>
            </a:p>
            <a:p>
              <a:pPr algn="ctr"/>
              <a:r>
                <a:rPr lang="uk-UA" sz="1500">
                  <a:latin typeface="Times New Roman" pitchFamily="18" charset="0"/>
                </a:rPr>
                <a:t>6,5</a:t>
              </a:r>
              <a:r>
                <a:rPr lang="ru-RU" sz="1500">
                  <a:latin typeface="Times New Roman" pitchFamily="18" charset="0"/>
                </a:rPr>
                <a:t>% смешанное страхование</a:t>
              </a:r>
              <a:endParaRPr lang="ru-RU" sz="1500"/>
            </a:p>
          </p:txBody>
        </p:sp>
        <p:sp>
          <p:nvSpPr>
            <p:cNvPr id="72715" name="Line 13"/>
            <p:cNvSpPr>
              <a:spLocks noChangeShapeType="1"/>
            </p:cNvSpPr>
            <p:nvPr/>
          </p:nvSpPr>
          <p:spPr bwMode="auto">
            <a:xfrm flipH="1">
              <a:off x="6186" y="10477"/>
              <a:ext cx="1154" cy="60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16" name="Line 14"/>
            <p:cNvSpPr>
              <a:spLocks noChangeShapeType="1"/>
            </p:cNvSpPr>
            <p:nvPr/>
          </p:nvSpPr>
          <p:spPr bwMode="auto">
            <a:xfrm>
              <a:off x="7340" y="10477"/>
              <a:ext cx="461" cy="60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17" name="Line 15"/>
            <p:cNvSpPr>
              <a:spLocks noChangeShapeType="1"/>
            </p:cNvSpPr>
            <p:nvPr/>
          </p:nvSpPr>
          <p:spPr bwMode="auto">
            <a:xfrm>
              <a:off x="7340" y="10477"/>
              <a:ext cx="2884" cy="60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18" name="Line 16"/>
            <p:cNvSpPr>
              <a:spLocks noChangeShapeType="1"/>
            </p:cNvSpPr>
            <p:nvPr/>
          </p:nvSpPr>
          <p:spPr bwMode="auto">
            <a:xfrm>
              <a:off x="6070" y="11889"/>
              <a:ext cx="0" cy="60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19" name="Line 17"/>
            <p:cNvSpPr>
              <a:spLocks noChangeShapeType="1"/>
            </p:cNvSpPr>
            <p:nvPr/>
          </p:nvSpPr>
          <p:spPr bwMode="auto">
            <a:xfrm>
              <a:off x="3301" y="10477"/>
              <a:ext cx="0" cy="60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863600"/>
          </a:xfrm>
        </p:spPr>
        <p:txBody>
          <a:bodyPr/>
          <a:lstStyle/>
          <a:p>
            <a:pPr eaLnBrk="1" hangingPunct="1"/>
            <a:r>
              <a:rPr lang="ru-RU">
                <a:solidFill>
                  <a:schemeClr val="bg1"/>
                </a:solidFill>
              </a:rPr>
              <a:t>Управление: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>
          <a:xfrm>
            <a:off x="214313" y="1071563"/>
            <a:ext cx="8785225" cy="5256212"/>
          </a:xfrm>
          <a:noFill/>
        </p:spPr>
        <p:txBody>
          <a:bodyPr lIns="0" tIns="0" rIns="0" bIns="0"/>
          <a:lstStyle/>
          <a:p>
            <a:pPr marL="609600" indent="-609600" eaLnBrk="1" hangingPunct="1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центральный департамент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департамент штата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муниципальный департамент</a:t>
            </a:r>
          </a:p>
          <a:p>
            <a:pPr marL="609600" indent="-609600"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>
                <a:solidFill>
                  <a:schemeClr val="bg1"/>
                </a:solidFill>
              </a:rPr>
              <a:t>Инфраструктура ЛПУ в Штатах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Государственные ЛПУ (федеральная, штата, муниципальная)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Частные ЛПУ (прибыльные, неприбыльные)</a:t>
            </a:r>
          </a:p>
          <a:p>
            <a:pPr marL="609600" indent="-609600"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>
                <a:solidFill>
                  <a:schemeClr val="bg1"/>
                </a:solidFill>
              </a:rPr>
              <a:t>77 коек на 10 000 нас. </a:t>
            </a:r>
          </a:p>
          <a:p>
            <a:pPr marL="609600" indent="-609600"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>
                <a:solidFill>
                  <a:schemeClr val="bg1"/>
                </a:solidFill>
              </a:rPr>
              <a:t>27 врачей на 10 000 нас.</a:t>
            </a:r>
          </a:p>
          <a:p>
            <a:pPr marL="609600" indent="-609600"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>
                <a:solidFill>
                  <a:schemeClr val="bg1"/>
                </a:solidFill>
              </a:rPr>
              <a:t>На 1 чел. $2500</a:t>
            </a:r>
            <a:r>
              <a:rPr lang="ru-RU"/>
              <a:t> 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>
                <a:solidFill>
                  <a:schemeClr val="bg1"/>
                </a:solidFill>
              </a:rPr>
              <a:t>Приоритеты здравоохранения США</a:t>
            </a:r>
          </a:p>
        </p:txBody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ru-RU" sz="2800">
                <a:solidFill>
                  <a:schemeClr val="bg1"/>
                </a:solidFill>
              </a:rPr>
              <a:t>увеличение ежегодных затрат на здравоохранение (достигли 15% от ВВП)</a:t>
            </a:r>
          </a:p>
          <a:p>
            <a:pPr marL="609600" indent="-609600" eaLnBrk="1" hangingPunct="1"/>
            <a:r>
              <a:rPr lang="ru-RU" sz="2800">
                <a:solidFill>
                  <a:schemeClr val="bg1"/>
                </a:solidFill>
              </a:rPr>
              <a:t>профилактика болезней</a:t>
            </a:r>
          </a:p>
          <a:p>
            <a:pPr marL="609600" indent="-609600" eaLnBrk="1" hangingPunct="1"/>
            <a:r>
              <a:rPr lang="ru-RU" sz="2800">
                <a:solidFill>
                  <a:schemeClr val="bg1"/>
                </a:solidFill>
              </a:rPr>
              <a:t>здоровый образ жизни</a:t>
            </a:r>
          </a:p>
          <a:p>
            <a:pPr marL="609600" indent="-609600" eaLnBrk="1" hangingPunct="1"/>
            <a:r>
              <a:rPr lang="ru-RU" sz="2800">
                <a:solidFill>
                  <a:schemeClr val="bg1"/>
                </a:solidFill>
              </a:rPr>
              <a:t>стремление к максимальному долголетию</a:t>
            </a:r>
          </a:p>
          <a:p>
            <a:pPr marL="609600" indent="-609600" eaLnBrk="1" hangingPunct="1"/>
            <a:r>
              <a:rPr lang="ru-RU" sz="2800">
                <a:solidFill>
                  <a:schemeClr val="bg1"/>
                </a:solidFill>
              </a:rPr>
              <a:t>высокотехнологические виды медпомощи</a:t>
            </a:r>
          </a:p>
          <a:p>
            <a:pPr marL="609600" indent="-609600" eaLnBrk="1" hangingPunct="1"/>
            <a:r>
              <a:rPr lang="ru-RU" sz="2800">
                <a:solidFill>
                  <a:schemeClr val="bg1"/>
                </a:solidFill>
              </a:rPr>
              <a:t>качественное питание</a:t>
            </a:r>
          </a:p>
          <a:p>
            <a:pPr marL="609600" indent="-609600" eaLnBrk="1" hangingPunct="1"/>
            <a:r>
              <a:rPr lang="ru-RU" sz="2800">
                <a:solidFill>
                  <a:schemeClr val="bg1"/>
                </a:solidFill>
              </a:rPr>
              <a:t>активное развитие медицинской науки</a:t>
            </a:r>
            <a:r>
              <a:rPr lang="ru-RU" sz="2800"/>
              <a:t>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>
                <a:solidFill>
                  <a:schemeClr val="bg1"/>
                </a:solidFill>
              </a:rPr>
              <a:t>Национальная система здравоохранения Великобритании</a:t>
            </a:r>
          </a:p>
        </p:txBody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>
          <a:xfrm>
            <a:off x="285750" y="1428750"/>
            <a:ext cx="8713788" cy="4525963"/>
          </a:xfrm>
          <a:noFill/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</a:pPr>
            <a:r>
              <a:rPr lang="ru-RU" sz="2800">
                <a:solidFill>
                  <a:schemeClr val="bg1"/>
                </a:solidFill>
              </a:rPr>
              <a:t>Многоуровневая, преимущественно государственная система</a:t>
            </a:r>
          </a:p>
          <a:p>
            <a:pPr eaLnBrk="1" hangingPunct="1">
              <a:lnSpc>
                <a:spcPct val="90000"/>
              </a:lnSpc>
            </a:pPr>
            <a:r>
              <a:rPr lang="ru-RU" sz="2800">
                <a:solidFill>
                  <a:schemeClr val="bg1"/>
                </a:solidFill>
              </a:rPr>
              <a:t>Многоканальный механизм финансирования: 90% (госбюджет) + 7,5% (страховые</a:t>
            </a:r>
            <a:r>
              <a:rPr lang="uk-UA" sz="2800">
                <a:solidFill>
                  <a:schemeClr val="bg1"/>
                </a:solidFill>
              </a:rPr>
              <a:t> </a:t>
            </a:r>
            <a:r>
              <a:rPr lang="ru-RU" sz="2800">
                <a:solidFill>
                  <a:schemeClr val="bg1"/>
                </a:solidFill>
              </a:rPr>
              <a:t>средства) + 2,5% (частные финансы).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>
                <a:solidFill>
                  <a:schemeClr val="bg1"/>
                </a:solidFill>
              </a:rPr>
              <a:t>Децентрализованная система управления: Минздрав + местные органы (205 графств)</a:t>
            </a:r>
          </a:p>
          <a:p>
            <a:pPr eaLnBrk="1" hangingPunct="1">
              <a:lnSpc>
                <a:spcPct val="90000"/>
              </a:lnSpc>
            </a:pPr>
            <a:r>
              <a:rPr lang="ru-RU" sz="2800">
                <a:solidFill>
                  <a:schemeClr val="bg1"/>
                </a:solidFill>
              </a:rPr>
              <a:t>В основе структуры – районные больницы (в каждом графстве).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>
                <a:solidFill>
                  <a:schemeClr val="bg1"/>
                </a:solidFill>
              </a:rPr>
              <a:t>Виды ЛПУ: больничные, внебольничные, профилактические (типа СЭС)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/>
          </p:cNvSpPr>
          <p:nvPr>
            <p:ph type="body" idx="1"/>
          </p:nvPr>
        </p:nvSpPr>
        <p:spPr>
          <a:xfrm>
            <a:off x="250825" y="333375"/>
            <a:ext cx="8642350" cy="5400675"/>
          </a:xfrm>
          <a:noFill/>
        </p:spPr>
        <p:txBody>
          <a:bodyPr lIns="0" tIns="0" rIns="0" bIns="0"/>
          <a:lstStyle/>
          <a:p>
            <a:pPr eaLnBrk="1" hangingPunct="1"/>
            <a:r>
              <a:rPr lang="ru-RU" sz="2800">
                <a:solidFill>
                  <a:schemeClr val="bg1"/>
                </a:solidFill>
              </a:rPr>
              <a:t>Внебольничная помощь оказывается врачами общей практики (подобно нашим участковым).</a:t>
            </a:r>
          </a:p>
          <a:p>
            <a:pPr eaLnBrk="1" hangingPunct="1"/>
            <a:r>
              <a:rPr lang="ru-RU" sz="2800">
                <a:solidFill>
                  <a:schemeClr val="bg1"/>
                </a:solidFill>
              </a:rPr>
              <a:t>6 врачей на 10 000 населения (почти как у нас).</a:t>
            </a:r>
          </a:p>
          <a:p>
            <a:pPr eaLnBrk="1" hangingPunct="1"/>
            <a:r>
              <a:rPr lang="ru-RU" sz="2800">
                <a:solidFill>
                  <a:schemeClr val="bg1"/>
                </a:solidFill>
              </a:rPr>
              <a:t>Организация работы врачей: Амбулаторный прием – в первой половине дня, посещения на дому – во второй половине дня (4 посещения в день), 2 ночных дежурств в месяц. </a:t>
            </a:r>
          </a:p>
          <a:p>
            <a:pPr eaLnBrk="1" hangingPunct="1"/>
            <a:r>
              <a:rPr lang="ru-RU" sz="2800">
                <a:solidFill>
                  <a:schemeClr val="bg1"/>
                </a:solidFill>
              </a:rPr>
              <a:t>Зарплата 35 000 ф.с. в год. </a:t>
            </a:r>
          </a:p>
          <a:p>
            <a:pPr eaLnBrk="1" hangingPunct="1"/>
            <a:r>
              <a:rPr lang="ru-RU" sz="2800">
                <a:solidFill>
                  <a:schemeClr val="bg1"/>
                </a:solidFill>
              </a:rPr>
              <a:t>Норматив: от 500 до 3500 пациентов на 1 врача (70% - контракт, 30% - оплата за счет пациентов).</a:t>
            </a:r>
          </a:p>
          <a:p>
            <a:pPr eaLnBrk="1" hangingPunct="1"/>
            <a:r>
              <a:rPr lang="ru-RU" sz="2800">
                <a:solidFill>
                  <a:schemeClr val="bg1"/>
                </a:solidFill>
              </a:rPr>
              <a:t>Обеспеченность: 19 врачей и 70 коек на 10 000 нас.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428625" y="142875"/>
            <a:ext cx="8358188" cy="621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normAutofit fontScale="92500"/>
          </a:bodyPr>
          <a:lstStyle/>
          <a:p>
            <a:pPr indent="450850" eaLnBrk="0" hangingPunct="0">
              <a:defRPr/>
            </a:pPr>
            <a:r>
              <a:rPr lang="ru-RU" sz="3400" spc="-1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Сравнительный анализ показывает, что в настоящее время здравоохранение существует в двух формах: </a:t>
            </a:r>
            <a:r>
              <a:rPr lang="ru-RU" sz="3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комплекса</a:t>
            </a: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мер и  </a:t>
            </a:r>
            <a:r>
              <a:rPr lang="ru-RU" sz="3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мер.</a:t>
            </a:r>
          </a:p>
          <a:p>
            <a:pPr indent="450850" eaLnBrk="0" hangingPunct="0">
              <a:defRPr/>
            </a:pP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Явное преимущество эффективности просматривается со стороны того типа здравоохранения, которое имеет черты </a:t>
            </a:r>
            <a:r>
              <a:rPr lang="ru-RU" sz="3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состоящей из 5-ти видов мер: </a:t>
            </a:r>
          </a:p>
          <a:p>
            <a:pPr indent="450850" eaLnBrk="0" hangingPunct="0">
              <a:defRPr/>
            </a:pPr>
            <a:r>
              <a:rPr lang="ru-RU" sz="3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государственных</a:t>
            </a: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(законодательные, политические,  управленческие) </a:t>
            </a:r>
          </a:p>
          <a:p>
            <a:pPr indent="450850" eaLnBrk="0" hangingPunct="0">
              <a:defRPr/>
            </a:pPr>
            <a:r>
              <a:rPr lang="ru-RU" sz="3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общественных</a:t>
            </a:r>
            <a:r>
              <a:rPr lang="ru-RU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(социологические, психологические),</a:t>
            </a:r>
          </a:p>
          <a:p>
            <a:pPr indent="450850" eaLnBrk="0" hangingPunct="0">
              <a:defRPr/>
            </a:pPr>
            <a:r>
              <a:rPr lang="ru-RU" sz="3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социальных</a:t>
            </a:r>
            <a:endParaRPr lang="ru-RU" sz="3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hangingPunct="0">
              <a:defRPr/>
            </a:pPr>
            <a:r>
              <a:rPr lang="ru-RU" sz="3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экономических</a:t>
            </a:r>
            <a:endParaRPr lang="ru-RU" sz="3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hangingPunct="0">
              <a:defRPr/>
            </a:pPr>
            <a:r>
              <a:rPr lang="ru-RU" sz="3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медицинских</a:t>
            </a:r>
            <a:endParaRPr lang="ru-RU" sz="3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1"/>
          <p:cNvSpPr>
            <a:spLocks noChangeArrowheads="1"/>
          </p:cNvSpPr>
          <p:nvPr/>
        </p:nvSpPr>
        <p:spPr bwMode="auto">
          <a:xfrm>
            <a:off x="285750" y="571500"/>
            <a:ext cx="8501063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Причем, эти меры, как правило, хорошо взаимоувязаны, испытаны практикой и успешно дополняют друг друга, что в конечном итоге превращает здравоохранение в </a:t>
            </a:r>
            <a:r>
              <a:rPr lang="ru-RU" sz="32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систему</a:t>
            </a:r>
            <a:r>
              <a:rPr lang="ru-RU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0" hangingPunct="0"/>
            <a:r>
              <a:rPr lang="ru-RU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Страны, где здравоохранение приобрело все характеристики системы, добились наиболее высоких результатов.</a:t>
            </a:r>
          </a:p>
          <a:p>
            <a:pPr algn="just" eaLnBrk="0" hangingPunct="0"/>
            <a:r>
              <a:rPr lang="ru-RU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Это, прежде всего, относится к странам Европы, северной Америки и Восточной Азии (Япония, Сингапур).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Прямоугольник 1"/>
          <p:cNvSpPr>
            <a:spLocks noChangeArrowheads="1"/>
          </p:cNvSpPr>
          <p:nvPr/>
        </p:nvSpPr>
        <p:spPr bwMode="auto">
          <a:xfrm>
            <a:off x="357188" y="214313"/>
            <a:ext cx="8643937" cy="603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Следовательно, под здравоохранением логично понимать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систему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государственных, общественных, социально-экономических и медицинских мер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направленных на охрану и укрепление здоровья населения.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Из системного принципа выходит, что невозможно достичь высокого эффекта в охране здоровья населения только с помощью одной группы мер и, в частности, посредством усилий только одной медицины. 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Тем более, что медицина может выступать как фактор риска для здоровья человека, если она не качественна. Степень вероятности появления медицинских действий как фактора риска для здоровья человека составляет, примерно, 5-10%.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Прямоугольник 1"/>
          <p:cNvSpPr>
            <a:spLocks noChangeArrowheads="1"/>
          </p:cNvSpPr>
          <p:nvPr/>
        </p:nvSpPr>
        <p:spPr bwMode="auto">
          <a:xfrm>
            <a:off x="285750" y="142875"/>
            <a:ext cx="8715375" cy="646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том случае, когда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медицинские меры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развиты слабо, формируется явление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социально-медицинской компенсации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при котором максимальный спектр функций по защите здоровья человека переносится на медицину. При этом начинает активно и односторонне развиваться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медицинская инфраструктура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следствие ее расширенных функций в ущерб качества медицинских услуг.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Такая ситуация наблюдалась в  СССР  в 70-80 гг., что привело к увеличению в 90-х годах инфраструктуры по отдельным видам медицинской помощи, которая стала  превышать  адекватные показатели  многих стран Европы. Так, количество коек в Украине  в 1990 г. равнялось 135 на 10 тыс. населения, (во  Франции - 129,  в  Германии - 103, в  Англии - 70, в  Италии - 72).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Прямоугольник 1"/>
          <p:cNvSpPr>
            <a:spLocks noChangeArrowheads="1"/>
          </p:cNvSpPr>
          <p:nvPr/>
        </p:nvSpPr>
        <p:spPr bwMode="auto">
          <a:xfrm>
            <a:off x="285750" y="285750"/>
            <a:ext cx="8715375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Такое явление называется </a:t>
            </a:r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«социально-медицинской компенсацией»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которая позволяла за счет сугубо медицинских мер решать на достаточно  высоком уровне задачи охраны здоровья. Поэтому проводить сокращение медицинской сферы без учета этой социально-медицинской компенсации не рационально, так как это приведёт к резкому ухудшению охраны здоровья населения.</a:t>
            </a:r>
          </a:p>
          <a:p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Тем более такие действия выглядят ошибочными, если они обосновываются лишь результатами механического сравнения параметров медицинской инфраструктуры со странами с развитой системой </a:t>
            </a:r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только медицинских мер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особенно </a:t>
            </a:r>
            <a:r>
              <a:rPr lang="ru-RU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социально-экономических и государственных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</TotalTime>
  <Words>3547</Words>
  <Application>Microsoft Office PowerPoint</Application>
  <PresentationFormat>Экран (4:3)</PresentationFormat>
  <Paragraphs>279</Paragraphs>
  <Slides>48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4" baseType="lpstr">
      <vt:lpstr>Arial</vt:lpstr>
      <vt:lpstr>Calibri</vt:lpstr>
      <vt:lpstr>Times New Roman</vt:lpstr>
      <vt:lpstr>Wingdings</vt:lpstr>
      <vt:lpstr>Wingdings 3</vt:lpstr>
      <vt:lpstr>Тема Office</vt:lpstr>
      <vt:lpstr>ГОО ВПО ДОННМУ ИМ. М. ГОРЬКОГО кафедра общественного здоровья, здравоохранения, экономики здравоохранения  ПЕРСПЕКТИВЫ РАЗВИТИЯ СИСТЕМ ЗДРАВООХРАНЕНИЯ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Отто Эдуард Леопольд фон Бисмарк-Шёнхаузен  (1 апреля 1815 г. – 30 июля 1898 г.)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Рейтинг стран мира по уровню здравоохранения</vt:lpstr>
      <vt:lpstr>Рейтинг стран мира по уровню здравоохранения (баллы)</vt:lpstr>
      <vt:lpstr>США: многоканальный механизм финансирования</vt:lpstr>
      <vt:lpstr>Управление:</vt:lpstr>
      <vt:lpstr>Приоритеты здравоохранения США</vt:lpstr>
      <vt:lpstr>Национальная система здравоохранения Великобритании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СИСТЕМЫ ЗДРАВООХРАНЕНИЯ</dc:title>
  <dc:creator>main</dc:creator>
  <cp:lastModifiedBy>Яна</cp:lastModifiedBy>
  <cp:revision>60</cp:revision>
  <dcterms:created xsi:type="dcterms:W3CDTF">2016-11-14T17:15:18Z</dcterms:created>
  <dcterms:modified xsi:type="dcterms:W3CDTF">2020-11-02T05:54:43Z</dcterms:modified>
</cp:coreProperties>
</file>