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  <p:sldId id="267" r:id="rId12"/>
    <p:sldId id="268" r:id="rId13"/>
    <p:sldId id="269" r:id="rId14"/>
    <p:sldId id="270" r:id="rId15"/>
    <p:sldId id="274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831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800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21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596873-A566-4474-B607-1641E0FBF01E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66153454-5AC8-4397-808B-AAA4F4A1CE8E}">
      <dgm:prSet/>
      <dgm:spPr/>
      <dgm:t>
        <a:bodyPr/>
        <a:lstStyle/>
        <a:p>
          <a:pPr rtl="0"/>
          <a:r>
            <a:rPr lang="ru-RU" smtClean="0"/>
            <a:t>Предусматривает длительное использование АСК (100 мг/сут). </a:t>
          </a:r>
          <a:endParaRPr lang="ru-RU"/>
        </a:p>
      </dgm:t>
    </dgm:pt>
    <dgm:pt modelId="{7247CCF5-4177-45D0-B465-52142A5EDA10}" type="parTrans" cxnId="{B97C75EB-A59D-4313-8EFF-CB785CF9E486}">
      <dgm:prSet/>
      <dgm:spPr/>
      <dgm:t>
        <a:bodyPr/>
        <a:lstStyle/>
        <a:p>
          <a:endParaRPr lang="ru-RU"/>
        </a:p>
      </dgm:t>
    </dgm:pt>
    <dgm:pt modelId="{114176BC-FA3F-4FE2-830A-7859ED24D8BD}" type="sibTrans" cxnId="{B97C75EB-A59D-4313-8EFF-CB785CF9E486}">
      <dgm:prSet/>
      <dgm:spPr/>
      <dgm:t>
        <a:bodyPr/>
        <a:lstStyle/>
        <a:p>
          <a:endParaRPr lang="ru-RU"/>
        </a:p>
      </dgm:t>
    </dgm:pt>
    <dgm:pt modelId="{6BA4342F-0206-4591-BDF2-93978794B5E2}">
      <dgm:prSet/>
      <dgm:spPr/>
      <dgm:t>
        <a:bodyPr/>
        <a:lstStyle/>
        <a:p>
          <a:pPr rtl="0"/>
          <a:r>
            <a:rPr lang="ru-RU" smtClean="0"/>
            <a:t>Дополнительные антикоагулянты при этом не требуются.</a:t>
          </a:r>
          <a:endParaRPr lang="ru-RU"/>
        </a:p>
      </dgm:t>
    </dgm:pt>
    <dgm:pt modelId="{73CAE86F-B9E4-4CE9-AD95-BA2CD8296D93}" type="parTrans" cxnId="{42F133D1-1415-400F-B158-D7332F92C982}">
      <dgm:prSet/>
      <dgm:spPr/>
      <dgm:t>
        <a:bodyPr/>
        <a:lstStyle/>
        <a:p>
          <a:endParaRPr lang="ru-RU"/>
        </a:p>
      </dgm:t>
    </dgm:pt>
    <dgm:pt modelId="{E724B682-71A0-4481-B1DF-E88C3BC31306}" type="sibTrans" cxnId="{42F133D1-1415-400F-B158-D7332F92C982}">
      <dgm:prSet/>
      <dgm:spPr/>
      <dgm:t>
        <a:bodyPr/>
        <a:lstStyle/>
        <a:p>
          <a:endParaRPr lang="ru-RU"/>
        </a:p>
      </dgm:t>
    </dgm:pt>
    <dgm:pt modelId="{7A1D5BBE-890F-483F-ACA8-0B93C3F553D2}" type="pres">
      <dgm:prSet presAssocID="{EE596873-A566-4474-B607-1641E0FBF01E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B240711B-7078-4BE3-99CF-3E00E6637310}" type="pres">
      <dgm:prSet presAssocID="{EE596873-A566-4474-B607-1641E0FBF01E}" presName="pyramid" presStyleLbl="node1" presStyleIdx="0" presStyleCnt="1"/>
      <dgm:spPr/>
    </dgm:pt>
    <dgm:pt modelId="{7E50D0D4-73AD-4171-ABDB-610F61702A99}" type="pres">
      <dgm:prSet presAssocID="{EE596873-A566-4474-B607-1641E0FBF01E}" presName="theList" presStyleCnt="0"/>
      <dgm:spPr/>
    </dgm:pt>
    <dgm:pt modelId="{5C8B30B2-4334-463B-BFA9-639ADAEC662A}" type="pres">
      <dgm:prSet presAssocID="{66153454-5AC8-4397-808B-AAA4F4A1CE8E}" presName="aNode" presStyleLbl="f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C19905-68D8-4BD3-88B1-6761DA3F967B}" type="pres">
      <dgm:prSet presAssocID="{66153454-5AC8-4397-808B-AAA4F4A1CE8E}" presName="aSpace" presStyleCnt="0"/>
      <dgm:spPr/>
    </dgm:pt>
    <dgm:pt modelId="{46B67CBC-4CCA-4569-B887-46CA52FD6970}" type="pres">
      <dgm:prSet presAssocID="{6BA4342F-0206-4591-BDF2-93978794B5E2}" presName="aNode" presStyleLbl="f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BACD9A-2011-4ED8-B66D-A4F30F6AF4AB}" type="pres">
      <dgm:prSet presAssocID="{6BA4342F-0206-4591-BDF2-93978794B5E2}" presName="aSpace" presStyleCnt="0"/>
      <dgm:spPr/>
    </dgm:pt>
  </dgm:ptLst>
  <dgm:cxnLst>
    <dgm:cxn modelId="{A1223B19-B330-48BB-89F3-68633362610B}" type="presOf" srcId="{EE596873-A566-4474-B607-1641E0FBF01E}" destId="{7A1D5BBE-890F-483F-ACA8-0B93C3F553D2}" srcOrd="0" destOrd="0" presId="urn:microsoft.com/office/officeart/2005/8/layout/pyramid2"/>
    <dgm:cxn modelId="{B97C75EB-A59D-4313-8EFF-CB785CF9E486}" srcId="{EE596873-A566-4474-B607-1641E0FBF01E}" destId="{66153454-5AC8-4397-808B-AAA4F4A1CE8E}" srcOrd="0" destOrd="0" parTransId="{7247CCF5-4177-45D0-B465-52142A5EDA10}" sibTransId="{114176BC-FA3F-4FE2-830A-7859ED24D8BD}"/>
    <dgm:cxn modelId="{E89E1F1D-E3B6-445B-BB3E-932BEC7B8D4E}" type="presOf" srcId="{66153454-5AC8-4397-808B-AAA4F4A1CE8E}" destId="{5C8B30B2-4334-463B-BFA9-639ADAEC662A}" srcOrd="0" destOrd="0" presId="urn:microsoft.com/office/officeart/2005/8/layout/pyramid2"/>
    <dgm:cxn modelId="{42F133D1-1415-400F-B158-D7332F92C982}" srcId="{EE596873-A566-4474-B607-1641E0FBF01E}" destId="{6BA4342F-0206-4591-BDF2-93978794B5E2}" srcOrd="1" destOrd="0" parTransId="{73CAE86F-B9E4-4CE9-AD95-BA2CD8296D93}" sibTransId="{E724B682-71A0-4481-B1DF-E88C3BC31306}"/>
    <dgm:cxn modelId="{5E7B0AFD-0C1E-484B-8884-80AC843D88B8}" type="presOf" srcId="{6BA4342F-0206-4591-BDF2-93978794B5E2}" destId="{46B67CBC-4CCA-4569-B887-46CA52FD6970}" srcOrd="0" destOrd="0" presId="urn:microsoft.com/office/officeart/2005/8/layout/pyramid2"/>
    <dgm:cxn modelId="{5B39FDAE-222C-4CA9-AF4C-C3774FB053A8}" type="presParOf" srcId="{7A1D5BBE-890F-483F-ACA8-0B93C3F553D2}" destId="{B240711B-7078-4BE3-99CF-3E00E6637310}" srcOrd="0" destOrd="0" presId="urn:microsoft.com/office/officeart/2005/8/layout/pyramid2"/>
    <dgm:cxn modelId="{B0C4039E-9D8C-4D01-9EBE-731D55A7B971}" type="presParOf" srcId="{7A1D5BBE-890F-483F-ACA8-0B93C3F553D2}" destId="{7E50D0D4-73AD-4171-ABDB-610F61702A99}" srcOrd="1" destOrd="0" presId="urn:microsoft.com/office/officeart/2005/8/layout/pyramid2"/>
    <dgm:cxn modelId="{C914780F-2325-4786-B75A-707FD0E5E07E}" type="presParOf" srcId="{7E50D0D4-73AD-4171-ABDB-610F61702A99}" destId="{5C8B30B2-4334-463B-BFA9-639ADAEC662A}" srcOrd="0" destOrd="0" presId="urn:microsoft.com/office/officeart/2005/8/layout/pyramid2"/>
    <dgm:cxn modelId="{CE26071B-DF9A-4D69-BA12-79E7FD0258F7}" type="presParOf" srcId="{7E50D0D4-73AD-4171-ABDB-610F61702A99}" destId="{A3C19905-68D8-4BD3-88B1-6761DA3F967B}" srcOrd="1" destOrd="0" presId="urn:microsoft.com/office/officeart/2005/8/layout/pyramid2"/>
    <dgm:cxn modelId="{D27669E6-21FD-4C81-BA55-E47BAE9BF1A7}" type="presParOf" srcId="{7E50D0D4-73AD-4171-ABDB-610F61702A99}" destId="{46B67CBC-4CCA-4569-B887-46CA52FD6970}" srcOrd="2" destOrd="0" presId="urn:microsoft.com/office/officeart/2005/8/layout/pyramid2"/>
    <dgm:cxn modelId="{120CD4AB-30AD-46AA-A1C8-DFC169F168CC}" type="presParOf" srcId="{7E50D0D4-73AD-4171-ABDB-610F61702A99}" destId="{10BACD9A-2011-4ED8-B66D-A4F30F6AF4AB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40711B-7078-4BE3-99CF-3E00E6637310}">
      <dsp:nvSpPr>
        <dsp:cNvPr id="0" name=""/>
        <dsp:cNvSpPr/>
      </dsp:nvSpPr>
      <dsp:spPr>
        <a:xfrm>
          <a:off x="3095906" y="0"/>
          <a:ext cx="5217554" cy="5217554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8B30B2-4334-463B-BFA9-639ADAEC662A}">
      <dsp:nvSpPr>
        <dsp:cNvPr id="0" name=""/>
        <dsp:cNvSpPr/>
      </dsp:nvSpPr>
      <dsp:spPr>
        <a:xfrm>
          <a:off x="5704683" y="522264"/>
          <a:ext cx="3391410" cy="185467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smtClean="0"/>
            <a:t>Предусматривает длительное использование АСК (100 мг/сут). </a:t>
          </a:r>
          <a:endParaRPr lang="ru-RU" sz="2600" kern="1200"/>
        </a:p>
      </dsp:txBody>
      <dsp:txXfrm>
        <a:off x="5795221" y="612802"/>
        <a:ext cx="3210334" cy="1673601"/>
      </dsp:txXfrm>
    </dsp:sp>
    <dsp:sp modelId="{46B67CBC-4CCA-4569-B887-46CA52FD6970}">
      <dsp:nvSpPr>
        <dsp:cNvPr id="0" name=""/>
        <dsp:cNvSpPr/>
      </dsp:nvSpPr>
      <dsp:spPr>
        <a:xfrm>
          <a:off x="5704683" y="2608777"/>
          <a:ext cx="3391410" cy="185467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smtClean="0"/>
            <a:t>Дополнительные антикоагулянты при этом не требуются.</a:t>
          </a:r>
          <a:endParaRPr lang="ru-RU" sz="2600" kern="1200"/>
        </a:p>
      </dsp:txBody>
      <dsp:txXfrm>
        <a:off x="5795221" y="2699315"/>
        <a:ext cx="3210334" cy="16736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55A0-5508-4C36-B35E-045CD87DEE6F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5E4FA-AFF9-4E8D-9BDF-7829EAE6D15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870761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55A0-5508-4C36-B35E-045CD87DEE6F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5E4FA-AFF9-4E8D-9BDF-7829EAE6D1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87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55A0-5508-4C36-B35E-045CD87DEE6F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5E4FA-AFF9-4E8D-9BDF-7829EAE6D1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56088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55A0-5508-4C36-B35E-045CD87DEE6F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5E4FA-AFF9-4E8D-9BDF-7829EAE6D1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46821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55A0-5508-4C36-B35E-045CD87DEE6F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5E4FA-AFF9-4E8D-9BDF-7829EAE6D15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70099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55A0-5508-4C36-B35E-045CD87DEE6F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5E4FA-AFF9-4E8D-9BDF-7829EAE6D1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28345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55A0-5508-4C36-B35E-045CD87DEE6F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5E4FA-AFF9-4E8D-9BDF-7829EAE6D1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01612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55A0-5508-4C36-B35E-045CD87DEE6F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5E4FA-AFF9-4E8D-9BDF-7829EAE6D1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429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55A0-5508-4C36-B35E-045CD87DEE6F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5E4FA-AFF9-4E8D-9BDF-7829EAE6D1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32032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5DE55A0-5508-4C36-B35E-045CD87DEE6F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75E4FA-AFF9-4E8D-9BDF-7829EAE6D1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02343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E55A0-5508-4C36-B35E-045CD87DEE6F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5E4FA-AFF9-4E8D-9BDF-7829EAE6D1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9192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5DE55A0-5508-4C36-B35E-045CD87DEE6F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975E4FA-AFF9-4E8D-9BDF-7829EAE6D15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00268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35464" y="758952"/>
            <a:ext cx="10020215" cy="2697681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Решение вопроса о применении </a:t>
            </a:r>
            <a:r>
              <a:rPr lang="ru-RU" sz="4400" b="1" dirty="0" err="1" smtClean="0">
                <a:solidFill>
                  <a:schemeClr val="accent1">
                    <a:lumMod val="75000"/>
                  </a:schemeClr>
                </a:solidFill>
              </a:rPr>
              <a:t>антитромботической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 терапии при беременности и лактации</a:t>
            </a:r>
            <a:endParaRPr lang="ru-RU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822755"/>
            <a:ext cx="9585434" cy="187385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А.Э.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Багрий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, О.А. Приколота, Е.В. Щукина, М.В. Хоменко, Е.Е.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Ковыршина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, Е.Р.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Цирковская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ГОО ВПО «ДОНЕЦКОГО НАЦИОНАЛЬНОГО МЕДИЦИНСКОГО УНИВЕРСИТЕТА ИМЕНИ. М. ГОРЬКОГО»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21" y="0"/>
            <a:ext cx="1566808" cy="138391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820412" y="6318504"/>
            <a:ext cx="2551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Донецк - 2020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551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920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Профилактика ТГВ/ТЭЛА у женщин, имевших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подобные 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эпизоды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до 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беременности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01508186"/>
              </p:ext>
            </p:extLst>
          </p:nvPr>
        </p:nvGraphicFramePr>
        <p:xfrm>
          <a:off x="0" y="1233487"/>
          <a:ext cx="12192000" cy="5533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8616">
                  <a:extLst>
                    <a:ext uri="{9D8B030D-6E8A-4147-A177-3AD203B41FA5}">
                      <a16:colId xmlns:a16="http://schemas.microsoft.com/office/drawing/2014/main" xmlns="" val="510418347"/>
                    </a:ext>
                  </a:extLst>
                </a:gridCol>
                <a:gridCol w="3551582">
                  <a:extLst>
                    <a:ext uri="{9D8B030D-6E8A-4147-A177-3AD203B41FA5}">
                      <a16:colId xmlns:a16="http://schemas.microsoft.com/office/drawing/2014/main" xmlns="" val="241623658"/>
                    </a:ext>
                  </a:extLst>
                </a:gridCol>
                <a:gridCol w="3261802">
                  <a:extLst>
                    <a:ext uri="{9D8B030D-6E8A-4147-A177-3AD203B41FA5}">
                      <a16:colId xmlns:a16="http://schemas.microsoft.com/office/drawing/2014/main" xmlns="" val="1853694624"/>
                    </a:ext>
                  </a:extLst>
                </a:gridCol>
              </a:tblGrid>
              <a:tr h="43015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Клиническая ситуация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 </a:t>
                      </a:r>
                      <a:r>
                        <a:rPr lang="ru-RU" dirty="0" err="1" smtClean="0"/>
                        <a:t>родоразрешения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После </a:t>
                      </a:r>
                      <a:r>
                        <a:rPr lang="ru-RU" dirty="0" err="1" smtClean="0"/>
                        <a:t>родоразрешения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84245124"/>
                  </a:ext>
                </a:extLst>
              </a:tr>
              <a:tr h="430154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В анамнезе был 1 эпизод ТГВ/ТЭЛА:</a:t>
                      </a:r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49518536"/>
                  </a:ext>
                </a:extLst>
              </a:tr>
              <a:tr h="137884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Имевшийся эпизод ТГВ/ТЭЛА был связан с беременностью, приемом эстрогенов или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не был четко связан с каким-либо провоцирующим фактором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Профилактическая доза НМГ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Терапевтическая доза НМГ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79301027"/>
                  </a:ext>
                </a:extLst>
              </a:tr>
              <a:tr h="137884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Имевшийся эпизод ТГВ/ТЭЛА был связан с другими провоцирующими факторами,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но не с беременностью или приемом эстрогенов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Наблюдение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Терапевтическая доза НМГ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95500030"/>
                  </a:ext>
                </a:extLst>
              </a:tr>
              <a:tr h="430154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В анамнезе было ≥ 2 эпизодов ТГВ/ТЭЛА:</a:t>
                      </a:r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67451881"/>
                  </a:ext>
                </a:extLst>
              </a:tr>
              <a:tr h="74245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Эпизоды ТГВ/ТЭЛА ранее развивались, несмотря на прием антикоагулянта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Терапевтическая доза НМГ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Терапевтическая доза НМГ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98615768"/>
                  </a:ext>
                </a:extLst>
              </a:tr>
              <a:tr h="74245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Эпизоды ТГВ/ТЭЛА ранее развивались без приема антикоагулянта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Профилактическая или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терапевтическая доза НМГ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Терапевтическая доза НМГ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87341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7839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19507"/>
            <a:ext cx="121920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Профилактика ТГВ/ТЭЛА у женщин с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тромбофилиями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13299274"/>
              </p:ext>
            </p:extLst>
          </p:nvPr>
        </p:nvGraphicFramePr>
        <p:xfrm>
          <a:off x="64008" y="1307592"/>
          <a:ext cx="12060936" cy="51206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0312">
                  <a:extLst>
                    <a:ext uri="{9D8B030D-6E8A-4147-A177-3AD203B41FA5}">
                      <a16:colId xmlns:a16="http://schemas.microsoft.com/office/drawing/2014/main" xmlns="" val="2481142902"/>
                    </a:ext>
                  </a:extLst>
                </a:gridCol>
                <a:gridCol w="4020312">
                  <a:extLst>
                    <a:ext uri="{9D8B030D-6E8A-4147-A177-3AD203B41FA5}">
                      <a16:colId xmlns:a16="http://schemas.microsoft.com/office/drawing/2014/main" xmlns="" val="2082384783"/>
                    </a:ext>
                  </a:extLst>
                </a:gridCol>
                <a:gridCol w="4020312">
                  <a:extLst>
                    <a:ext uri="{9D8B030D-6E8A-4147-A177-3AD203B41FA5}">
                      <a16:colId xmlns:a16="http://schemas.microsoft.com/office/drawing/2014/main" xmlns="" val="1040007845"/>
                    </a:ext>
                  </a:extLst>
                </a:gridCol>
              </a:tblGrid>
              <a:tr h="42333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Клиническая ситуация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 </a:t>
                      </a:r>
                      <a:r>
                        <a:rPr lang="ru-RU" dirty="0" err="1" smtClean="0"/>
                        <a:t>родоразрешения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После </a:t>
                      </a:r>
                      <a:r>
                        <a:rPr lang="ru-RU" dirty="0" err="1" smtClean="0"/>
                        <a:t>родоразрешения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63920419"/>
                  </a:ext>
                </a:extLst>
              </a:tr>
              <a:tr h="730692"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Тромбофилии</a:t>
                      </a:r>
                      <a:r>
                        <a:rPr lang="ru-RU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с высоким риском </a:t>
                      </a:r>
                      <a:r>
                        <a:rPr lang="ru-RU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тромбообразования</a:t>
                      </a:r>
                      <a:r>
                        <a:rPr lang="ru-RU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(дефицит антитромбина, </a:t>
                      </a:r>
                      <a:r>
                        <a:rPr lang="ru-RU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гомозигота</a:t>
                      </a:r>
                      <a:r>
                        <a:rPr lang="ru-RU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по G20210A, V </a:t>
                      </a:r>
                      <a:r>
                        <a:rPr lang="ru-RU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Leiden</a:t>
                      </a:r>
                      <a:r>
                        <a:rPr lang="ru-RU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):</a:t>
                      </a:r>
                      <a:endParaRPr lang="ru-RU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91604343"/>
                  </a:ext>
                </a:extLst>
              </a:tr>
              <a:tr h="73069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Ранее эпизодов ТГВ/ТЭЛА не было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Профилактическая доза НМГ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Терапевтическая доза НМГ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23072776"/>
                  </a:ext>
                </a:extLst>
              </a:tr>
              <a:tr h="73069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Ранее были эпизоды ТГВ/ТЭЛА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Профилактическая или терапевтическая доза НМГ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Терапевтическая доза НМГ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35135695"/>
                  </a:ext>
                </a:extLst>
              </a:tr>
              <a:tr h="730692"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Тромбофилии</a:t>
                      </a:r>
                      <a:r>
                        <a:rPr lang="ru-RU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с умеренным риском </a:t>
                      </a:r>
                      <a:r>
                        <a:rPr lang="ru-RU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тромбообразования</a:t>
                      </a:r>
                      <a:r>
                        <a:rPr lang="ru-RU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(дефицит протеина С или S, </a:t>
                      </a:r>
                      <a:r>
                        <a:rPr lang="ru-RU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гетерозигота</a:t>
                      </a:r>
                      <a:r>
                        <a:rPr lang="ru-RU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по G20210A, V </a:t>
                      </a:r>
                      <a:r>
                        <a:rPr lang="ru-RU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Leiden</a:t>
                      </a:r>
                      <a:r>
                        <a:rPr lang="ru-RU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):</a:t>
                      </a:r>
                      <a:endParaRPr lang="ru-RU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22263195"/>
                  </a:ext>
                </a:extLst>
              </a:tr>
              <a:tr h="104384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Ранее эпизодов ТГВ/ТЭЛА не было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Наблюдение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Наблюдение или профилактическая доза НМГ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(если</a:t>
                      </a:r>
                      <a:r>
                        <a:rPr lang="ru-RU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есть доп. риски)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93627834"/>
                  </a:ext>
                </a:extLst>
              </a:tr>
              <a:tr h="73069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Ранее были эпизоды ТГВ/ТЭЛА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Наблюдение или профилактическая доза НМГ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Профилактическая или терапевтическая доза НМГ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467746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6827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72995"/>
            <a:ext cx="11978640" cy="1325563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Профилактика ТЭО у женщин с наличием в сыворотке</a:t>
            </a:r>
            <a:b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крови антител к фосфолипидам (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</a:rPr>
              <a:t>АтФЛ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), а также с АФС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6868" y="1234122"/>
            <a:ext cx="11804904" cy="5946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 smtClean="0"/>
              <a:t>АтФЛ</a:t>
            </a:r>
            <a:endParaRPr lang="ru-RU" sz="4000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035040" y="1900111"/>
            <a:ext cx="5856732" cy="4663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Есть признаки АФС</a:t>
            </a:r>
            <a:endParaRPr lang="ru-RU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86868" y="1900111"/>
            <a:ext cx="5856732" cy="4663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Нет признаков АФС</a:t>
            </a:r>
            <a:endParaRPr lang="ru-RU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35483" y="2437766"/>
            <a:ext cx="2290572" cy="7995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Нет диагностированного СЗСТ</a:t>
            </a: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074670" y="2437766"/>
            <a:ext cx="2290572" cy="7995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Есть диагностированного СЗСТ</a:t>
            </a:r>
            <a:endParaRPr lang="ru-RU" dirty="0"/>
          </a:p>
        </p:txBody>
      </p:sp>
      <p:cxnSp>
        <p:nvCxnSpPr>
          <p:cNvPr id="24" name="Прямая со стрелкой 23"/>
          <p:cNvCxnSpPr>
            <a:stCxn id="20" idx="2"/>
            <a:endCxn id="26" idx="0"/>
          </p:cNvCxnSpPr>
          <p:nvPr/>
        </p:nvCxnSpPr>
        <p:spPr>
          <a:xfrm>
            <a:off x="1580769" y="3237294"/>
            <a:ext cx="0" cy="10878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Скругленный прямоугольник 25"/>
          <p:cNvSpPr/>
          <p:nvPr/>
        </p:nvSpPr>
        <p:spPr>
          <a:xfrm>
            <a:off x="435483" y="4325112"/>
            <a:ext cx="2290572" cy="7995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АСК 75 мг</a:t>
            </a:r>
            <a:r>
              <a:rPr lang="en-US" dirty="0" smtClean="0"/>
              <a:t>/</a:t>
            </a:r>
            <a:r>
              <a:rPr lang="ru-RU" dirty="0" err="1" smtClean="0"/>
              <a:t>сут</a:t>
            </a:r>
            <a:r>
              <a:rPr lang="ru-RU" dirty="0" smtClean="0"/>
              <a:t> в течении всей беременности</a:t>
            </a:r>
            <a:endParaRPr lang="ru-RU" dirty="0"/>
          </a:p>
        </p:txBody>
      </p:sp>
      <p:cxnSp>
        <p:nvCxnSpPr>
          <p:cNvPr id="27" name="Прямая со стрелкой 26"/>
          <p:cNvCxnSpPr/>
          <p:nvPr/>
        </p:nvCxnSpPr>
        <p:spPr>
          <a:xfrm>
            <a:off x="4223766" y="3246279"/>
            <a:ext cx="0" cy="10698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Скругленный прямоугольник 27"/>
          <p:cNvSpPr/>
          <p:nvPr/>
        </p:nvSpPr>
        <p:spPr>
          <a:xfrm>
            <a:off x="3074670" y="4325112"/>
            <a:ext cx="2290572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АСК 75 мг,</a:t>
            </a:r>
          </a:p>
          <a:p>
            <a:pPr algn="ctr"/>
            <a:r>
              <a:rPr lang="ru-RU" dirty="0" smtClean="0"/>
              <a:t>+</a:t>
            </a:r>
            <a:r>
              <a:rPr lang="ru-RU" dirty="0" err="1" smtClean="0"/>
              <a:t>гидроксихлорохин</a:t>
            </a:r>
            <a:r>
              <a:rPr lang="ru-RU" dirty="0" smtClean="0"/>
              <a:t> 200-400 мг</a:t>
            </a:r>
            <a:r>
              <a:rPr lang="en-US" dirty="0" smtClean="0"/>
              <a:t>/</a:t>
            </a:r>
            <a:r>
              <a:rPr lang="ru-RU" dirty="0" err="1" smtClean="0"/>
              <a:t>сут</a:t>
            </a:r>
            <a:endParaRPr lang="ru-RU" dirty="0" smtClean="0"/>
          </a:p>
          <a:p>
            <a:pPr algn="ctr"/>
            <a:r>
              <a:rPr lang="ru-RU" dirty="0" smtClean="0"/>
              <a:t>±</a:t>
            </a:r>
            <a:r>
              <a:rPr lang="ru-RU" dirty="0" err="1" smtClean="0"/>
              <a:t>преднизалон</a:t>
            </a:r>
            <a:r>
              <a:rPr lang="ru-RU" dirty="0" smtClean="0"/>
              <a:t> 5-10 мг</a:t>
            </a:r>
            <a:r>
              <a:rPr lang="en-US" dirty="0" smtClean="0"/>
              <a:t>/</a:t>
            </a:r>
            <a:r>
              <a:rPr lang="ru-RU" dirty="0" err="1" smtClean="0"/>
              <a:t>сут</a:t>
            </a:r>
            <a:endParaRPr lang="ru-RU" dirty="0" smtClean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6035040" y="2437766"/>
            <a:ext cx="2880360" cy="8085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Нет явных ТЭО, но есть прерывания беременности в анамнезе</a:t>
            </a:r>
            <a:endParaRPr lang="ru-RU" dirty="0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9011412" y="2437766"/>
            <a:ext cx="2880360" cy="8085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Есть ТЭО</a:t>
            </a:r>
            <a:endParaRPr lang="ru-RU" dirty="0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9011412" y="3328416"/>
            <a:ext cx="1385316" cy="9966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ТЭО не угрожают жизни</a:t>
            </a:r>
            <a:endParaRPr lang="ru-RU" dirty="0"/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10506456" y="3328416"/>
            <a:ext cx="1385316" cy="9966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ТЭО угрожают жизни</a:t>
            </a:r>
            <a:endParaRPr lang="ru-RU" dirty="0"/>
          </a:p>
        </p:txBody>
      </p:sp>
      <p:cxnSp>
        <p:nvCxnSpPr>
          <p:cNvPr id="43" name="Прямая со стрелкой 42"/>
          <p:cNvCxnSpPr>
            <a:stCxn id="29" idx="2"/>
          </p:cNvCxnSpPr>
          <p:nvPr/>
        </p:nvCxnSpPr>
        <p:spPr>
          <a:xfrm>
            <a:off x="7475220" y="3246279"/>
            <a:ext cx="0" cy="10698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Скругленный прямоугольник 44"/>
          <p:cNvSpPr/>
          <p:nvPr/>
        </p:nvSpPr>
        <p:spPr>
          <a:xfrm>
            <a:off x="6031610" y="4325112"/>
            <a:ext cx="2883789" cy="16184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АСК (75 мг/</a:t>
            </a:r>
            <a:r>
              <a:rPr lang="ru-RU" dirty="0" err="1"/>
              <a:t>сут</a:t>
            </a:r>
            <a:r>
              <a:rPr lang="ru-RU" dirty="0"/>
              <a:t>) + </a:t>
            </a:r>
            <a:r>
              <a:rPr lang="ru-RU" dirty="0" err="1" smtClean="0"/>
              <a:t>проф.дозы</a:t>
            </a:r>
            <a:r>
              <a:rPr lang="ru-RU" dirty="0" smtClean="0"/>
              <a:t> </a:t>
            </a:r>
            <a:r>
              <a:rPr lang="ru-RU" dirty="0"/>
              <a:t>НМГ </a:t>
            </a:r>
            <a:r>
              <a:rPr lang="ru-RU" dirty="0" smtClean="0"/>
              <a:t>±</a:t>
            </a:r>
            <a:r>
              <a:rPr lang="ru-RU" dirty="0" err="1" smtClean="0"/>
              <a:t>гидроксихлорохин</a:t>
            </a:r>
            <a:r>
              <a:rPr lang="ru-RU" dirty="0" smtClean="0"/>
              <a:t> (200–400 мг/</a:t>
            </a:r>
            <a:r>
              <a:rPr lang="ru-RU" dirty="0" err="1" smtClean="0"/>
              <a:t>сут</a:t>
            </a:r>
            <a:r>
              <a:rPr lang="ru-RU" dirty="0"/>
              <a:t>) </a:t>
            </a:r>
            <a:r>
              <a:rPr lang="ru-RU" dirty="0" smtClean="0"/>
              <a:t>± преднизолон (5–10 мг/</a:t>
            </a:r>
            <a:r>
              <a:rPr lang="ru-RU" dirty="0" err="1" smtClean="0"/>
              <a:t>сут</a:t>
            </a:r>
            <a:r>
              <a:rPr lang="ru-RU" dirty="0"/>
              <a:t>)</a:t>
            </a:r>
          </a:p>
        </p:txBody>
      </p:sp>
      <p:cxnSp>
        <p:nvCxnSpPr>
          <p:cNvPr id="47" name="Прямая со стрелкой 46"/>
          <p:cNvCxnSpPr>
            <a:stCxn id="40" idx="2"/>
          </p:cNvCxnSpPr>
          <p:nvPr/>
        </p:nvCxnSpPr>
        <p:spPr>
          <a:xfrm>
            <a:off x="9704070" y="4325112"/>
            <a:ext cx="6858" cy="2926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11199114" y="4316127"/>
            <a:ext cx="6858" cy="2926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Скругленный прямоугольник 48"/>
          <p:cNvSpPr/>
          <p:nvPr/>
        </p:nvSpPr>
        <p:spPr>
          <a:xfrm>
            <a:off x="9042274" y="4407249"/>
            <a:ext cx="1323592" cy="23593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АСК (</a:t>
            </a:r>
            <a:r>
              <a:rPr lang="ru-RU" dirty="0" smtClean="0"/>
              <a:t>75) +</a:t>
            </a:r>
            <a:r>
              <a:rPr lang="ru-RU" dirty="0" err="1" smtClean="0"/>
              <a:t>тер.дозы</a:t>
            </a:r>
            <a:r>
              <a:rPr lang="ru-RU" dirty="0" smtClean="0"/>
              <a:t> </a:t>
            </a:r>
            <a:r>
              <a:rPr lang="ru-RU" dirty="0"/>
              <a:t>НМГ ±</a:t>
            </a:r>
            <a:r>
              <a:rPr lang="ru-RU" dirty="0" err="1"/>
              <a:t>гидроксихлорохин</a:t>
            </a:r>
            <a:r>
              <a:rPr lang="ru-RU" dirty="0"/>
              <a:t> (</a:t>
            </a:r>
            <a:r>
              <a:rPr lang="ru-RU" dirty="0" smtClean="0"/>
              <a:t>200-400)± </a:t>
            </a:r>
            <a:r>
              <a:rPr lang="ru-RU" dirty="0"/>
              <a:t>преднизолон (</a:t>
            </a:r>
            <a:r>
              <a:rPr lang="ru-RU" dirty="0" smtClean="0"/>
              <a:t>5-10)</a:t>
            </a:r>
            <a:endParaRPr lang="ru-RU" dirty="0"/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10513314" y="4407249"/>
            <a:ext cx="1385316" cy="23683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+ пульс-терапия, </a:t>
            </a:r>
            <a:r>
              <a:rPr lang="ru-RU" dirty="0" err="1" smtClean="0"/>
              <a:t>плазмаферез</a:t>
            </a:r>
            <a:r>
              <a:rPr lang="ru-RU" dirty="0" smtClean="0"/>
              <a:t>, в</a:t>
            </a:r>
            <a:r>
              <a:rPr lang="en-US" dirty="0" smtClean="0"/>
              <a:t>/</a:t>
            </a:r>
            <a:r>
              <a:rPr lang="ru-RU" dirty="0" smtClean="0"/>
              <a:t>в введение </a:t>
            </a:r>
            <a:r>
              <a:rPr lang="en-US" dirty="0" smtClean="0"/>
              <a:t>Ig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288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9207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Подходы к назначению НМГ и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варфарина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при беременности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01624" y="1303592"/>
            <a:ext cx="1058875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Терапию НМГ целесообразно </a:t>
            </a:r>
            <a:r>
              <a:rPr lang="ru-RU" dirty="0"/>
              <a:t>начать с зачатием и продолжать в течение всей</a:t>
            </a:r>
          </a:p>
          <a:p>
            <a:pPr algn="ctr"/>
            <a:r>
              <a:rPr lang="ru-RU" dirty="0" smtClean="0"/>
              <a:t>беременности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38200" y="2490216"/>
            <a:ext cx="1055217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После </a:t>
            </a:r>
            <a:r>
              <a:rPr lang="ru-RU" dirty="0" err="1" smtClean="0"/>
              <a:t>родоразрешения</a:t>
            </a:r>
            <a:r>
              <a:rPr lang="ru-RU" dirty="0" smtClean="0"/>
              <a:t> НМГ можно заменить на </a:t>
            </a:r>
            <a:r>
              <a:rPr lang="ru-RU" dirty="0" err="1" smtClean="0"/>
              <a:t>варфарин</a:t>
            </a:r>
            <a:r>
              <a:rPr lang="ru-RU" dirty="0" smtClean="0"/>
              <a:t>, продолжая его приём 6-12 недель, если ТЭО не было, и неопределённо долго, если ТЭО были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01624" y="3662744"/>
            <a:ext cx="1058875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Если </a:t>
            </a:r>
            <a:r>
              <a:rPr lang="ru-RU" dirty="0"/>
              <a:t>женщина принимала до беременности </a:t>
            </a:r>
            <a:r>
              <a:rPr lang="ru-RU" dirty="0" err="1" smtClean="0"/>
              <a:t>варфарин</a:t>
            </a:r>
            <a:r>
              <a:rPr lang="ru-RU" dirty="0" smtClean="0"/>
              <a:t>, его </a:t>
            </a:r>
            <a:r>
              <a:rPr lang="ru-RU" dirty="0"/>
              <a:t>рекомендуется заменить на НМГ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01624" y="4881944"/>
            <a:ext cx="1058875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Если риск ТЭО угрожает жизни пациентки – обоснован прием </a:t>
            </a:r>
            <a:r>
              <a:rPr lang="ru-RU" dirty="0" err="1" smtClean="0"/>
              <a:t>варфарина</a:t>
            </a:r>
            <a:r>
              <a:rPr lang="ru-RU" dirty="0" smtClean="0"/>
              <a:t>. </a:t>
            </a:r>
            <a:r>
              <a:rPr lang="ru-RU" dirty="0" err="1"/>
              <a:t>В</a:t>
            </a:r>
            <a:r>
              <a:rPr lang="ru-RU" dirty="0" err="1" smtClean="0"/>
              <a:t>арфарина</a:t>
            </a:r>
            <a:r>
              <a:rPr lang="ru-RU" dirty="0" smtClean="0"/>
              <a:t> желательно </a:t>
            </a:r>
            <a:r>
              <a:rPr lang="ru-RU" dirty="0"/>
              <a:t>ограничивать 15–34 неделями </a:t>
            </a:r>
            <a:r>
              <a:rPr lang="ru-RU" dirty="0" smtClean="0"/>
              <a:t>беременности </a:t>
            </a:r>
            <a:r>
              <a:rPr lang="ru-RU" dirty="0"/>
              <a:t>с поддержанием </a:t>
            </a:r>
            <a:r>
              <a:rPr lang="ru-RU" dirty="0" smtClean="0"/>
              <a:t>МНО в </a:t>
            </a:r>
            <a:r>
              <a:rPr lang="ru-RU" dirty="0"/>
              <a:t>пределах 2,5–3,5</a:t>
            </a:r>
            <a:r>
              <a:rPr lang="ru-RU" dirty="0" smtClean="0"/>
              <a:t>. +информированное согласие пациентки.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69243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357251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Лечение эпизода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ТГВ/ТЭЛА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2880" y="804672"/>
            <a:ext cx="11868912" cy="5888736"/>
          </a:xfrm>
        </p:spPr>
        <p:txBody>
          <a:bodyPr>
            <a:normAutofit/>
          </a:bodyPr>
          <a:lstStyle/>
          <a:p>
            <a:pPr algn="ctr"/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В случае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развития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такого эпизода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в ходе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гестации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необходимо быстрое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начало использования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НМГ в терапевтической дозе </a:t>
            </a:r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После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перенесенного во время беременности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эпизода ТГВ/ТЭЛА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длительность применения НМГ не должна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быть менее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3 месяцев (в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</a:rPr>
              <a:t>т.ч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. не менее 6 недель после родов)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После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родов возможен перевод на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</a:rPr>
              <a:t>варфарин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(лактация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возможна) или на НПОАК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(лактацию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прекращают). </a:t>
            </a:r>
          </a:p>
        </p:txBody>
      </p:sp>
    </p:spTree>
    <p:extLst>
      <p:ext uri="{BB962C8B-B14F-4D97-AF65-F5344CB8AC3E}">
        <p14:creationId xmlns:p14="http://schemas.microsoft.com/office/powerpoint/2010/main" xmlns="" val="34621395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Лечение эпизода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ТГВ/ТЭЛА. Продолжение 1.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93389" y="2762836"/>
            <a:ext cx="11866179" cy="10666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ru-RU" sz="2400" b="1" dirty="0">
                <a:solidFill>
                  <a:schemeClr val="bg1"/>
                </a:solidFill>
              </a:rPr>
              <a:t>Е</a:t>
            </a:r>
            <a:r>
              <a:rPr lang="ru-RU" sz="2400" b="1" dirty="0" smtClean="0">
                <a:solidFill>
                  <a:schemeClr val="bg1"/>
                </a:solidFill>
              </a:rPr>
              <a:t>сли </a:t>
            </a:r>
            <a:r>
              <a:rPr lang="ru-RU" sz="2400" b="1" dirty="0">
                <a:solidFill>
                  <a:schemeClr val="bg1"/>
                </a:solidFill>
              </a:rPr>
              <a:t>ранее уже был эпизод ТГВ/ТЭЛА, не имевший связи с какими-либо явными факторами риска;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93389" y="3992176"/>
            <a:ext cx="11866179" cy="10666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Если </a:t>
            </a:r>
            <a:r>
              <a:rPr lang="ru-RU" sz="2400" b="1" dirty="0"/>
              <a:t>ранее уже был эпизод ТГВ/ТЭЛА, спровоцированный беременностью или приемом </a:t>
            </a:r>
            <a:r>
              <a:rPr lang="ru-RU" sz="2400" b="1" dirty="0" smtClean="0"/>
              <a:t>эстрогенов;</a:t>
            </a:r>
            <a:endParaRPr lang="ru-RU" sz="2400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93389" y="5211709"/>
            <a:ext cx="11866179" cy="10666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Если </a:t>
            </a:r>
            <a:r>
              <a:rPr lang="ru-RU" sz="2400" b="1" dirty="0"/>
              <a:t>ранее уже были несколько эпизодов ТГВ/ТЭЛА.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93389" y="1649934"/>
            <a:ext cx="105583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E48312"/>
                </a:solidFill>
              </a:rPr>
              <a:t>Суммарная длительность </a:t>
            </a:r>
            <a:r>
              <a:rPr lang="ru-RU" sz="2400" b="1" dirty="0" err="1">
                <a:solidFill>
                  <a:srgbClr val="E48312"/>
                </a:solidFill>
              </a:rPr>
              <a:t>антикоагулянтной</a:t>
            </a:r>
            <a:r>
              <a:rPr lang="ru-RU" sz="2400" b="1" dirty="0">
                <a:solidFill>
                  <a:srgbClr val="E48312"/>
                </a:solidFill>
              </a:rPr>
              <a:t> терапии может быть и более 3 месяцев (до 6, 12–24 месяцев или даже неопределенно долго) в следующих случаях:</a:t>
            </a:r>
          </a:p>
        </p:txBody>
      </p:sp>
    </p:spTree>
    <p:extLst>
      <p:ext uri="{BB962C8B-B14F-4D97-AF65-F5344CB8AC3E}">
        <p14:creationId xmlns:p14="http://schemas.microsoft.com/office/powerpoint/2010/main" xmlns="" val="12243801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9207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Профилактика ТЭО у женщин с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биопротезом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клапана сердца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36264816"/>
              </p:ext>
            </p:extLst>
          </p:nvPr>
        </p:nvGraphicFramePr>
        <p:xfrm>
          <a:off x="0" y="1233488"/>
          <a:ext cx="12192000" cy="52175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0210842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7378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chemeClr val="accent1">
                    <a:lumMod val="75000"/>
                  </a:schemeClr>
                </a:solidFill>
              </a:rPr>
              <a:t>Профилактика ТЭО у лиц с механическим </a:t>
            </a: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протезом клапана </a:t>
            </a:r>
            <a:r>
              <a:rPr lang="ru-RU" sz="4000" b="1" dirty="0">
                <a:solidFill>
                  <a:schemeClr val="accent1">
                    <a:lumMod val="75000"/>
                  </a:schemeClr>
                </a:solidFill>
              </a:rPr>
              <a:t>сердца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4592" y="1664208"/>
            <a:ext cx="11923776" cy="5193791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Случай целесообразности использования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варфарина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у беременных.</a:t>
            </a:r>
          </a:p>
          <a:p>
            <a:pPr algn="just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Доза -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≤5 мг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сут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Поддержание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МНО на уровне – 2-3</a:t>
            </a:r>
          </a:p>
          <a:p>
            <a:pPr algn="just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Если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для поддержания адекватной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гипокоагуляции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требуется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использование дозы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варфарина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&gt; 5 мг/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сут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, то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необходима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его замена (особенно в I триместре –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критическом периоде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органогенеза, а также за несколько дней до предполагаемого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родоразрешения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) на НМГ (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терапевтическая доза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) или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нефракционированнный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гепарин (с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внутривенным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, а не подкожным введением!, под контролем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активированного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частичного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тромбопластинового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времени, при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его удлинении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примерно в 2 раза по сравнению с исходным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).</a:t>
            </a:r>
          </a:p>
          <a:p>
            <a:pPr algn="just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Эксперты США рекомендуют к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варфарину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д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обавлять АСК (80 мг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сут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).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878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Заключение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Следует еще раз отметить многогранность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обсуждаемой проблемы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, необходимость постоянного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динамического учета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баланса риска кровотечений, тромбозов и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негативных эффектов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на плод. Важно, что по целому ряду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ситуаций, когда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может потребоваться применение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антитромботической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терапии при беременности и лактации, мы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располагаем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либо положениями авторитетных Рекомендаций,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либо мнением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серьезных экспертов: на них должен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основываться практикующий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специалист при выработке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индивидуальной лечебной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тактики у таких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пациенток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0917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8631" y="-66932"/>
            <a:ext cx="10417311" cy="803776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Актуальность проблемы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62910" y="1951749"/>
            <a:ext cx="11866179" cy="11172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20000"/>
          </a:bodyPr>
          <a:lstStyle/>
          <a:p>
            <a:pPr marL="0" indent="0" algn="ctr">
              <a:buNone/>
            </a:pPr>
            <a:endParaRPr lang="ru-RU" sz="2400" b="1" dirty="0" smtClean="0"/>
          </a:p>
          <a:p>
            <a:pPr marL="0" indent="0" algn="ctr">
              <a:buNone/>
            </a:pPr>
            <a:r>
              <a:rPr lang="ru-RU" sz="2400" b="1" dirty="0" smtClean="0"/>
              <a:t>Повышенная </a:t>
            </a:r>
            <a:r>
              <a:rPr lang="ru-RU" sz="2400" b="1" dirty="0"/>
              <a:t>склонность к </a:t>
            </a:r>
            <a:r>
              <a:rPr lang="ru-RU" sz="2400" b="1" dirty="0" err="1"/>
              <a:t>тромбообразованию</a:t>
            </a:r>
            <a:r>
              <a:rPr lang="ru-RU" sz="2400" b="1" dirty="0"/>
              <a:t> является </a:t>
            </a:r>
            <a:r>
              <a:rPr lang="ru-RU" sz="2400" b="1" dirty="0" smtClean="0"/>
              <a:t>важным фактором, способствующим </a:t>
            </a:r>
            <a:r>
              <a:rPr lang="ru-RU" sz="2400" b="1" dirty="0"/>
              <a:t>развитию </a:t>
            </a:r>
            <a:r>
              <a:rPr lang="ru-RU" sz="2400" b="1" dirty="0" smtClean="0"/>
              <a:t>акушерских </a:t>
            </a:r>
            <a:r>
              <a:rPr lang="ru-RU" sz="2400" b="1" dirty="0"/>
              <a:t>осложнений (</a:t>
            </a:r>
            <a:r>
              <a:rPr lang="ru-RU" sz="2400" b="1" dirty="0" err="1"/>
              <a:t>преэклампсии</a:t>
            </a:r>
            <a:r>
              <a:rPr lang="ru-RU" sz="2400" b="1" dirty="0"/>
              <a:t> и др</a:t>
            </a:r>
            <a:r>
              <a:rPr lang="ru-RU" sz="2400" b="1" dirty="0" smtClean="0"/>
              <a:t>.)</a:t>
            </a:r>
            <a:endParaRPr lang="ru-RU" sz="2400" b="1" dirty="0"/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2907" y="736844"/>
            <a:ext cx="11866179" cy="10666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Беременность </a:t>
            </a:r>
            <a:r>
              <a:rPr lang="ru-RU" sz="2400" b="1" dirty="0"/>
              <a:t>- состояние с повышенным риском </a:t>
            </a:r>
            <a:r>
              <a:rPr lang="ru-RU" sz="2400" b="1" dirty="0" err="1"/>
              <a:t>тромбообразования</a:t>
            </a:r>
            <a:endParaRPr lang="ru-RU" sz="24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62907" y="3245726"/>
            <a:ext cx="11866179" cy="10666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Н</a:t>
            </a:r>
            <a:r>
              <a:rPr lang="ru-RU" sz="2400" b="1" dirty="0" smtClean="0"/>
              <a:t>еобходимость </a:t>
            </a:r>
            <a:r>
              <a:rPr lang="ru-RU" sz="2400" b="1" dirty="0"/>
              <a:t>постоянного учета баланса рисков тромбоза и </a:t>
            </a:r>
            <a:r>
              <a:rPr lang="ru-RU" sz="2400" b="1" dirty="0" smtClean="0"/>
              <a:t>кровотечения (при </a:t>
            </a:r>
            <a:r>
              <a:rPr lang="ru-RU" sz="2400" b="1" dirty="0"/>
              <a:t>применение </a:t>
            </a:r>
            <a:r>
              <a:rPr lang="ru-RU" sz="2400" b="1" dirty="0" err="1"/>
              <a:t>антитромботических</a:t>
            </a:r>
            <a:r>
              <a:rPr lang="ru-RU" sz="2400" b="1" dirty="0"/>
              <a:t> препаратов повышается риск геморрагических осложнений как у матери (особенно в родах), так и у плода и </a:t>
            </a:r>
            <a:r>
              <a:rPr lang="ru-RU" sz="2400" b="1" dirty="0" smtClean="0"/>
              <a:t>новорожденного)</a:t>
            </a:r>
            <a:endParaRPr lang="ru-RU" sz="24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2907" y="4491092"/>
            <a:ext cx="11866179" cy="10666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При </a:t>
            </a:r>
            <a:r>
              <a:rPr lang="ru-RU" sz="2400" b="1" dirty="0"/>
              <a:t>выборе </a:t>
            </a:r>
            <a:r>
              <a:rPr lang="ru-RU" sz="2400" b="1" dirty="0" err="1"/>
              <a:t>антитромботических</a:t>
            </a:r>
            <a:r>
              <a:rPr lang="ru-RU" sz="2400" b="1" dirty="0"/>
              <a:t> препаратов в ходе беременности и лактации необходимо учитывать возможность негативных эффектов лекарственных средств на плод и новорожденного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62907" y="5734487"/>
            <a:ext cx="11866179" cy="10666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Информированность </a:t>
            </a:r>
            <a:r>
              <a:rPr lang="ru-RU" sz="2400" b="1" dirty="0"/>
              <a:t>специалистов по обсуждаемой проблеме </a:t>
            </a:r>
            <a:r>
              <a:rPr lang="ru-RU" sz="2400" b="1" dirty="0" smtClean="0"/>
              <a:t>остается </a:t>
            </a:r>
            <a:r>
              <a:rPr lang="ru-RU" sz="2400" b="1" dirty="0"/>
              <a:t>недостаточной в силу как ее </a:t>
            </a:r>
            <a:r>
              <a:rPr lang="ru-RU" sz="2400" b="1" dirty="0" err="1"/>
              <a:t>мультидисциплинарного</a:t>
            </a:r>
            <a:r>
              <a:rPr lang="ru-RU" sz="2400" b="1" dirty="0"/>
              <a:t> характера, так и из-за недостаточной освещенности в литературных источниках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00001" y="506892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</a:t>
            </a:r>
            <a:endParaRPr lang="ru-RU" sz="5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4085" y="1583900"/>
            <a:ext cx="3923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89491" y="306705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3</a:t>
            </a:r>
            <a:endParaRPr lang="ru-RU" sz="5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4085" y="4232411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4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00001" y="5557782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xmlns="" val="275662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10784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Физиологические аспекты повышенного </a:t>
            </a:r>
            <a:r>
              <a:rPr lang="ru-RU" sz="3600" b="1" dirty="0" err="1" smtClean="0">
                <a:solidFill>
                  <a:schemeClr val="accent1">
                    <a:lumMod val="75000"/>
                  </a:schemeClr>
                </a:solidFill>
              </a:rPr>
              <a:t>тромбообразования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 при беременности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84083" y="1217723"/>
            <a:ext cx="5707117" cy="20705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 </a:t>
            </a:r>
            <a:r>
              <a:rPr lang="ru-RU" dirty="0" smtClean="0"/>
              <a:t>Физиологическое увеличение продукции факторов </a:t>
            </a:r>
            <a:r>
              <a:rPr lang="ru-RU" dirty="0" err="1" smtClean="0"/>
              <a:t>коагуляционного</a:t>
            </a:r>
            <a:r>
              <a:rPr lang="ru-RU" dirty="0" smtClean="0"/>
              <a:t> </a:t>
            </a:r>
            <a:r>
              <a:rPr lang="ru-RU" dirty="0"/>
              <a:t>каскада (</a:t>
            </a:r>
            <a:r>
              <a:rPr lang="ru-RU" dirty="0" smtClean="0"/>
              <a:t>VII, VIII</a:t>
            </a:r>
            <a:r>
              <a:rPr lang="ru-RU" dirty="0"/>
              <a:t>, X, </a:t>
            </a:r>
            <a:r>
              <a:rPr lang="ru-RU" dirty="0" err="1" smtClean="0"/>
              <a:t>Виллебранда</a:t>
            </a:r>
            <a:r>
              <a:rPr lang="ru-RU" dirty="0" smtClean="0"/>
              <a:t>, фибриногена, протеина S) - компенсаторный </a:t>
            </a:r>
            <a:r>
              <a:rPr lang="ru-RU" dirty="0"/>
              <a:t>механизм, снижающий риск кровоточивости в родах</a:t>
            </a:r>
          </a:p>
        </p:txBody>
      </p:sp>
      <p:sp>
        <p:nvSpPr>
          <p:cNvPr id="5" name="Овал 4"/>
          <p:cNvSpPr/>
          <p:nvPr/>
        </p:nvSpPr>
        <p:spPr>
          <a:xfrm>
            <a:off x="6400800" y="1217722"/>
            <a:ext cx="5707117" cy="20705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Венозный стаз, присущий поздним срокам </a:t>
            </a:r>
            <a:r>
              <a:rPr lang="ru-RU" dirty="0" err="1" smtClean="0"/>
              <a:t>гестации</a:t>
            </a:r>
            <a:endParaRPr lang="ru-RU" dirty="0"/>
          </a:p>
        </p:txBody>
      </p:sp>
      <p:cxnSp>
        <p:nvCxnSpPr>
          <p:cNvPr id="8" name="Прямая со стрелкой 7"/>
          <p:cNvCxnSpPr>
            <a:stCxn id="4" idx="4"/>
            <a:endCxn id="14" idx="0"/>
          </p:cNvCxnSpPr>
          <p:nvPr/>
        </p:nvCxnSpPr>
        <p:spPr>
          <a:xfrm>
            <a:off x="2937642" y="3288260"/>
            <a:ext cx="3158358" cy="97894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5" idx="4"/>
            <a:endCxn id="14" idx="0"/>
          </p:cNvCxnSpPr>
          <p:nvPr/>
        </p:nvCxnSpPr>
        <p:spPr>
          <a:xfrm flipH="1">
            <a:off x="6096000" y="3288259"/>
            <a:ext cx="3158359" cy="97894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2937642" y="4267201"/>
            <a:ext cx="6316716" cy="16501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 </a:t>
            </a:r>
            <a:r>
              <a:rPr lang="ru-RU" sz="2400" b="1" dirty="0" smtClean="0"/>
              <a:t>Риск </a:t>
            </a:r>
            <a:r>
              <a:rPr lang="ru-RU" sz="2400" b="1" dirty="0"/>
              <a:t>развития ТГВ/ТЭЛА во время </a:t>
            </a:r>
            <a:r>
              <a:rPr lang="ru-RU" sz="2400" b="1" dirty="0" err="1"/>
              <a:t>гестации</a:t>
            </a:r>
            <a:endParaRPr lang="ru-RU" sz="2400" b="1" dirty="0"/>
          </a:p>
          <a:p>
            <a:pPr algn="ctr"/>
            <a:r>
              <a:rPr lang="ru-RU" sz="2400" b="1" dirty="0"/>
              <a:t>примерно в 5 (!) раз выше, чем в популяции сравнимых</a:t>
            </a:r>
          </a:p>
          <a:p>
            <a:pPr algn="ctr"/>
            <a:r>
              <a:rPr lang="ru-RU" sz="2400" b="1" dirty="0"/>
              <a:t>по возрасту небеременных женщин</a:t>
            </a:r>
          </a:p>
        </p:txBody>
      </p:sp>
    </p:spTree>
    <p:extLst>
      <p:ext uri="{BB962C8B-B14F-4D97-AF65-F5344CB8AC3E}">
        <p14:creationId xmlns:p14="http://schemas.microsoft.com/office/powerpoint/2010/main" xmlns="" val="319171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05103"/>
            <a:ext cx="12192000" cy="129277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ОБЩИЕ ПОДХОДЫ К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ВЫБОРУ АНТИТРОМБОТИЧЕСКИХ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ПРЕПАРАТОВ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ПРИ БЕРЕМЕННОСТИ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И ЛАКТАЦИИ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4083" y="1072055"/>
            <a:ext cx="12034345" cy="8828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Ацетилсалициловая кислота (АСК) (75-100 мг) – наиболее безопасный препарат при беременности и лактации</a:t>
            </a:r>
            <a:endParaRPr lang="ru-RU" sz="20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8825" y="2186155"/>
            <a:ext cx="12034345" cy="8933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Н</a:t>
            </a:r>
            <a:r>
              <a:rPr lang="ru-RU" sz="2000" dirty="0" smtClean="0"/>
              <a:t>аходят </a:t>
            </a:r>
            <a:r>
              <a:rPr lang="ru-RU" sz="2000" dirty="0"/>
              <a:t>применение </a:t>
            </a:r>
            <a:r>
              <a:rPr lang="ru-RU" sz="2000" dirty="0" smtClean="0"/>
              <a:t>НМГ (</a:t>
            </a:r>
            <a:r>
              <a:rPr lang="ru-RU" sz="2000" dirty="0" err="1" smtClean="0"/>
              <a:t>эноксапарин</a:t>
            </a:r>
            <a:r>
              <a:rPr lang="ru-RU" sz="2000" dirty="0"/>
              <a:t>, </a:t>
            </a:r>
            <a:r>
              <a:rPr lang="ru-RU" sz="2000" dirty="0" err="1"/>
              <a:t>дальтепарин</a:t>
            </a:r>
            <a:r>
              <a:rPr lang="ru-RU" sz="2000" dirty="0"/>
              <a:t>, </a:t>
            </a:r>
            <a:r>
              <a:rPr lang="ru-RU" sz="2000" dirty="0" err="1"/>
              <a:t>тинзапарин</a:t>
            </a:r>
            <a:r>
              <a:rPr lang="ru-RU" sz="2000" dirty="0"/>
              <a:t>) и </a:t>
            </a:r>
            <a:r>
              <a:rPr lang="ru-RU" sz="2000" dirty="0" smtClean="0"/>
              <a:t>НФГ. </a:t>
            </a:r>
            <a:r>
              <a:rPr lang="ru-RU" sz="2000" dirty="0"/>
              <a:t>Подбор дозировок НМГ при </a:t>
            </a:r>
            <a:r>
              <a:rPr lang="ru-RU" sz="2000" dirty="0" err="1"/>
              <a:t>гестации</a:t>
            </a:r>
            <a:r>
              <a:rPr lang="ru-RU" sz="2000" dirty="0"/>
              <a:t> </a:t>
            </a:r>
            <a:r>
              <a:rPr lang="ru-RU" sz="2000" dirty="0" smtClean="0"/>
              <a:t>осуществляют с </a:t>
            </a:r>
            <a:r>
              <a:rPr lang="ru-RU" sz="2000" dirty="0"/>
              <a:t>учетом массы тела женщины до наступления беременности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8825" y="3310764"/>
            <a:ext cx="12034345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 </a:t>
            </a:r>
            <a:r>
              <a:rPr lang="ru-RU" sz="2000" dirty="0" err="1"/>
              <a:t>Фондапаринукс</a:t>
            </a:r>
            <a:r>
              <a:rPr lang="ru-RU" sz="2000" dirty="0"/>
              <a:t> проходит через плацентарный барьер, что ограничивает его применение при </a:t>
            </a:r>
            <a:r>
              <a:rPr lang="ru-RU" sz="2000" dirty="0" err="1"/>
              <a:t>гестации</a:t>
            </a:r>
            <a:r>
              <a:rPr lang="ru-RU" sz="2000" dirty="0"/>
              <a:t> только случаями развития гепарин-индуцированной тромбоцитопении. Лактацию на фоне использования </a:t>
            </a:r>
            <a:r>
              <a:rPr lang="ru-RU" sz="2000" dirty="0" err="1"/>
              <a:t>фондапаринукса</a:t>
            </a:r>
            <a:r>
              <a:rPr lang="ru-RU" sz="2000" dirty="0"/>
              <a:t> </a:t>
            </a:r>
            <a:r>
              <a:rPr lang="ru-RU" sz="2000" dirty="0" smtClean="0"/>
              <a:t>прерывают</a:t>
            </a:r>
            <a:endParaRPr lang="ru-RU" sz="20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8825" y="4456394"/>
            <a:ext cx="12034345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Применение </a:t>
            </a:r>
            <a:r>
              <a:rPr lang="ru-RU" sz="2000" dirty="0" err="1"/>
              <a:t>варфарина</a:t>
            </a:r>
            <a:r>
              <a:rPr lang="ru-RU" sz="2000" dirty="0"/>
              <a:t> при </a:t>
            </a:r>
            <a:r>
              <a:rPr lang="ru-RU" sz="2000" dirty="0" err="1"/>
              <a:t>гестации</a:t>
            </a:r>
            <a:r>
              <a:rPr lang="ru-RU" sz="2000" dirty="0"/>
              <a:t> не </a:t>
            </a:r>
            <a:r>
              <a:rPr lang="ru-RU" sz="2000" dirty="0" smtClean="0"/>
              <a:t>разрешено из-за </a:t>
            </a:r>
            <a:r>
              <a:rPr lang="ru-RU" sz="2000" dirty="0"/>
              <a:t>риска развития </a:t>
            </a:r>
            <a:r>
              <a:rPr lang="ru-RU" sz="2000" dirty="0" err="1" smtClean="0"/>
              <a:t>эмбриопатий</a:t>
            </a:r>
            <a:r>
              <a:rPr lang="ru-RU" sz="2000" dirty="0" smtClean="0"/>
              <a:t>. </a:t>
            </a:r>
            <a:r>
              <a:rPr lang="ru-RU" sz="2000" dirty="0"/>
              <a:t>И</a:t>
            </a:r>
            <a:r>
              <a:rPr lang="ru-RU" sz="2000" dirty="0" smtClean="0"/>
              <a:t>спользуют только </a:t>
            </a:r>
            <a:r>
              <a:rPr lang="ru-RU" sz="2000" dirty="0"/>
              <a:t>в случаях крайне высокого тромботического риска у </a:t>
            </a:r>
            <a:r>
              <a:rPr lang="ru-RU" sz="2000" dirty="0" smtClean="0"/>
              <a:t>матери, в </a:t>
            </a:r>
            <a:r>
              <a:rPr lang="ru-RU" sz="2000" dirty="0"/>
              <a:t>дозе ≤ 5 </a:t>
            </a:r>
            <a:r>
              <a:rPr lang="ru-RU" sz="2000" dirty="0" smtClean="0"/>
              <a:t>мг/</a:t>
            </a:r>
            <a:r>
              <a:rPr lang="ru-RU" sz="2000" dirty="0" err="1" smtClean="0"/>
              <a:t>сут</a:t>
            </a:r>
            <a:r>
              <a:rPr lang="ru-RU" sz="2000" dirty="0"/>
              <a:t>. </a:t>
            </a:r>
            <a:r>
              <a:rPr lang="ru-RU" sz="2000" dirty="0" err="1"/>
              <a:t>Варфарин</a:t>
            </a:r>
            <a:r>
              <a:rPr lang="ru-RU" sz="2000" dirty="0"/>
              <a:t> не проникает в грудное </a:t>
            </a:r>
            <a:r>
              <a:rPr lang="ru-RU" sz="2000" dirty="0" smtClean="0"/>
              <a:t>молоко.</a:t>
            </a:r>
            <a:endParaRPr lang="ru-RU" sz="20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8825" y="5602024"/>
            <a:ext cx="12034345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НПОАК проходят через плаценту. Описаны случаи их успешного применения у этой группы пациентов</a:t>
            </a:r>
            <a:r>
              <a:rPr lang="ru-RU" sz="2000" dirty="0"/>
              <a:t>, однако  официального </a:t>
            </a:r>
            <a:r>
              <a:rPr lang="ru-RU" sz="2000" dirty="0" smtClean="0"/>
              <a:t>разрешения применения </a:t>
            </a:r>
            <a:r>
              <a:rPr lang="ru-RU" sz="2000" dirty="0"/>
              <a:t>при беременности и лактации ни один </a:t>
            </a:r>
            <a:r>
              <a:rPr lang="ru-RU" sz="2000" dirty="0" smtClean="0"/>
              <a:t>из представителей не </a:t>
            </a:r>
            <a:r>
              <a:rPr lang="ru-RU" sz="2000" dirty="0"/>
              <a:t>имеет</a:t>
            </a:r>
          </a:p>
        </p:txBody>
      </p:sp>
    </p:spTree>
    <p:extLst>
      <p:ext uri="{BB962C8B-B14F-4D97-AF65-F5344CB8AC3E}">
        <p14:creationId xmlns:p14="http://schemas.microsoft.com/office/powerpoint/2010/main" xmlns="" val="337677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ОБЩИЕ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ПОДХОДЫ. ПРОДОЛЖЕНИЕ 1.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87401806"/>
              </p:ext>
            </p:extLst>
          </p:nvPr>
        </p:nvGraphicFramePr>
        <p:xfrm>
          <a:off x="0" y="1325563"/>
          <a:ext cx="12192000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xmlns="" val="111087567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xmlns="" val="4095541748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xmlns="" val="832302144"/>
                    </a:ext>
                  </a:extLst>
                </a:gridCol>
              </a:tblGrid>
              <a:tr h="91750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Препараты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При</a:t>
                      </a:r>
                    </a:p>
                    <a:p>
                      <a:pPr algn="ctr"/>
                      <a:r>
                        <a:rPr lang="ru-RU" sz="2000" dirty="0" smtClean="0"/>
                        <a:t>беременности</a:t>
                      </a:r>
                    </a:p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При</a:t>
                      </a:r>
                    </a:p>
                    <a:p>
                      <a:pPr algn="ctr"/>
                      <a:r>
                        <a:rPr lang="ru-RU" sz="2000" dirty="0" smtClean="0"/>
                        <a:t>лактации</a:t>
                      </a:r>
                    </a:p>
                    <a:p>
                      <a:pPr algn="ctr"/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1774204"/>
                  </a:ext>
                </a:extLst>
              </a:tr>
              <a:tr h="63947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Ацетилсалициловая кислота (АСК)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Да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Да</a:t>
                      </a:r>
                    </a:p>
                    <a:p>
                      <a:pPr algn="ctr"/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59962778"/>
                  </a:ext>
                </a:extLst>
              </a:tr>
              <a:tr h="63947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/>
                        <a:t>Нефракционированный</a:t>
                      </a:r>
                      <a:r>
                        <a:rPr lang="ru-RU" sz="2000" dirty="0" smtClean="0"/>
                        <a:t> гепарин (НФГ)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Да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Да</a:t>
                      </a:r>
                    </a:p>
                    <a:p>
                      <a:pPr algn="ctr"/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79031062"/>
                  </a:ext>
                </a:extLst>
              </a:tr>
              <a:tr h="63947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Низкомолекулярный гепарин (НМГ)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Да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Да</a:t>
                      </a:r>
                    </a:p>
                    <a:p>
                      <a:pPr algn="ctr"/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63730714"/>
                  </a:ext>
                </a:extLst>
              </a:tr>
              <a:tr h="63947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/>
                        <a:t>Фондапаринукс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Нет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Нет</a:t>
                      </a:r>
                    </a:p>
                    <a:p>
                      <a:pPr algn="ctr"/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67038837"/>
                  </a:ext>
                </a:extLst>
              </a:tr>
              <a:tr h="63947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 smtClean="0"/>
                        <a:t>Варфарин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Нет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Да</a:t>
                      </a:r>
                    </a:p>
                    <a:p>
                      <a:pPr algn="ctr"/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11043481"/>
                  </a:ext>
                </a:extLst>
              </a:tr>
              <a:tr h="91750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Новые пероральные антикоагулянты</a:t>
                      </a:r>
                    </a:p>
                    <a:p>
                      <a:pPr algn="ctr"/>
                      <a:r>
                        <a:rPr lang="ru-RU" sz="2000" dirty="0" smtClean="0"/>
                        <a:t>(НПОАК)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Нет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Нет</a:t>
                      </a:r>
                    </a:p>
                    <a:p>
                      <a:pPr algn="ctr"/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81108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7863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-160392"/>
            <a:ext cx="10439400" cy="910785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Профилактика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преэклампсии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(ПЭ)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5103" y="837651"/>
            <a:ext cx="11981793" cy="9144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Категория пациенток, с повышенным риском развития ПЭ: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5103" y="1828799"/>
            <a:ext cx="3510456" cy="7777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ПЭ и преждевременные роды в анамнезе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340770" y="1828799"/>
            <a:ext cx="3510457" cy="7777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Хроническая </a:t>
            </a:r>
            <a:r>
              <a:rPr lang="ru-RU" dirty="0" err="1" smtClean="0"/>
              <a:t>бользнь</a:t>
            </a:r>
            <a:r>
              <a:rPr lang="ru-RU" dirty="0" smtClean="0"/>
              <a:t> почек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5101" y="2693823"/>
            <a:ext cx="3510457" cy="7777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Сахарный диабет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340770" y="2693823"/>
            <a:ext cx="3510457" cy="7777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Артериальная гипертензия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576439" y="2683313"/>
            <a:ext cx="3510457" cy="7777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Многоплодная беременность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576438" y="1828799"/>
            <a:ext cx="3510458" cy="7777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Системные заболевания соединительной ткани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05101" y="3966671"/>
            <a:ext cx="11981795" cy="108256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Использовать небольшие дозы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АСК (75 мг/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сут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), начиная с 12-20 недели беременности. Продолжать прием на протяжении всей беременности.</a:t>
            </a:r>
            <a:endParaRPr lang="ru-RU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05100" y="5381296"/>
            <a:ext cx="11981795" cy="102804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В случае устойчивого повышения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АД &gt;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150/90 мм рт. ст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., несмотря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на прием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</a:rPr>
              <a:t>антигипертензивных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 препаратов,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АСК рекомендуют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отменить </a:t>
            </a:r>
          </a:p>
        </p:txBody>
      </p:sp>
    </p:spTree>
    <p:extLst>
      <p:ext uri="{BB962C8B-B14F-4D97-AF65-F5344CB8AC3E}">
        <p14:creationId xmlns:p14="http://schemas.microsoft.com/office/powerpoint/2010/main" xmlns="" val="224846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4158" y="-265496"/>
            <a:ext cx="10489642" cy="106805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Профилактика и лечение ТГВ/ТЭЛА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7145" y="802563"/>
            <a:ext cx="11897710" cy="5150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Постельный режим более 1 дня</a:t>
            </a:r>
            <a:endParaRPr lang="ru-RU" sz="28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7145" y="1436441"/>
            <a:ext cx="3720662" cy="83379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профилактические дозы НМГ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235669" y="1436441"/>
            <a:ext cx="3720662" cy="83379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</a:rPr>
              <a:t>антиэмболические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эластические чулки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324193" y="1436442"/>
            <a:ext cx="3720662" cy="83379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</a:rPr>
              <a:t>интермиттирующая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</a:rPr>
              <a:t>пневмокомпрессия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голеней и бедер</a:t>
            </a:r>
          </a:p>
        </p:txBody>
      </p:sp>
      <p:sp>
        <p:nvSpPr>
          <p:cNvPr id="8" name="Левая фигурная скобка 7"/>
          <p:cNvSpPr/>
          <p:nvPr/>
        </p:nvSpPr>
        <p:spPr>
          <a:xfrm rot="16200000">
            <a:off x="7740868" y="-1234966"/>
            <a:ext cx="798787" cy="7809186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670330" y="3198097"/>
            <a:ext cx="4939862" cy="11561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/>
              <a:t>Длительность</a:t>
            </a:r>
          </a:p>
          <a:p>
            <a:pPr algn="ctr"/>
            <a:r>
              <a:rPr lang="ru-RU" sz="2400" dirty="0" err="1"/>
              <a:t>тромбопрофилактики</a:t>
            </a:r>
            <a:r>
              <a:rPr lang="ru-RU" sz="2400" dirty="0"/>
              <a:t> – все время постельного режима</a:t>
            </a:r>
          </a:p>
        </p:txBody>
      </p:sp>
      <p:sp>
        <p:nvSpPr>
          <p:cNvPr id="10" name="Левая фигурная скобка 9"/>
          <p:cNvSpPr/>
          <p:nvPr/>
        </p:nvSpPr>
        <p:spPr>
          <a:xfrm rot="16200000">
            <a:off x="1608082" y="809294"/>
            <a:ext cx="798789" cy="3720663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0" y="3198097"/>
            <a:ext cx="4088523" cy="21831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НМГ </a:t>
            </a:r>
            <a:r>
              <a:rPr lang="ru-RU" dirty="0" smtClean="0"/>
              <a:t>отменять </a:t>
            </a:r>
            <a:r>
              <a:rPr lang="ru-RU" dirty="0"/>
              <a:t>за 24 ч </a:t>
            </a:r>
            <a:r>
              <a:rPr lang="ru-RU" dirty="0" smtClean="0"/>
              <a:t>до </a:t>
            </a:r>
            <a:r>
              <a:rPr lang="ru-RU" dirty="0" err="1" smtClean="0"/>
              <a:t>родоразрешения</a:t>
            </a:r>
            <a:r>
              <a:rPr lang="ru-RU" dirty="0" smtClean="0"/>
              <a:t> и возобновлять спустя </a:t>
            </a:r>
            <a:r>
              <a:rPr lang="ru-RU" dirty="0"/>
              <a:t>12–24 ч после </a:t>
            </a:r>
            <a:r>
              <a:rPr lang="ru-RU" dirty="0" smtClean="0"/>
              <a:t>него. При </a:t>
            </a:r>
            <a:r>
              <a:rPr lang="ru-RU" dirty="0" err="1" smtClean="0"/>
              <a:t>эпидуральной</a:t>
            </a:r>
            <a:r>
              <a:rPr lang="ru-RU" dirty="0" smtClean="0"/>
              <a:t> </a:t>
            </a:r>
            <a:r>
              <a:rPr lang="ru-RU" dirty="0"/>
              <a:t>анестезии </a:t>
            </a:r>
            <a:r>
              <a:rPr lang="ru-RU" dirty="0" smtClean="0"/>
              <a:t>отменять НМГ </a:t>
            </a:r>
            <a:r>
              <a:rPr lang="ru-RU" dirty="0"/>
              <a:t>не </a:t>
            </a:r>
            <a:r>
              <a:rPr lang="ru-RU" dirty="0" smtClean="0"/>
              <a:t>менее чем </a:t>
            </a:r>
            <a:r>
              <a:rPr lang="ru-RU" dirty="0"/>
              <a:t>за 6 ч до процедуры, </a:t>
            </a:r>
            <a:r>
              <a:rPr lang="ru-RU" dirty="0" smtClean="0"/>
              <a:t>возобновлять - не ранее чем через </a:t>
            </a:r>
            <a:r>
              <a:rPr lang="ru-RU" dirty="0"/>
              <a:t>6–12 ч после </a:t>
            </a:r>
            <a:r>
              <a:rPr lang="ru-RU" dirty="0" smtClean="0"/>
              <a:t>удаления спинального </a:t>
            </a:r>
            <a:r>
              <a:rPr lang="ru-RU" dirty="0"/>
              <a:t>катетера</a:t>
            </a:r>
          </a:p>
        </p:txBody>
      </p:sp>
    </p:spTree>
    <p:extLst>
      <p:ext uri="{BB962C8B-B14F-4D97-AF65-F5344CB8AC3E}">
        <p14:creationId xmlns:p14="http://schemas.microsoft.com/office/powerpoint/2010/main" xmlns="" val="221733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4302" y="-370598"/>
            <a:ext cx="10459497" cy="103379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Профилактика и лечение ТГВ/ТЭЛА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7145" y="802563"/>
            <a:ext cx="11897710" cy="5150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Кесарево сечение </a:t>
            </a:r>
            <a:endParaRPr lang="ru-RU" sz="2800" dirty="0"/>
          </a:p>
        </p:txBody>
      </p:sp>
      <p:cxnSp>
        <p:nvCxnSpPr>
          <p:cNvPr id="6" name="Прямая со стрелкой 5"/>
          <p:cNvCxnSpPr>
            <a:stCxn id="4" idx="2"/>
            <a:endCxn id="17" idx="0"/>
          </p:cNvCxnSpPr>
          <p:nvPr/>
        </p:nvCxnSpPr>
        <p:spPr>
          <a:xfrm flipH="1">
            <a:off x="2622332" y="1317570"/>
            <a:ext cx="3473668" cy="25876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4" idx="2"/>
            <a:endCxn id="16" idx="0"/>
          </p:cNvCxnSpPr>
          <p:nvPr/>
        </p:nvCxnSpPr>
        <p:spPr>
          <a:xfrm>
            <a:off x="6096000" y="1317570"/>
            <a:ext cx="3468412" cy="25876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Скругленный прямоугольник 15"/>
          <p:cNvSpPr/>
          <p:nvPr/>
        </p:nvSpPr>
        <p:spPr>
          <a:xfrm>
            <a:off x="7089225" y="1576332"/>
            <a:ext cx="4950374" cy="914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Есть повышенные риски развития ТГВ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ТЭЛА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47145" y="1576332"/>
            <a:ext cx="4950374" cy="914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Нет повышенных рисков развития ТГВ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ТЭЛА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4" name="Прямая со стрелкой 23"/>
          <p:cNvCxnSpPr>
            <a:stCxn id="17" idx="2"/>
          </p:cNvCxnSpPr>
          <p:nvPr/>
        </p:nvCxnSpPr>
        <p:spPr>
          <a:xfrm>
            <a:off x="2622332" y="2490732"/>
            <a:ext cx="0" cy="4836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Скругленный прямоугольник 24"/>
          <p:cNvSpPr/>
          <p:nvPr/>
        </p:nvSpPr>
        <p:spPr>
          <a:xfrm>
            <a:off x="147145" y="2974427"/>
            <a:ext cx="4950374" cy="200747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Не требуется рутинных профилактических мер</a:t>
            </a:r>
            <a:endParaRPr lang="ru-RU" sz="2400" dirty="0">
              <a:solidFill>
                <a:schemeClr val="bg1"/>
              </a:solidFill>
            </a:endParaRPr>
          </a:p>
        </p:txBody>
      </p:sp>
      <p:cxnSp>
        <p:nvCxnSpPr>
          <p:cNvPr id="27" name="Прямая со стрелкой 26"/>
          <p:cNvCxnSpPr>
            <a:stCxn id="16" idx="2"/>
          </p:cNvCxnSpPr>
          <p:nvPr/>
        </p:nvCxnSpPr>
        <p:spPr>
          <a:xfrm>
            <a:off x="9564412" y="2490732"/>
            <a:ext cx="0" cy="4836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Скругленный прямоугольник 28"/>
          <p:cNvSpPr/>
          <p:nvPr/>
        </p:nvSpPr>
        <p:spPr>
          <a:xfrm>
            <a:off x="7089225" y="2974428"/>
            <a:ext cx="4950374" cy="200747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/>
              <a:t>НМГ, эластические </a:t>
            </a:r>
            <a:r>
              <a:rPr lang="ru-RU" sz="2400" dirty="0" smtClean="0"/>
              <a:t>чулки, </a:t>
            </a:r>
            <a:r>
              <a:rPr lang="ru-RU" sz="2400" dirty="0" err="1" smtClean="0"/>
              <a:t>интермиттирующая</a:t>
            </a:r>
            <a:r>
              <a:rPr lang="ru-RU" sz="2400" dirty="0"/>
              <a:t> </a:t>
            </a:r>
            <a:r>
              <a:rPr lang="ru-RU" sz="2400" dirty="0" err="1" smtClean="0"/>
              <a:t>пневмокомпрессия</a:t>
            </a:r>
            <a:r>
              <a:rPr lang="ru-RU" sz="2400" dirty="0" smtClean="0"/>
              <a:t> голеней/бедер 2-6 недель после </a:t>
            </a:r>
            <a:r>
              <a:rPr lang="ru-RU" sz="2400" dirty="0"/>
              <a:t>родов</a:t>
            </a:r>
          </a:p>
        </p:txBody>
      </p:sp>
    </p:spTree>
    <p:extLst>
      <p:ext uri="{BB962C8B-B14F-4D97-AF65-F5344CB8AC3E}">
        <p14:creationId xmlns:p14="http://schemas.microsoft.com/office/powerpoint/2010/main" xmlns="" val="249476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46939"/>
            <a:ext cx="12192000" cy="1325563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Профилактические и терапевтические дозы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НМГ: подбор 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дозы по массе тела до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беременности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36397018"/>
              </p:ext>
            </p:extLst>
          </p:nvPr>
        </p:nvGraphicFramePr>
        <p:xfrm>
          <a:off x="155448" y="1362454"/>
          <a:ext cx="11823192" cy="4434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5798">
                  <a:extLst>
                    <a:ext uri="{9D8B030D-6E8A-4147-A177-3AD203B41FA5}">
                      <a16:colId xmlns:a16="http://schemas.microsoft.com/office/drawing/2014/main" xmlns="" val="1945187391"/>
                    </a:ext>
                  </a:extLst>
                </a:gridCol>
                <a:gridCol w="2955798">
                  <a:extLst>
                    <a:ext uri="{9D8B030D-6E8A-4147-A177-3AD203B41FA5}">
                      <a16:colId xmlns:a16="http://schemas.microsoft.com/office/drawing/2014/main" xmlns="" val="1469309737"/>
                    </a:ext>
                  </a:extLst>
                </a:gridCol>
                <a:gridCol w="2955798">
                  <a:extLst>
                    <a:ext uri="{9D8B030D-6E8A-4147-A177-3AD203B41FA5}">
                      <a16:colId xmlns:a16="http://schemas.microsoft.com/office/drawing/2014/main" xmlns="" val="1152329753"/>
                    </a:ext>
                  </a:extLst>
                </a:gridCol>
                <a:gridCol w="2955798">
                  <a:extLst>
                    <a:ext uri="{9D8B030D-6E8A-4147-A177-3AD203B41FA5}">
                      <a16:colId xmlns:a16="http://schemas.microsoft.com/office/drawing/2014/main" xmlns="" val="1269948631"/>
                    </a:ext>
                  </a:extLst>
                </a:gridCol>
              </a:tblGrid>
              <a:tr h="51306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Выбор дозы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Эноксапарин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Дальтепарин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Тинзапарин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6436057"/>
                  </a:ext>
                </a:extLst>
              </a:tr>
              <a:tr h="126508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Профилактическая доза (для массы тела 50–90 кг)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По 40 мг 2 раза в сутки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По 5 000 </a:t>
                      </a:r>
                      <a:r>
                        <a:rPr lang="ru-RU" sz="1800" b="0" i="0" u="none" strike="noStrike" kern="1200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ед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2 раза в сутки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По 4 500 </a:t>
                      </a:r>
                      <a:r>
                        <a:rPr lang="ru-RU" sz="1800" b="0" i="0" u="none" strike="noStrike" kern="1200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ед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2 раза в сутки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07303856"/>
                  </a:ext>
                </a:extLst>
              </a:tr>
              <a:tr h="885563"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Промежуточная доза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≈ По 0,75 мг/кг 2 р/</a:t>
                      </a:r>
                      <a:r>
                        <a:rPr lang="ru-RU" sz="1800" b="0" i="0" u="none" strike="noStrike" kern="1200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сут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По 70 </a:t>
                      </a:r>
                      <a:r>
                        <a:rPr lang="ru-RU" sz="1800" b="0" i="0" u="none" strike="noStrike" kern="1200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ед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/кг 2 р/</a:t>
                      </a:r>
                      <a:r>
                        <a:rPr lang="ru-RU" sz="1800" b="0" i="0" u="none" strike="noStrike" kern="1200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сут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По 70 </a:t>
                      </a:r>
                      <a:r>
                        <a:rPr lang="ru-RU" sz="1800" b="0" i="0" u="none" strike="noStrike" kern="1200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ед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/кг 2 р/</a:t>
                      </a:r>
                      <a:r>
                        <a:rPr lang="ru-RU" sz="1800" b="0" i="0" u="none" strike="noStrike" kern="1200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сут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1374495"/>
                  </a:ext>
                </a:extLst>
              </a:tr>
              <a:tr h="885563"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Терапевтическая доза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По 1 мг/кг 2 р/</a:t>
                      </a:r>
                      <a:r>
                        <a:rPr lang="ru-RU" sz="1800" b="0" i="0" u="none" strike="noStrike" kern="1200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сут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По 90 </a:t>
                      </a:r>
                      <a:r>
                        <a:rPr lang="ru-RU" sz="1800" b="0" i="0" u="none" strike="noStrike" kern="1200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ед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/кг 2 р/</a:t>
                      </a:r>
                      <a:r>
                        <a:rPr lang="ru-RU" sz="1800" b="0" i="0" u="none" strike="noStrike" kern="1200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сут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По 90 </a:t>
                      </a:r>
                      <a:r>
                        <a:rPr lang="ru-RU" sz="1800" b="0" i="0" u="none" strike="noStrike" kern="1200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ед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/кг 2 р/</a:t>
                      </a:r>
                      <a:r>
                        <a:rPr lang="ru-RU" sz="1800" b="0" i="0" u="none" strike="noStrike" kern="1200" baseline="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сут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89698362"/>
                  </a:ext>
                </a:extLst>
              </a:tr>
              <a:tr h="885563">
                <a:tc gridSpan="4"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в сложных случаях (например, рецидивирующие тромбозы при АФС) предпочтителен подбор дозы НМГ по уровням </a:t>
                      </a:r>
                      <a:r>
                        <a:rPr lang="ru-RU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антиХа</a:t>
                      </a:r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в крови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002266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8411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3924</TotalTime>
  <Words>1441</Words>
  <Application>Microsoft Office PowerPoint</Application>
  <PresentationFormat>Произвольный</PresentationFormat>
  <Paragraphs>182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Ретро</vt:lpstr>
      <vt:lpstr>Решение вопроса о применении антитромботической терапии при беременности и лактации</vt:lpstr>
      <vt:lpstr>Актуальность проблемы</vt:lpstr>
      <vt:lpstr>Физиологические аспекты повышенного тромбообразования при беременности</vt:lpstr>
      <vt:lpstr>ОБЩИЕ ПОДХОДЫ К ВЫБОРУ АНТИТРОМБОТИЧЕСКИХ ПРЕПАРАТОВ ПРИ БЕРЕМЕННОСТИ И ЛАКТАЦИИ</vt:lpstr>
      <vt:lpstr>ОБЩИЕ ПОДХОДЫ. ПРОДОЛЖЕНИЕ 1.</vt:lpstr>
      <vt:lpstr>Профилактика преэклампсии (ПЭ)</vt:lpstr>
      <vt:lpstr>Профилактика и лечение ТГВ/ТЭЛА</vt:lpstr>
      <vt:lpstr>Профилактика и лечение ТГВ/ТЭЛА</vt:lpstr>
      <vt:lpstr>Профилактические и терапевтические дозы НМГ: подбор дозы по массе тела до беременности</vt:lpstr>
      <vt:lpstr>Профилактика ТГВ/ТЭЛА у женщин, имевших подобные эпизоды до беременности</vt:lpstr>
      <vt:lpstr>Профилактика ТГВ/ТЭЛА у женщин с тромбофилиями</vt:lpstr>
      <vt:lpstr>Профилактика ТЭО у женщин с наличием в сыворотке крови антител к фосфолипидам (АтФЛ), а также с АФС</vt:lpstr>
      <vt:lpstr>Подходы к назначению НМГ и варфарина при беременности</vt:lpstr>
      <vt:lpstr>Лечение эпизода ТГВ/ТЭЛА</vt:lpstr>
      <vt:lpstr>Лечение эпизода ТГВ/ТЭЛА. Продолжение 1.</vt:lpstr>
      <vt:lpstr>Профилактика ТЭО у женщин с биопротезом клапана сердца</vt:lpstr>
      <vt:lpstr>Профилактика ТЭО у лиц с механическим протезом клапана сердца</vt:lpstr>
      <vt:lpstr>Заключение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Применение антитромботических препаратов при беременности и лактации: взгляд кардиолога/ревматолога</dc:title>
  <dc:creator>Xiaomi</dc:creator>
  <cp:lastModifiedBy>НИИ-МПС</cp:lastModifiedBy>
  <cp:revision>34</cp:revision>
  <dcterms:created xsi:type="dcterms:W3CDTF">2020-09-18T17:26:08Z</dcterms:created>
  <dcterms:modified xsi:type="dcterms:W3CDTF">2020-11-10T07:49:15Z</dcterms:modified>
</cp:coreProperties>
</file>