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6" r:id="rId4"/>
    <p:sldId id="267" r:id="rId5"/>
    <p:sldId id="269" r:id="rId6"/>
    <p:sldId id="263" r:id="rId7"/>
    <p:sldId id="275" r:id="rId8"/>
    <p:sldId id="276" r:id="rId9"/>
    <p:sldId id="277" r:id="rId10"/>
    <p:sldId id="278" r:id="rId11"/>
    <p:sldId id="280" r:id="rId12"/>
    <p:sldId id="282" r:id="rId13"/>
    <p:sldId id="287" r:id="rId14"/>
    <p:sldId id="288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8" autoAdjust="0"/>
    <p:restoredTop sz="94660"/>
  </p:normalViewPr>
  <p:slideViewPr>
    <p:cSldViewPr>
      <p:cViewPr>
        <p:scale>
          <a:sx n="76" d="100"/>
          <a:sy n="76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F985E-E2D2-45FD-ADE7-6B54E8DF3E15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E9ECC-8776-4C1B-B26B-3B38ECD82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04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E9ECC-8776-4C1B-B26B-3B38ECD8272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407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46"/>
            <a:ext cx="824516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5956138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5951812"/>
            <a:ext cx="518790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38"/>
            <a:ext cx="76233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599725"/>
            <a:ext cx="2180113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75727"/>
            <a:ext cx="1503123" cy="5183073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675727"/>
            <a:ext cx="5922209" cy="5183073"/>
          </a:xfrm>
        </p:spPr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8"/>
            <a:ext cx="99610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2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5956138"/>
            <a:ext cx="87314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180497"/>
            <a:ext cx="8272211" cy="367830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38"/>
            <a:ext cx="789381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5141975"/>
            <a:ext cx="8468145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043911"/>
            <a:ext cx="8272211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2228004"/>
            <a:ext cx="4066793" cy="363304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2228004"/>
            <a:ext cx="4066794" cy="363304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2250893"/>
            <a:ext cx="3815306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926053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2250893"/>
            <a:ext cx="3815305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3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5141973"/>
            <a:ext cx="847365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2296"/>
            <a:ext cx="3682084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601200"/>
            <a:ext cx="846963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5262297"/>
            <a:ext cx="4402490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599725"/>
            <a:ext cx="8468144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5260128"/>
            <a:ext cx="8272213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5956138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5951812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5956138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0C1ABE-8364-7E48-848D-65244DC32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801"/>
            <a:ext cx="8245162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Использование Методов кожной пластики для закрытия </a:t>
            </a:r>
            <a:r>
              <a:rPr lang="ru-RU" b="1" dirty="0"/>
              <a:t>дефектов покровных </a:t>
            </a:r>
            <a:r>
              <a:rPr lang="ru-RU" b="1" dirty="0" smtClean="0"/>
              <a:t>тканей </a:t>
            </a:r>
            <a:r>
              <a:rPr lang="ru-RU" b="1" dirty="0"/>
              <a:t>кисти и пальцев</a:t>
            </a:r>
            <a:r>
              <a:rPr lang="ru-RU" dirty="0"/>
              <a:t>
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C2A974F-C293-6342-A53A-134B1EEFE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8001000" cy="1524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Труфанов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И.М</a:t>
            </a:r>
            <a:r>
              <a:rPr lang="ru-RU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.,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Шакалов Ю.Б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Кулебакина Я.А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Глазунов Е.В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Республиканский </a:t>
            </a:r>
            <a:r>
              <a:rPr lang="ru-RU" sz="11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травматологический центр, </a:t>
            </a:r>
            <a:r>
              <a:rPr lang="ru-RU" sz="1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Донецк</a:t>
            </a:r>
            <a:endParaRPr lang="ru-RU" sz="11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1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ГОО </a:t>
            </a:r>
            <a:r>
              <a:rPr lang="ru-RU" sz="11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ВПО «Донецкий национальный медицинский университет им </a:t>
            </a:r>
            <a:r>
              <a:rPr lang="ru-RU" sz="11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М.Горького</a:t>
            </a:r>
            <a:r>
              <a:rPr lang="ru-RU" sz="11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1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г.Донецк</a:t>
            </a:r>
            <a:endParaRPr lang="ru-RU" sz="11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8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72212" cy="988332"/>
          </a:xfrm>
        </p:spPr>
        <p:txBody>
          <a:bodyPr/>
          <a:lstStyle/>
          <a:p>
            <a:pPr algn="ctr"/>
            <a:r>
              <a:rPr lang="ru-RU" dirty="0" smtClean="0"/>
              <a:t>Пластика лоскутом на </a:t>
            </a:r>
            <a:r>
              <a:rPr lang="ru-RU" dirty="0" err="1" smtClean="0"/>
              <a:t>неосевом</a:t>
            </a:r>
            <a:r>
              <a:rPr lang="ru-RU" dirty="0" smtClean="0"/>
              <a:t> кровоснабжении</a:t>
            </a:r>
            <a:endParaRPr lang="ru-RU" dirty="0"/>
          </a:p>
        </p:txBody>
      </p:sp>
      <p:pic>
        <p:nvPicPr>
          <p:cNvPr id="7170" name="Picture 2" descr="D:\Рабочая папка отделения\Кулебакина Я.А\TbzHbYJB30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2" r="10888" b="3016"/>
          <a:stretch/>
        </p:blipFill>
        <p:spPr bwMode="auto">
          <a:xfrm>
            <a:off x="457200" y="1933526"/>
            <a:ext cx="3826216" cy="490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Рабочая папка отделения\Кулебакина Я.А\BEZ_uJ_d1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86"/>
          <a:stretch/>
        </p:blipFill>
        <p:spPr bwMode="auto">
          <a:xfrm>
            <a:off x="4495800" y="1933526"/>
            <a:ext cx="4083164" cy="490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18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72212" cy="988332"/>
          </a:xfrm>
        </p:spPr>
        <p:txBody>
          <a:bodyPr/>
          <a:lstStyle/>
          <a:p>
            <a:pPr algn="ctr"/>
            <a:r>
              <a:rPr lang="ru-RU" dirty="0"/>
              <a:t>Пластика лоскутом на </a:t>
            </a:r>
            <a:r>
              <a:rPr lang="ru-RU" dirty="0" err="1"/>
              <a:t>неосевом</a:t>
            </a:r>
            <a:r>
              <a:rPr lang="ru-RU" dirty="0"/>
              <a:t> кровоснабжении</a:t>
            </a:r>
          </a:p>
        </p:txBody>
      </p:sp>
      <p:pic>
        <p:nvPicPr>
          <p:cNvPr id="9218" name="Picture 2" descr="D:\Рабочая папка отделения\Кулебакина Я.А\StJbbs1Nb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2" b="6763"/>
          <a:stretch/>
        </p:blipFill>
        <p:spPr bwMode="auto">
          <a:xfrm rot="5400000">
            <a:off x="114145" y="2705254"/>
            <a:ext cx="3380553" cy="315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Рабочая папка отделения\Кулебакина Я.А\LsMuGY8HQ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t="3236" r="5726" b="6135"/>
          <a:stretch/>
        </p:blipFill>
        <p:spPr bwMode="auto">
          <a:xfrm>
            <a:off x="4038600" y="1981200"/>
            <a:ext cx="3608560" cy="231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4495800"/>
            <a:ext cx="4335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9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72212" cy="988332"/>
          </a:xfrm>
        </p:spPr>
        <p:txBody>
          <a:bodyPr/>
          <a:lstStyle/>
          <a:p>
            <a:pPr algn="ctr"/>
            <a:r>
              <a:rPr lang="ru-RU" dirty="0" smtClean="0"/>
              <a:t>Результат</a:t>
            </a:r>
            <a:endParaRPr lang="ru-RU" dirty="0"/>
          </a:p>
        </p:txBody>
      </p:sp>
      <p:pic>
        <p:nvPicPr>
          <p:cNvPr id="11266" name="Picture 2" descr="D:\Рабочая папка отделения\Кулебакина Я.А\hWcP5O-afN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" t="2549" r="14303" b="8242"/>
          <a:stretch/>
        </p:blipFill>
        <p:spPr bwMode="auto">
          <a:xfrm rot="5400000">
            <a:off x="359720" y="2541813"/>
            <a:ext cx="491936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Рабочая папка отделения\Кулебакина Я.А\3nRNSIvg1d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" t="18401" r="8719" b="12912"/>
          <a:stretch/>
        </p:blipFill>
        <p:spPr bwMode="auto">
          <a:xfrm rot="5400000">
            <a:off x="4255581" y="2995777"/>
            <a:ext cx="4919361" cy="276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6416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Пластика лоскутом на </a:t>
            </a:r>
            <a:r>
              <a:rPr lang="ru-RU" dirty="0" err="1"/>
              <a:t>неосевом</a:t>
            </a:r>
            <a:r>
              <a:rPr lang="ru-RU" dirty="0"/>
              <a:t> кровоснабжении</a:t>
            </a:r>
          </a:p>
        </p:txBody>
      </p:sp>
      <p:pic>
        <p:nvPicPr>
          <p:cNvPr id="1026" name="Picture 2" descr="https://sun9-16.userapi.com/dJXMFuUIPRhSdGiDAha5K_DOuh1_XJhhKOpuJw/8qBlTFwvI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21" y="2209800"/>
            <a:ext cx="3048000" cy="385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16.userapi.com/ZnK24__vgKNGyJgdrKWp-MWGQZ_vbiQiWkW9qg/TJajDK5-2j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4095660" cy="393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72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Результат</a:t>
            </a:r>
          </a:p>
        </p:txBody>
      </p:sp>
      <p:pic>
        <p:nvPicPr>
          <p:cNvPr id="2050" name="Picture 2" descr="https://sun9-16.userapi.com/1abUBS8pcLs9Z3wsLVmz0UYBO8A-maMvRukbEA/91EZsBvW61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656" y="2687608"/>
            <a:ext cx="4809691" cy="327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16.userapi.com/sZTK_dz6lhwwWG3WZeNWb1pB-vO83yJiMCrI5Q/dca6YLw2Zj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21062"/>
            <a:ext cx="3733800" cy="472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7082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0B50CA-89F4-484C-ABED-B64E2A316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533400"/>
            <a:ext cx="8272212" cy="1013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Выводы</a:t>
            </a:r>
            <a:endParaRPr lang="ru-RU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4FB213-77C3-6C4F-B566-149C6E879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000" b="1" dirty="0" smtClean="0"/>
              <a:t>Применение методов кожной пластики для закрытия дефектов покровных тканей кисти  и пальцев позволяет: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Б</a:t>
            </a:r>
            <a:r>
              <a:rPr lang="ru-RU" sz="2000" b="1" dirty="0" smtClean="0"/>
              <a:t>олее </a:t>
            </a:r>
            <a:r>
              <a:rPr lang="ru-RU" sz="2000" b="1" dirty="0"/>
              <a:t>полноценно восстановить анатомию и функцию </a:t>
            </a:r>
            <a:r>
              <a:rPr lang="ru-RU" sz="2000" b="1" dirty="0" smtClean="0"/>
              <a:t>кисти</a:t>
            </a:r>
          </a:p>
          <a:p>
            <a:r>
              <a:rPr lang="ru-RU" sz="2000" b="1" dirty="0"/>
              <a:t>С</a:t>
            </a:r>
            <a:r>
              <a:rPr lang="ru-RU" sz="2000" b="1" dirty="0" smtClean="0"/>
              <a:t>низить </a:t>
            </a:r>
            <a:r>
              <a:rPr lang="ru-RU" sz="2000" b="1" dirty="0"/>
              <a:t>количество неудовлетворительных результатов </a:t>
            </a:r>
            <a:r>
              <a:rPr lang="ru-RU" sz="2000" b="1" dirty="0" smtClean="0"/>
              <a:t>лечения </a:t>
            </a:r>
          </a:p>
          <a:p>
            <a:r>
              <a:rPr lang="ru-RU" sz="2000" b="1" dirty="0"/>
              <a:t>У</a:t>
            </a:r>
            <a:r>
              <a:rPr lang="ru-RU" sz="2000" b="1" dirty="0" smtClean="0"/>
              <a:t>меньшить </a:t>
            </a:r>
            <a:r>
              <a:rPr lang="ru-RU" sz="2000" b="1" dirty="0"/>
              <a:t>сроки пребывания в стационаре и </a:t>
            </a:r>
            <a:r>
              <a:rPr lang="ru-RU" sz="2000" b="1" dirty="0" smtClean="0"/>
              <a:t>реабилитации </a:t>
            </a:r>
          </a:p>
          <a:p>
            <a:r>
              <a:rPr lang="ru-RU" sz="2000" b="1" dirty="0"/>
              <a:t>С</a:t>
            </a:r>
            <a:r>
              <a:rPr lang="ru-RU" sz="2000" b="1" dirty="0" smtClean="0"/>
              <a:t>низить </a:t>
            </a:r>
            <a:r>
              <a:rPr lang="ru-RU" sz="2000" b="1" dirty="0"/>
              <a:t>степень </a:t>
            </a:r>
            <a:r>
              <a:rPr lang="ru-RU" sz="2000" b="1" dirty="0" err="1"/>
              <a:t>инвалидизации</a:t>
            </a:r>
            <a:r>
              <a:rPr lang="ru-RU" sz="2000" b="1" dirty="0"/>
              <a:t> пациентов.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2EEB68-BB29-BE49-BD30-515E0C4CB115}"/>
              </a:ext>
            </a:extLst>
          </p:cNvPr>
          <p:cNvSpPr txBox="1"/>
          <p:nvPr/>
        </p:nvSpPr>
        <p:spPr>
          <a:xfrm>
            <a:off x="3884672" y="2514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597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0B50CA-89F4-484C-ABED-B64E2A316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533400"/>
            <a:ext cx="8272212" cy="1013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Актуальность 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4FB213-77C3-6C4F-B566-149C6E879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5" y="2180497"/>
            <a:ext cx="8272211" cy="4525103"/>
          </a:xfrm>
        </p:spPr>
        <p:txBody>
          <a:bodyPr>
            <a:normAutofit fontScale="85000" lnSpcReduction="10000"/>
          </a:bodyPr>
          <a:lstStyle/>
          <a:p>
            <a:endParaRPr lang="ru-RU" sz="2000" dirty="0" smtClean="0"/>
          </a:p>
          <a:p>
            <a:r>
              <a:rPr lang="ru-RU" sz="2800" b="1" dirty="0" smtClean="0"/>
              <a:t>Удельный </a:t>
            </a:r>
            <a:r>
              <a:rPr lang="ru-RU" sz="2800" b="1" dirty="0"/>
              <a:t>вес травм кисти и пальцев среди всех повреждений опорно-двигательного аппарата составляет от 26,1% до 30%</a:t>
            </a:r>
          </a:p>
          <a:p>
            <a:r>
              <a:rPr lang="ru-RU" sz="2800" b="1" dirty="0"/>
              <a:t>Открытые повреждения кисти составляют 55,1 %</a:t>
            </a:r>
          </a:p>
          <a:p>
            <a:r>
              <a:rPr lang="ru-RU" sz="2800" b="1" dirty="0"/>
              <a:t>Показания к пересадке кожи имеются в практически 50% случаев</a:t>
            </a:r>
          </a:p>
          <a:p>
            <a:r>
              <a:rPr lang="ru-RU" sz="2800" b="1" dirty="0"/>
              <a:t>Сложность анатомического и функционального  восстановления  кисти</a:t>
            </a:r>
          </a:p>
          <a:p>
            <a:r>
              <a:rPr lang="ru-RU" sz="2800" b="1" dirty="0" smtClean="0"/>
              <a:t>Отсутствие </a:t>
            </a:r>
            <a:r>
              <a:rPr lang="ru-RU" sz="2800" b="1" dirty="0"/>
              <a:t>единого алгоритма лечения пострадавших с </a:t>
            </a:r>
            <a:r>
              <a:rPr lang="ru-RU" sz="2800" b="1" dirty="0" smtClean="0"/>
              <a:t>обширными </a:t>
            </a:r>
            <a:r>
              <a:rPr lang="ru-RU" sz="2800" b="1" dirty="0"/>
              <a:t>дефектами покровных тканей кисти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2EEB68-BB29-BE49-BD30-515E0C4CB115}"/>
              </a:ext>
            </a:extLst>
          </p:cNvPr>
          <p:cNvSpPr txBox="1"/>
          <p:nvPr/>
        </p:nvSpPr>
        <p:spPr>
          <a:xfrm>
            <a:off x="3884672" y="2514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07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894" y="685800"/>
            <a:ext cx="8272212" cy="12192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Показания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895" y="1905000"/>
            <a:ext cx="8272211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Показания для пересадки свободных </a:t>
            </a:r>
            <a:r>
              <a:rPr lang="ru-RU" b="1" dirty="0" smtClean="0"/>
              <a:t>трансплантатов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Наличие </a:t>
            </a:r>
            <a:r>
              <a:rPr lang="ru-RU" dirty="0" smtClean="0"/>
              <a:t>раны</a:t>
            </a:r>
            <a:r>
              <a:rPr lang="ru-RU" dirty="0"/>
              <a:t>, которую невозможно закрыть местными тканями.</a:t>
            </a:r>
          </a:p>
          <a:p>
            <a:r>
              <a:rPr lang="ru-RU" dirty="0" smtClean="0"/>
              <a:t> </a:t>
            </a:r>
            <a:r>
              <a:rPr lang="ru-RU" dirty="0"/>
              <a:t>Широкие раневые поверхности </a:t>
            </a:r>
          </a:p>
          <a:p>
            <a:r>
              <a:rPr lang="ru-RU" dirty="0" smtClean="0"/>
              <a:t> </a:t>
            </a:r>
            <a:r>
              <a:rPr lang="ru-RU" dirty="0"/>
              <a:t>Замещение послеоперационных дефектов </a:t>
            </a:r>
          </a:p>
          <a:p>
            <a:pPr marL="0" indent="0" algn="ctr">
              <a:buNone/>
            </a:pPr>
            <a:r>
              <a:rPr lang="ru-RU" b="1" dirty="0"/>
              <a:t>Показания для пересадки несвободных лоскутов</a:t>
            </a:r>
            <a:endParaRPr lang="ru-RU" dirty="0"/>
          </a:p>
          <a:p>
            <a:pPr lvl="0"/>
            <a:r>
              <a:rPr lang="ru-RU" dirty="0"/>
              <a:t>Недостаток тканей вокруг дефекта для проведения местно-пластических операций</a:t>
            </a:r>
          </a:p>
          <a:p>
            <a:pPr lvl="0"/>
            <a:r>
              <a:rPr lang="ru-RU" dirty="0"/>
              <a:t>Создание контуров поврежденных областей, а в некоторых случаях и внутренней выстилки </a:t>
            </a:r>
          </a:p>
          <a:p>
            <a:r>
              <a:rPr lang="ru-RU" dirty="0"/>
              <a:t>Обнажение структур (кости, суставов, сухожилий), не обладающих достаточным регенераторным потенциалом</a:t>
            </a:r>
          </a:p>
        </p:txBody>
      </p:sp>
    </p:spTree>
    <p:extLst>
      <p:ext uri="{BB962C8B-B14F-4D97-AF65-F5344CB8AC3E}">
        <p14:creationId xmlns:p14="http://schemas.microsoft.com/office/powerpoint/2010/main" val="3761803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89804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противопоказания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/>
              <a:t>Тяжелые (множественные, сочетанные или комбинированные травмы), сопровождающиеся нестабильностью общего состояния пациента</a:t>
            </a:r>
          </a:p>
          <a:p>
            <a:pPr lvl="0"/>
            <a:r>
              <a:rPr lang="ru-RU" b="1" dirty="0"/>
              <a:t>Открытые повреждения с признаками уже резвившегося инфекционного процесса</a:t>
            </a:r>
          </a:p>
          <a:p>
            <a:pPr lvl="0"/>
            <a:r>
              <a:rPr lang="ru-RU" b="1" dirty="0"/>
              <a:t>Разрушение кисти, которое не предполагает восстановительного лечения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8005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894" y="778356"/>
            <a:ext cx="8272212" cy="74564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Хирургическая тактика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0139" y="1676401"/>
            <a:ext cx="5203672" cy="2017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“</a:t>
            </a:r>
            <a:r>
              <a:rPr lang="en-US" sz="2800" b="1" dirty="0" err="1" smtClean="0"/>
              <a:t>Reconscructive</a:t>
            </a:r>
            <a:r>
              <a:rPr lang="en-US" sz="2800" b="1" dirty="0" smtClean="0"/>
              <a:t> ladder”</a:t>
            </a:r>
            <a:endParaRPr lang="ru-RU" sz="2800" b="1" dirty="0" smtClean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42900" y="3861677"/>
            <a:ext cx="188595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кожный трансплантат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424303" y="3963647"/>
            <a:ext cx="718947" cy="446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429000" y="3866249"/>
            <a:ext cx="211455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местный кожный лоскут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829300" y="3930257"/>
            <a:ext cx="73380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546771" y="4995809"/>
            <a:ext cx="1771650" cy="6460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отдаленный лоскут </a:t>
            </a:r>
          </a:p>
        </p:txBody>
      </p:sp>
      <p:sp>
        <p:nvSpPr>
          <p:cNvPr id="11" name="Стрелка вправо 10"/>
          <p:cNvSpPr/>
          <p:nvPr/>
        </p:nvSpPr>
        <p:spPr>
          <a:xfrm rot="8473839">
            <a:off x="7574514" y="4834194"/>
            <a:ext cx="73380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285875" y="4925635"/>
            <a:ext cx="2914650" cy="78638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</a:t>
            </a:r>
            <a:r>
              <a:rPr lang="ru-RU" dirty="0" smtClean="0"/>
              <a:t>икрохирургическая </a:t>
            </a:r>
            <a:r>
              <a:rPr lang="ru-RU" dirty="0"/>
              <a:t>свободная пересадка тканей</a:t>
            </a:r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4486275" y="5076511"/>
            <a:ext cx="73380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6858000" y="3828288"/>
            <a:ext cx="1771650" cy="6460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</a:t>
            </a:r>
            <a:r>
              <a:rPr lang="ru-RU" dirty="0" smtClean="0"/>
              <a:t>егиональный лоскут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831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300" y="5410200"/>
            <a:ext cx="6019800" cy="762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Пластика местными тканями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075" name="Picture 3" descr="D:\Рабочая папка отделения\Кулебакина Я.А\eJoaNhLp6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17128"/>
            <a:ext cx="3200400" cy="218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Рабочая папка отделения\Кулебакина Я.А\mABYWFOXY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92454"/>
            <a:ext cx="2656458" cy="203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Рабочая папка отделения\Кулебакина Я.А\E05ls34wo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997" y="2618510"/>
            <a:ext cx="2171700" cy="243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Рабочая папка отделения\Кулебакина Я.А\bEMw7Xntgu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" t="9096" r="6627"/>
          <a:stretch/>
        </p:blipFill>
        <p:spPr bwMode="auto">
          <a:xfrm>
            <a:off x="1447800" y="2933701"/>
            <a:ext cx="357098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7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72212" cy="988332"/>
          </a:xfrm>
        </p:spPr>
        <p:txBody>
          <a:bodyPr/>
          <a:lstStyle/>
          <a:p>
            <a:pPr algn="ctr"/>
            <a:r>
              <a:rPr lang="ru-RU" dirty="0" smtClean="0"/>
              <a:t>Пластика островковым лоскутом</a:t>
            </a:r>
            <a:endParaRPr lang="ru-RU" dirty="0"/>
          </a:p>
        </p:txBody>
      </p:sp>
      <p:pic>
        <p:nvPicPr>
          <p:cNvPr id="4098" name="Picture 2" descr="D:\Рабочая папка отделения\Кулебакина Я.А\wc6vNrZPbX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1995056"/>
            <a:ext cx="4495800" cy="447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Рабочая папка отделения\Кулебакина Я.А\zb6DNPCATy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" t="12445" r="5917" b="10127"/>
          <a:stretch/>
        </p:blipFill>
        <p:spPr bwMode="auto">
          <a:xfrm rot="5400000">
            <a:off x="4653033" y="2636762"/>
            <a:ext cx="475629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72212" cy="988332"/>
          </a:xfrm>
        </p:spPr>
        <p:txBody>
          <a:bodyPr/>
          <a:lstStyle/>
          <a:p>
            <a:pPr algn="ctr"/>
            <a:r>
              <a:rPr lang="ru-RU" dirty="0"/>
              <a:t>Пластика островковым лоскутом</a:t>
            </a:r>
          </a:p>
        </p:txBody>
      </p:sp>
      <p:pic>
        <p:nvPicPr>
          <p:cNvPr id="5122" name="Picture 2" descr="D:\Рабочая папка отделения\Кулебакина Я.А\LOVv3vrkGJ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490" y="2664311"/>
            <a:ext cx="4916818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Рабочая папка отделения\Кулебакина Я.А\CmLm94rP_U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39598" y="2497380"/>
            <a:ext cx="4870306" cy="37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583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994" y="609600"/>
            <a:ext cx="8272212" cy="988332"/>
          </a:xfrm>
        </p:spPr>
        <p:txBody>
          <a:bodyPr/>
          <a:lstStyle/>
          <a:p>
            <a:pPr algn="ctr"/>
            <a:r>
              <a:rPr lang="ru-RU" dirty="0"/>
              <a:t>Пластика островковым лоскутом</a:t>
            </a:r>
          </a:p>
        </p:txBody>
      </p:sp>
      <p:pic>
        <p:nvPicPr>
          <p:cNvPr id="6146" name="Picture 2" descr="D:\Рабочая папка отделения\Кулебакина Я.А\7apYd254EF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30615"/>
            <a:ext cx="6934200" cy="491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03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</TotalTime>
  <Words>281</Words>
  <Application>Microsoft Office PowerPoint</Application>
  <PresentationFormat>Экран (4:3)</PresentationFormat>
  <Paragraphs>53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Дивиденд</vt:lpstr>
      <vt:lpstr>Использование Методов кожной пластики для закрытия дефектов покровных тканей кисти и пальцев
</vt:lpstr>
      <vt:lpstr>Актуальность темы</vt:lpstr>
      <vt:lpstr>Показания </vt:lpstr>
      <vt:lpstr>противопоказания</vt:lpstr>
      <vt:lpstr>Хирургическая тактика</vt:lpstr>
      <vt:lpstr>Пластика местными тканями</vt:lpstr>
      <vt:lpstr>Пластика островковым лоскутом</vt:lpstr>
      <vt:lpstr>Пластика островковым лоскутом</vt:lpstr>
      <vt:lpstr>Пластика островковым лоскутом</vt:lpstr>
      <vt:lpstr>Пластика лоскутом на неосевом кровоснабжении</vt:lpstr>
      <vt:lpstr>Пластика лоскутом на неосевом кровоснабжении</vt:lpstr>
      <vt:lpstr>Результат</vt:lpstr>
      <vt:lpstr>Пластика лоскутом на неосевом кровоснабжении</vt:lpstr>
      <vt:lpstr>Результат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Лоскутные способы закрытия дефектов покровных тканей кисти и пальцев.</dc:title>
  <dc:creator>Яна Кулебакина</dc:creator>
  <cp:lastModifiedBy>Admin</cp:lastModifiedBy>
  <cp:revision>67</cp:revision>
  <dcterms:created xsi:type="dcterms:W3CDTF">2019-11-10T09:36:07Z</dcterms:created>
  <dcterms:modified xsi:type="dcterms:W3CDTF">2020-10-21T15:09:18Z</dcterms:modified>
</cp:coreProperties>
</file>