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349" r:id="rId2"/>
    <p:sldId id="351" r:id="rId3"/>
    <p:sldId id="392" r:id="rId4"/>
    <p:sldId id="383" r:id="rId5"/>
    <p:sldId id="356" r:id="rId6"/>
    <p:sldId id="384" r:id="rId7"/>
    <p:sldId id="395" r:id="rId8"/>
    <p:sldId id="360" r:id="rId9"/>
    <p:sldId id="364" r:id="rId10"/>
    <p:sldId id="359" r:id="rId11"/>
    <p:sldId id="394" r:id="rId12"/>
    <p:sldId id="361" r:id="rId13"/>
    <p:sldId id="362" r:id="rId14"/>
    <p:sldId id="363" r:id="rId15"/>
    <p:sldId id="365" r:id="rId16"/>
    <p:sldId id="389" r:id="rId17"/>
    <p:sldId id="396" r:id="rId18"/>
    <p:sldId id="390" r:id="rId19"/>
    <p:sldId id="391" r:id="rId20"/>
    <p:sldId id="366" r:id="rId21"/>
    <p:sldId id="387" r:id="rId22"/>
    <p:sldId id="397" r:id="rId23"/>
    <p:sldId id="398" r:id="rId24"/>
    <p:sldId id="386" r:id="rId25"/>
    <p:sldId id="400" r:id="rId26"/>
    <p:sldId id="399" r:id="rId27"/>
    <p:sldId id="367" r:id="rId28"/>
    <p:sldId id="368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009900"/>
    <a:srgbClr val="990099"/>
    <a:srgbClr val="CC3399"/>
    <a:srgbClr val="DDDDDD"/>
    <a:srgbClr val="33CC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E5D5F9B-ACDB-6B40-9358-659ACDB9E5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3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39B13E1-73ED-114D-9A5F-D990798E3E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765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38AFB4-C0CE-B143-BA99-1914D6E8D5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82171"/>
      </p:ext>
    </p:extLst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DF9A2-34F8-074A-A2D5-B64BABE4E4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4539"/>
      </p:ext>
    </p:extLst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98B06-6B88-6C41-8E36-B4C974A964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58437"/>
      </p:ext>
    </p:extLst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5BD50-BA6B-A041-9AA4-0D917A0E87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42417"/>
      </p:ext>
    </p:extLst>
  </p:cSld>
  <p:clrMapOvr>
    <a:masterClrMapping/>
  </p:clrMapOvr>
  <p:transition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EEA5B-9A13-9E43-BF06-93EED4DE94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11870"/>
      </p:ext>
    </p:extLst>
  </p:cSld>
  <p:clrMapOvr>
    <a:masterClrMapping/>
  </p:clrMapOvr>
  <p:transition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7EB8A-44F4-8A49-866C-0479FCAEA0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74499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3F9EB-8BA5-E447-821C-3E01A62899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69941"/>
      </p:ext>
    </p:extLst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BE40B-741C-7741-AEEA-5E903A8F0D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25873"/>
      </p:ext>
    </p:extLst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3F976-87ED-3B48-8999-6078E48758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37627"/>
      </p:ext>
    </p:extLst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B198A-3C40-D14A-A582-565C57DD3C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48826"/>
      </p:ext>
    </p:extLst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83B14-8208-D545-9398-25EF3080E7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24685"/>
      </p:ext>
    </p:extLst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A8229-34B6-D84A-AC60-9B464D4648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4425"/>
      </p:ext>
    </p:extLst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8E6BF-E3FB-4B40-A0FB-E7FEFAD1D2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34901"/>
      </p:ext>
    </p:extLst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8C164-D6C7-8941-8631-632AB1AFC5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45578"/>
      </p:ext>
    </p:extLst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TRENTAL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EEFF9F-87A9-1442-8877-63065E37490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ransition>
    <p:wheel spokes="3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30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6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pPr algn="ctr"/>
            <a:r>
              <a:rPr kumimoji="0" lang="ru-RU" sz="1400" b="1" dirty="0">
                <a:solidFill>
                  <a:srgbClr val="3366FF"/>
                </a:solidFill>
                <a:latin typeface="Verdana" charset="0"/>
              </a:rPr>
              <a:t>ГОО ВПО «Донецкий национальный медицинский университет</a:t>
            </a:r>
            <a:r>
              <a:rPr kumimoji="0" lang="en-US" sz="1400" b="1" dirty="0">
                <a:solidFill>
                  <a:srgbClr val="3366FF"/>
                </a:solidFill>
                <a:latin typeface="Verdana" charset="0"/>
              </a:rPr>
              <a:t> </a:t>
            </a:r>
            <a:r>
              <a:rPr kumimoji="0" lang="ru-RU" sz="1400" b="1" dirty="0">
                <a:solidFill>
                  <a:srgbClr val="3366FF"/>
                </a:solidFill>
                <a:latin typeface="Verdana" charset="0"/>
              </a:rPr>
              <a:t>им. М. Горького»</a:t>
            </a:r>
            <a:r>
              <a:rPr kumimoji="0" lang="ru-RU" sz="1400" dirty="0">
                <a:solidFill>
                  <a:srgbClr val="3366FF"/>
                </a:solidFill>
                <a:latin typeface="Verdana" charset="0"/>
              </a:rPr>
              <a:t/>
            </a:r>
            <a:br>
              <a:rPr kumimoji="0" lang="ru-RU" sz="1400" dirty="0">
                <a:solidFill>
                  <a:srgbClr val="3366FF"/>
                </a:solidFill>
                <a:latin typeface="Verdana" charset="0"/>
              </a:rPr>
            </a:br>
            <a:r>
              <a:rPr kumimoji="0" lang="ru-RU" sz="1400" dirty="0">
                <a:solidFill>
                  <a:srgbClr val="3366FF"/>
                </a:solidFill>
                <a:latin typeface="Verdana" charset="0"/>
              </a:rPr>
              <a:t>Кафедра общей хирургии №1</a:t>
            </a:r>
            <a:br>
              <a:rPr kumimoji="0" lang="ru-RU" sz="1400" dirty="0">
                <a:solidFill>
                  <a:srgbClr val="3366FF"/>
                </a:solidFill>
                <a:latin typeface="Verdana" charset="0"/>
              </a:rPr>
            </a:br>
            <a:r>
              <a:rPr kumimoji="0" lang="ru-RU" sz="1400" dirty="0">
                <a:solidFill>
                  <a:srgbClr val="3366FF"/>
                </a:solidFill>
                <a:latin typeface="Verdana" charset="0"/>
              </a:rPr>
              <a:t/>
            </a:r>
            <a:br>
              <a:rPr kumimoji="0" lang="ru-RU" sz="1400" dirty="0">
                <a:solidFill>
                  <a:srgbClr val="3366FF"/>
                </a:solidFill>
                <a:latin typeface="Verdana" charset="0"/>
              </a:rPr>
            </a:br>
            <a:r>
              <a:rPr kumimoji="0" lang="ru-RU" sz="1400" b="1" dirty="0">
                <a:solidFill>
                  <a:srgbClr val="3366FF"/>
                </a:solidFill>
                <a:latin typeface="Verdana" charset="0"/>
              </a:rPr>
              <a:t>Донецкое клиническое территориальное медицинское объединение</a:t>
            </a:r>
            <a:br>
              <a:rPr kumimoji="0" lang="ru-RU" sz="1400" b="1" dirty="0">
                <a:solidFill>
                  <a:srgbClr val="3366FF"/>
                </a:solidFill>
                <a:latin typeface="Verdana" charset="0"/>
              </a:rPr>
            </a:br>
            <a:endParaRPr kumimoji="0" lang="ru-RU" sz="1400" dirty="0">
              <a:solidFill>
                <a:srgbClr val="3366FF"/>
              </a:solidFill>
              <a:latin typeface="Verdana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981200"/>
            <a:ext cx="8001000" cy="4038600"/>
          </a:xfrm>
        </p:spPr>
        <p:txBody>
          <a:bodyPr/>
          <a:lstStyle/>
          <a:p>
            <a:pPr algn="ctr">
              <a:buNone/>
            </a:pPr>
            <a:r>
              <a:rPr lang="ru-RU" sz="2000" dirty="0">
                <a:solidFill>
                  <a:srgbClr val="0000FF"/>
                </a:solidFill>
              </a:rPr>
              <a:t>Борота А.В., </a:t>
            </a:r>
            <a:r>
              <a:rPr lang="ru-RU" sz="2000" dirty="0" err="1">
                <a:solidFill>
                  <a:srgbClr val="0000FF"/>
                </a:solidFill>
              </a:rPr>
              <a:t>Гюльмамедов</a:t>
            </a:r>
            <a:r>
              <a:rPr lang="ru-RU" sz="2000" dirty="0">
                <a:solidFill>
                  <a:srgbClr val="0000FF"/>
                </a:solidFill>
              </a:rPr>
              <a:t> Ф.И., </a:t>
            </a:r>
            <a:r>
              <a:rPr lang="ru-RU" sz="2000" u="sng" dirty="0">
                <a:solidFill>
                  <a:srgbClr val="0000FF"/>
                </a:solidFill>
              </a:rPr>
              <a:t>Борота А.А., </a:t>
            </a:r>
            <a:r>
              <a:rPr lang="ru-RU" sz="2000" dirty="0" err="1" smtClean="0">
                <a:solidFill>
                  <a:srgbClr val="0000FF"/>
                </a:solidFill>
              </a:rPr>
              <a:t>Кухто</a:t>
            </a:r>
            <a:r>
              <a:rPr lang="ru-RU" sz="2000" dirty="0" smtClean="0">
                <a:solidFill>
                  <a:srgbClr val="0000FF"/>
                </a:solidFill>
              </a:rPr>
              <a:t> А.П</a:t>
            </a:r>
            <a:endParaRPr lang="ru-RU" sz="2000" dirty="0">
              <a:solidFill>
                <a:srgbClr val="0000FF"/>
              </a:solidFill>
            </a:endParaRPr>
          </a:p>
          <a:p>
            <a:pPr algn="ctr">
              <a:buNone/>
            </a:pPr>
            <a:endParaRPr lang="ru-RU" sz="2000" dirty="0">
              <a:solidFill>
                <a:srgbClr val="0000FF"/>
              </a:solidFill>
            </a:endParaRPr>
          </a:p>
          <a:p>
            <a:pPr algn="ctr">
              <a:buFont typeface="Wingdings" charset="0"/>
              <a:buNone/>
            </a:pPr>
            <a:endParaRPr kumimoji="0" lang="ru-RU" sz="2400" dirty="0">
              <a:solidFill>
                <a:schemeClr val="folHlink"/>
              </a:solidFill>
              <a:latin typeface="Georgia" charset="0"/>
            </a:endParaRPr>
          </a:p>
          <a:p>
            <a:pPr algn="ctr">
              <a:buFont typeface="Wingdings" charset="0"/>
              <a:buNone/>
            </a:pPr>
            <a:r>
              <a:rPr kumimoji="0" lang="ru-RU" sz="2400" b="1" dirty="0">
                <a:solidFill>
                  <a:schemeClr val="folHlink"/>
                </a:solidFill>
                <a:latin typeface="Georgia" charset="0"/>
              </a:rPr>
              <a:t>Результаты реконструктивно-пластических операций у пациентов с язвенным колитом</a:t>
            </a:r>
          </a:p>
          <a:p>
            <a:pPr algn="ctr">
              <a:buFont typeface="Wingdings" charset="0"/>
              <a:buNone/>
            </a:pPr>
            <a:endParaRPr kumimoji="0" lang="ru-RU" sz="2400" dirty="0">
              <a:solidFill>
                <a:schemeClr val="hlink"/>
              </a:solidFill>
              <a:latin typeface="Georgia" charset="0"/>
            </a:endParaRPr>
          </a:p>
          <a:p>
            <a:pPr algn="ctr">
              <a:buFont typeface="Wingdings" charset="0"/>
              <a:buNone/>
            </a:pPr>
            <a:endParaRPr kumimoji="0" lang="ru-RU" sz="2600" dirty="0">
              <a:solidFill>
                <a:schemeClr val="hlink"/>
              </a:solidFill>
              <a:latin typeface="Verdana" charset="0"/>
            </a:endParaRPr>
          </a:p>
          <a:p>
            <a:pPr algn="ctr">
              <a:buFont typeface="Wingdings" charset="0"/>
              <a:buNone/>
            </a:pPr>
            <a:endParaRPr kumimoji="0" lang="ru-RU" sz="2600" dirty="0">
              <a:solidFill>
                <a:schemeClr val="hlink"/>
              </a:solidFill>
              <a:latin typeface="Verdana" charset="0"/>
            </a:endParaRPr>
          </a:p>
          <a:p>
            <a:pPr algn="ctr">
              <a:buFont typeface="Wingdings" charset="0"/>
              <a:buNone/>
            </a:pPr>
            <a:endParaRPr kumimoji="0" lang="ru-RU" sz="2600" dirty="0">
              <a:solidFill>
                <a:schemeClr val="hlink"/>
              </a:solidFill>
              <a:latin typeface="Verdana" charset="0"/>
            </a:endParaRPr>
          </a:p>
          <a:p>
            <a:pPr algn="ctr">
              <a:buFont typeface="Wingdings" charset="0"/>
              <a:buNone/>
            </a:pPr>
            <a:r>
              <a:rPr kumimoji="0" lang="ru-RU" sz="1800" dirty="0">
                <a:solidFill>
                  <a:schemeClr val="hlink"/>
                </a:solidFill>
                <a:latin typeface="Verdana" charset="0"/>
              </a:rPr>
              <a:t>г. Донецк-2020 </a:t>
            </a:r>
            <a:endParaRPr kumimoji="0" lang="ru-RU" sz="1800" b="1" dirty="0">
              <a:solidFill>
                <a:schemeClr val="hlink"/>
              </a:solidFill>
              <a:latin typeface="Verdana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400">
                <a:solidFill>
                  <a:srgbClr val="0000FF"/>
                </a:solidFill>
                <a:latin typeface="Verdana" charset="0"/>
              </a:rPr>
              <a:t>Резидуальный ЯК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0" lang="ru-RU" sz="2200" dirty="0">
                <a:latin typeface="Vernada"/>
                <a:cs typeface="Vernada"/>
              </a:rPr>
              <a:t>Стандартная </a:t>
            </a:r>
            <a:r>
              <a:rPr lang="ru-RU" sz="2200" dirty="0">
                <a:latin typeface="Vernada"/>
                <a:cs typeface="Vernada"/>
              </a:rPr>
              <a:t>колпроктэктомия с формированием </a:t>
            </a:r>
            <a:r>
              <a:rPr lang="ru-RU" sz="2200" dirty="0" err="1">
                <a:latin typeface="Vernada"/>
                <a:cs typeface="Vernada"/>
              </a:rPr>
              <a:t>J</a:t>
            </a:r>
            <a:r>
              <a:rPr lang="ru-RU" sz="2200" dirty="0">
                <a:latin typeface="Vernada"/>
                <a:cs typeface="Vernada"/>
              </a:rPr>
              <a:t>-образного илеального</a:t>
            </a:r>
            <a:r>
              <a:rPr lang="en-US" sz="2200" dirty="0">
                <a:latin typeface="Vernada"/>
                <a:cs typeface="Vernada"/>
              </a:rPr>
              <a:t> (</a:t>
            </a:r>
            <a:r>
              <a:rPr lang="ru-RU" sz="2200" dirty="0">
                <a:latin typeface="Vernada"/>
                <a:cs typeface="Vernada"/>
              </a:rPr>
              <a:t>поуч</a:t>
            </a:r>
            <a:r>
              <a:rPr lang="en-US" sz="2200" dirty="0">
                <a:latin typeface="Vernada"/>
                <a:cs typeface="Vernada"/>
              </a:rPr>
              <a:t>)</a:t>
            </a:r>
            <a:r>
              <a:rPr lang="ru-RU" sz="2200" dirty="0">
                <a:latin typeface="Vernada"/>
                <a:cs typeface="Vernada"/>
              </a:rPr>
              <a:t> резервуара и илео-поуч-ректального анастомоза, протективной илеостомией. </a:t>
            </a:r>
            <a:endParaRPr lang="en-US" sz="2200" dirty="0">
              <a:latin typeface="Vernada"/>
              <a:cs typeface="Vernad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latin typeface="Vernada"/>
                <a:cs typeface="Vernada"/>
              </a:rPr>
              <a:t>			</a:t>
            </a:r>
            <a:r>
              <a:rPr lang="en-US" sz="2500" b="1" dirty="0">
                <a:latin typeface="Vernada"/>
                <a:cs typeface="Vernada"/>
              </a:rPr>
              <a:t>26</a:t>
            </a:r>
            <a:r>
              <a:rPr lang="en-US" sz="2500" dirty="0">
                <a:latin typeface="Vernada"/>
                <a:cs typeface="Vernada"/>
              </a:rPr>
              <a:t> </a:t>
            </a:r>
            <a:r>
              <a:rPr lang="ru-RU" sz="2500" dirty="0">
                <a:latin typeface="Vernada"/>
                <a:cs typeface="Vernada"/>
              </a:rPr>
              <a:t>пациентов</a:t>
            </a:r>
            <a:endParaRPr lang="en-US" sz="2500" dirty="0">
              <a:latin typeface="Vernada"/>
              <a:cs typeface="Vernada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Vernada"/>
              <a:cs typeface="Vernada"/>
            </a:endParaRPr>
          </a:p>
          <a:p>
            <a:pPr>
              <a:lnSpc>
                <a:spcPct val="90000"/>
              </a:lnSpc>
            </a:pPr>
            <a:r>
              <a:rPr kumimoji="0" lang="ru-RU" sz="2000" dirty="0">
                <a:latin typeface="Verdana" charset="0"/>
              </a:rPr>
              <a:t>Оставление слизистой в минимальной культе прямой кишки, сохраненной для формирования анастомоза, всегда несет угрозу обострения ЯК с необходимостью постоянной </a:t>
            </a:r>
            <a:r>
              <a:rPr kumimoji="0" lang="ru-RU" sz="2000" dirty="0" err="1">
                <a:latin typeface="Verdana" charset="0"/>
              </a:rPr>
              <a:t>противорецидивной</a:t>
            </a:r>
            <a:r>
              <a:rPr kumimoji="0" lang="ru-RU" sz="2000" dirty="0">
                <a:latin typeface="Verdana" charset="0"/>
              </a:rPr>
              <a:t> специальной терапии, иногда служит поводом для экстирпации культи прямой кишки с илеальным резервуаром. </a:t>
            </a:r>
            <a:endParaRPr kumimoji="0" lang="en-US" sz="20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kumimoji="0" lang="ru-RU" sz="2000" dirty="0">
              <a:latin typeface="Verdana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/>
          <a:lstStyle/>
          <a:p>
            <a:pPr algn="ctr"/>
            <a:r>
              <a:rPr kumimoji="0" lang="ru-RU" sz="2400">
                <a:solidFill>
                  <a:srgbClr val="0000FF"/>
                </a:solidFill>
                <a:latin typeface="Verdana" charset="0"/>
              </a:rPr>
              <a:t>Материал клиники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00200"/>
            <a:ext cx="8001000" cy="4419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kumimoji="0" lang="ru-RU" sz="1800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Вариант </a:t>
            </a:r>
            <a:r>
              <a:rPr kumimoji="0" lang="ru-RU" sz="1800" dirty="0" err="1">
                <a:latin typeface="Verdana" charset="0"/>
              </a:rPr>
              <a:t>проктэктомии</a:t>
            </a:r>
            <a:r>
              <a:rPr kumimoji="0" lang="ru-RU" sz="1800" dirty="0">
                <a:latin typeface="Verdana" charset="0"/>
              </a:rPr>
              <a:t> с 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демукозацией слизистой 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анального канала и низведением 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резервуара в анальный канал, 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выполненный нами у </a:t>
            </a:r>
            <a:r>
              <a:rPr kumimoji="0" lang="en-US" sz="1800" dirty="0">
                <a:latin typeface="Verdana" charset="0"/>
              </a:rPr>
              <a:t>1</a:t>
            </a:r>
            <a:r>
              <a:rPr kumimoji="0" lang="ru-RU" sz="1800" dirty="0">
                <a:latin typeface="Verdana" charset="0"/>
              </a:rPr>
              <a:t> пациента,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показал неудовлетворительные 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функциональные результаты и 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заставил продолжить поиск 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других вариантов удаления 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слизистой этого участка 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прямой кишки. </a:t>
            </a:r>
          </a:p>
        </p:txBody>
      </p:sp>
      <p:pic>
        <p:nvPicPr>
          <p:cNvPr id="16388" name="Picture 4" descr="Ручной анастомоз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784408" cy="454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818"/>
      </p:ext>
    </p:extLst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000">
                <a:solidFill>
                  <a:srgbClr val="0000FF"/>
                </a:solidFill>
                <a:latin typeface="Verdana" charset="0"/>
              </a:rPr>
              <a:t>Высокочастотная электротермическая мукозэктомия культи прямой кишки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kumimoji="0" lang="ru-RU" sz="2100" dirty="0">
                <a:latin typeface="Verdana" charset="0"/>
              </a:rPr>
              <a:t>Начиная с 2013 года мы перешли на другой, принципиально новый вариант выполнения операции</a:t>
            </a:r>
          </a:p>
          <a:p>
            <a:pPr>
              <a:lnSpc>
                <a:spcPct val="80000"/>
              </a:lnSpc>
            </a:pPr>
            <a:endParaRPr kumimoji="0" lang="ru-RU" sz="2100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2400" dirty="0">
                <a:latin typeface="Verdana" charset="0"/>
              </a:rPr>
              <a:t>Данный способ выполнен у 29 (из 56) пациентов.</a:t>
            </a:r>
            <a:r>
              <a:rPr kumimoji="0" lang="ru-RU" sz="2400" b="1" dirty="0">
                <a:latin typeface="Verdana" charset="0"/>
              </a:rPr>
              <a:t> </a:t>
            </a:r>
            <a:r>
              <a:rPr kumimoji="0" lang="ru-RU" sz="2100" dirty="0">
                <a:latin typeface="Verdana" charset="0"/>
              </a:rPr>
              <a:t> </a:t>
            </a:r>
          </a:p>
          <a:p>
            <a:pPr>
              <a:lnSpc>
                <a:spcPct val="80000"/>
              </a:lnSpc>
            </a:pPr>
            <a:endParaRPr kumimoji="0" lang="ru-RU" sz="2100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2100" dirty="0">
                <a:latin typeface="Verdana" charset="0"/>
              </a:rPr>
              <a:t>После мобилизации прямой кишки до тазового дна, последняя пересекается на уровне нижне-</a:t>
            </a:r>
            <a:r>
              <a:rPr kumimoji="0" lang="ru-RU" sz="2100" dirty="0" err="1">
                <a:latin typeface="Verdana" charset="0"/>
              </a:rPr>
              <a:t>ампулярного</a:t>
            </a:r>
            <a:r>
              <a:rPr kumimoji="0" lang="ru-RU" sz="2100" dirty="0">
                <a:latin typeface="Verdana" charset="0"/>
              </a:rPr>
              <a:t> отдела линейным сшивающим аппаратом. </a:t>
            </a:r>
          </a:p>
        </p:txBody>
      </p:sp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000">
                <a:solidFill>
                  <a:srgbClr val="0000FF"/>
                </a:solidFill>
                <a:latin typeface="Verdana" charset="0"/>
              </a:rPr>
              <a:t>Высокочастотная электротермическая мукозэктомия культи прямой кишки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905000"/>
            <a:ext cx="8001000" cy="4343400"/>
          </a:xfrm>
        </p:spPr>
        <p:txBody>
          <a:bodyPr/>
          <a:lstStyle/>
          <a:p>
            <a:r>
              <a:rPr kumimoji="0" lang="ru-RU" sz="1600" dirty="0">
                <a:latin typeface="Verdana" charset="0"/>
              </a:rPr>
              <a:t>Со стороны промежности ректальным зеркалом разводится анальный канал и с помощью зажимов Алиса захватывается верхушка культи прямой кишки и выворачивается наружу слизистой оболочкой. </a:t>
            </a:r>
          </a:p>
        </p:txBody>
      </p:sp>
      <p:pic>
        <p:nvPicPr>
          <p:cNvPr id="18436" name="Picture 4" descr="20140226_114959_resized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20140226_115052_resized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2971800"/>
            <a:ext cx="3959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62000"/>
          </a:xfrm>
        </p:spPr>
        <p:txBody>
          <a:bodyPr/>
          <a:lstStyle/>
          <a:p>
            <a:pPr algn="ctr"/>
            <a:r>
              <a:rPr kumimoji="0" lang="ru-RU" sz="2000">
                <a:solidFill>
                  <a:srgbClr val="0000FF"/>
                </a:solidFill>
                <a:latin typeface="Verdana" charset="0"/>
              </a:rPr>
              <a:t>Высокочастотная электротермическая мукозэктомия культи прямой кишки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800">
                <a:latin typeface="Verdana" charset="0"/>
              </a:rPr>
              <a:t>Выполняется высокочастотная электротермическая мукозэктомия с помощью инструмента </a:t>
            </a:r>
            <a:r>
              <a:rPr kumimoji="0" lang="en-US" sz="1800">
                <a:latin typeface="Verdana" charset="0"/>
              </a:rPr>
              <a:t>LigaSure Precise Plus</a:t>
            </a:r>
            <a:endParaRPr kumimoji="0" lang="ru-RU" sz="1800">
              <a:latin typeface="Verdana" charset="0"/>
            </a:endParaRPr>
          </a:p>
          <a:p>
            <a:pPr>
              <a:buFont typeface="Wingdings" charset="0"/>
              <a:buNone/>
            </a:pPr>
            <a:endParaRPr kumimoji="0" lang="ru-RU" sz="1800">
              <a:latin typeface="Verdana" charset="0"/>
            </a:endParaRPr>
          </a:p>
        </p:txBody>
      </p:sp>
      <p:pic>
        <p:nvPicPr>
          <p:cNvPr id="19460" name="Picture 4" descr="20140226_115301_resized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194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20140226_115442_resized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14400"/>
          </a:xfrm>
        </p:spPr>
        <p:txBody>
          <a:bodyPr/>
          <a:lstStyle/>
          <a:p>
            <a:pPr algn="ctr"/>
            <a:r>
              <a:rPr kumimoji="0" lang="ru-RU" sz="2400">
                <a:solidFill>
                  <a:srgbClr val="0000FF"/>
                </a:solidFill>
                <a:latin typeface="Verdana" charset="0"/>
              </a:rPr>
              <a:t>Поучграфия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endParaRPr kumimoji="0" lang="ru-RU" sz="1400" dirty="0">
              <a:latin typeface="Verdana" charset="0"/>
            </a:endParaRPr>
          </a:p>
          <a:p>
            <a:pPr>
              <a:lnSpc>
                <a:spcPct val="90000"/>
              </a:lnSpc>
            </a:pPr>
            <a:endParaRPr kumimoji="0" lang="ru-RU" sz="1400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endParaRPr kumimoji="0" lang="ru-RU" sz="1400" dirty="0">
              <a:latin typeface="Verdana" charset="0"/>
            </a:endParaRPr>
          </a:p>
        </p:txBody>
      </p:sp>
      <p:pic>
        <p:nvPicPr>
          <p:cNvPr id="2150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33901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62" y="1752600"/>
            <a:ext cx="33901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400">
                <a:solidFill>
                  <a:srgbClr val="0000FF"/>
                </a:solidFill>
                <a:latin typeface="Verdana" charset="0"/>
              </a:rPr>
              <a:t>КТ-поучграфия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kumimoji="0" lang="ru-RU" sz="2100" dirty="0">
              <a:latin typeface="Verdana" charset="0"/>
            </a:endParaRPr>
          </a:p>
        </p:txBody>
      </p:sp>
      <p:pic>
        <p:nvPicPr>
          <p:cNvPr id="2" name="Изображение 1" descr="Снимок экрана 2018-11-13 в 07.31.4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8"/>
          <a:stretch/>
        </p:blipFill>
        <p:spPr>
          <a:xfrm>
            <a:off x="1371600" y="1676400"/>
            <a:ext cx="3276600" cy="2344583"/>
          </a:xfrm>
          <a:prstGeom prst="rect">
            <a:avLst/>
          </a:prstGeom>
        </p:spPr>
      </p:pic>
      <p:pic>
        <p:nvPicPr>
          <p:cNvPr id="4" name="Изображение 3" descr="Снимок экрана 2018-11-13 в 07.32.2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1"/>
          <a:stretch/>
        </p:blipFill>
        <p:spPr>
          <a:xfrm>
            <a:off x="1371601" y="3962401"/>
            <a:ext cx="3298432" cy="2209799"/>
          </a:xfrm>
          <a:prstGeom prst="rect">
            <a:avLst/>
          </a:prstGeom>
        </p:spPr>
      </p:pic>
      <p:pic>
        <p:nvPicPr>
          <p:cNvPr id="5" name="Изображение 4" descr="Снимок экрана 2018-11-13 в 07.33.0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3375612" cy="4495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400" dirty="0">
                <a:solidFill>
                  <a:srgbClr val="0000FF"/>
                </a:solidFill>
                <a:latin typeface="Verdana" charset="0"/>
              </a:rPr>
              <a:t>Виртуальная КТ-</a:t>
            </a:r>
            <a:r>
              <a:rPr kumimoji="0" lang="ru-RU" sz="2400" dirty="0" err="1">
                <a:solidFill>
                  <a:srgbClr val="0000FF"/>
                </a:solidFill>
                <a:latin typeface="Verdana" charset="0"/>
              </a:rPr>
              <a:t>поучграфия</a:t>
            </a:r>
            <a:endParaRPr kumimoji="0" lang="ru-RU" sz="2400" dirty="0">
              <a:solidFill>
                <a:srgbClr val="0000FF"/>
              </a:solidFill>
              <a:latin typeface="Verdana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kumimoji="0" lang="ru-RU" sz="2100">
              <a:latin typeface="Verdana" charset="0"/>
            </a:endParaRPr>
          </a:p>
        </p:txBody>
      </p:sp>
      <p:pic>
        <p:nvPicPr>
          <p:cNvPr id="4" name="Изображение 3" descr="film121.0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191000" cy="4191000"/>
          </a:xfrm>
          <a:prstGeom prst="rect">
            <a:avLst/>
          </a:prstGeom>
        </p:spPr>
      </p:pic>
      <p:pic>
        <p:nvPicPr>
          <p:cNvPr id="5" name="Изображение 4" descr="film121.00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6404"/>
      </p:ext>
    </p:extLst>
  </p:cSld>
  <p:clrMapOvr>
    <a:masterClrMapping/>
  </p:clrMapOvr>
  <p:transition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400">
                <a:solidFill>
                  <a:srgbClr val="0000FF"/>
                </a:solidFill>
                <a:latin typeface="Verdana" charset="0"/>
              </a:rPr>
              <a:t>МР-поучграфия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001000" cy="4267200"/>
          </a:xfrm>
        </p:spPr>
        <p:txBody>
          <a:bodyPr/>
          <a:lstStyle/>
          <a:p>
            <a:pPr marL="0" indent="0">
              <a:buNone/>
            </a:pPr>
            <a:endParaRPr kumimoji="0" lang="ru-RU" sz="1600" dirty="0">
              <a:latin typeface="Verdana" charset="0"/>
            </a:endParaRPr>
          </a:p>
        </p:txBody>
      </p:sp>
      <p:pic>
        <p:nvPicPr>
          <p:cNvPr id="3" name="Picture 2" descr="МРТ_культя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7"/>
          <a:stretch/>
        </p:blipFill>
        <p:spPr>
          <a:xfrm>
            <a:off x="751320" y="1638300"/>
            <a:ext cx="7647710" cy="4648199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400">
                <a:solidFill>
                  <a:srgbClr val="0000FF"/>
                </a:solidFill>
                <a:latin typeface="Verdana" charset="0"/>
              </a:rPr>
              <a:t>Видеоколоноскопия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kumimoji="0" lang="ru-RU" sz="2100">
              <a:latin typeface="Verdana" charset="0"/>
            </a:endParaRP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0" y="1768475"/>
            <a:ext cx="4376208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17675"/>
            <a:ext cx="443818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kumimoji="0" lang="ru-RU" sz="2800" dirty="0">
                <a:solidFill>
                  <a:srgbClr val="0000FF"/>
                </a:solidFill>
                <a:latin typeface="Verdana" charset="0"/>
              </a:rPr>
              <a:t>Стандарты лечения ЯК</a:t>
            </a:r>
            <a:br>
              <a:rPr kumimoji="0" lang="ru-RU" sz="2800" dirty="0">
                <a:solidFill>
                  <a:srgbClr val="0000FF"/>
                </a:solidFill>
                <a:latin typeface="Verdana" charset="0"/>
              </a:rPr>
            </a:br>
            <a:endParaRPr kumimoji="0" lang="ru-RU" sz="2800" dirty="0">
              <a:solidFill>
                <a:srgbClr val="0000FF"/>
              </a:solidFill>
              <a:latin typeface="Verdana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kumimoji="0" lang="ru-RU" sz="800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1600" b="1" dirty="0">
                <a:latin typeface="Verdana" charset="0"/>
              </a:rPr>
              <a:t>ECCO </a:t>
            </a:r>
            <a:r>
              <a:rPr kumimoji="0" lang="en-US" sz="1600" b="1" dirty="0">
                <a:latin typeface="Verdana" charset="0"/>
              </a:rPr>
              <a:t>Ulcerative Colitis Guidelines (</a:t>
            </a:r>
            <a:r>
              <a:rPr kumimoji="0" lang="en-US" sz="1600" i="1" dirty="0" err="1">
                <a:latin typeface="Verdana" charset="0"/>
              </a:rPr>
              <a:t>Европейская</a:t>
            </a:r>
            <a:r>
              <a:rPr kumimoji="0" lang="en-US" sz="1600" i="1" dirty="0">
                <a:latin typeface="Verdana" charset="0"/>
              </a:rPr>
              <a:t> </a:t>
            </a:r>
            <a:r>
              <a:rPr kumimoji="0" lang="en-US" sz="1600" i="1" dirty="0" err="1">
                <a:latin typeface="Verdana" charset="0"/>
              </a:rPr>
              <a:t>ассоциация</a:t>
            </a:r>
            <a:r>
              <a:rPr kumimoji="0" lang="en-US" sz="1600" i="1" dirty="0">
                <a:latin typeface="Verdana" charset="0"/>
              </a:rPr>
              <a:t> </a:t>
            </a:r>
            <a:r>
              <a:rPr kumimoji="0" lang="en-US" sz="1600" i="1" dirty="0" err="1">
                <a:latin typeface="Verdana" charset="0"/>
              </a:rPr>
              <a:t>болезни</a:t>
            </a:r>
            <a:r>
              <a:rPr kumimoji="0" lang="en-US" sz="1600" i="1" dirty="0">
                <a:latin typeface="Verdana" charset="0"/>
              </a:rPr>
              <a:t> </a:t>
            </a:r>
            <a:r>
              <a:rPr kumimoji="0" lang="en-US" sz="1600" i="1" dirty="0" err="1">
                <a:latin typeface="Verdana" charset="0"/>
              </a:rPr>
              <a:t>Крона</a:t>
            </a:r>
            <a:r>
              <a:rPr kumimoji="0" lang="en-US" sz="1600" i="1" dirty="0">
                <a:latin typeface="Verdana" charset="0"/>
              </a:rPr>
              <a:t> </a:t>
            </a:r>
            <a:r>
              <a:rPr kumimoji="0" lang="en-US" sz="1600" i="1" dirty="0" err="1">
                <a:latin typeface="Verdana" charset="0"/>
              </a:rPr>
              <a:t>и</a:t>
            </a:r>
            <a:r>
              <a:rPr kumimoji="0" lang="en-US" sz="1600" i="1" dirty="0">
                <a:latin typeface="Verdana" charset="0"/>
              </a:rPr>
              <a:t> </a:t>
            </a:r>
            <a:r>
              <a:rPr kumimoji="0" lang="en-US" sz="1600" i="1" dirty="0" err="1">
                <a:latin typeface="Verdana" charset="0"/>
              </a:rPr>
              <a:t>Колита</a:t>
            </a:r>
            <a:r>
              <a:rPr kumimoji="0" lang="en-US" sz="1600" i="1" dirty="0">
                <a:latin typeface="Verdana" charset="0"/>
              </a:rPr>
              <a:t>)</a:t>
            </a:r>
            <a:r>
              <a:rPr kumimoji="0" lang="ru-RU" sz="1600" i="1" dirty="0">
                <a:latin typeface="Verdana" charset="0"/>
              </a:rPr>
              <a:t> (201</a:t>
            </a:r>
            <a:r>
              <a:rPr kumimoji="0" lang="en-US" sz="1600" i="1" dirty="0">
                <a:latin typeface="Verdana" charset="0"/>
              </a:rPr>
              <a:t>8</a:t>
            </a:r>
            <a:r>
              <a:rPr kumimoji="0" lang="ru-RU" sz="1600" i="1" dirty="0">
                <a:latin typeface="Verdana" charset="0"/>
              </a:rPr>
              <a:t>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kumimoji="0" lang="ru-RU" sz="1600" b="1" dirty="0">
                <a:latin typeface="Verdana" charset="0"/>
              </a:rPr>
              <a:t>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kumimoji="0" lang="ru-RU" sz="1600" b="1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1600" b="1" dirty="0">
                <a:latin typeface="Verdana" charset="0"/>
              </a:rPr>
              <a:t>Клинические рекомендации по диагностике и лечению взрослых больных язвенным колитом – </a:t>
            </a:r>
            <a:r>
              <a:rPr kumimoji="0" lang="ru-RU" sz="1600" i="1" dirty="0">
                <a:latin typeface="Verdana" charset="0"/>
              </a:rPr>
              <a:t>(Государственный Научный Центр Колопроктологии) (2017)</a:t>
            </a:r>
          </a:p>
          <a:p>
            <a:pPr>
              <a:lnSpc>
                <a:spcPct val="80000"/>
              </a:lnSpc>
            </a:pPr>
            <a:endParaRPr kumimoji="0" lang="ru-RU" sz="1600" i="1" dirty="0">
              <a:latin typeface="Verdana" charset="0"/>
            </a:endParaRPr>
          </a:p>
          <a:p>
            <a:pPr>
              <a:lnSpc>
                <a:spcPct val="80000"/>
              </a:lnSpc>
            </a:pPr>
            <a:endParaRPr kumimoji="0" lang="ru-RU" sz="1600" b="1" i="1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1600" b="1" dirty="0" err="1">
                <a:latin typeface="Verdana" charset="0"/>
              </a:rPr>
              <a:t>World</a:t>
            </a:r>
            <a:r>
              <a:rPr kumimoji="0" lang="ru-RU" sz="1600" b="1" dirty="0">
                <a:latin typeface="Verdana" charset="0"/>
              </a:rPr>
              <a:t> </a:t>
            </a:r>
            <a:r>
              <a:rPr kumimoji="0" lang="ru-RU" sz="1600" b="1" dirty="0" err="1">
                <a:latin typeface="Verdana" charset="0"/>
              </a:rPr>
              <a:t>Gastroenterology</a:t>
            </a:r>
            <a:r>
              <a:rPr kumimoji="0" lang="ru-RU" sz="1600" b="1" dirty="0">
                <a:latin typeface="Verdana" charset="0"/>
              </a:rPr>
              <a:t> </a:t>
            </a:r>
            <a:r>
              <a:rPr kumimoji="0" lang="ru-RU" sz="1600" b="1" dirty="0" err="1">
                <a:latin typeface="Verdana" charset="0"/>
              </a:rPr>
              <a:t>Organisation</a:t>
            </a:r>
            <a:r>
              <a:rPr kumimoji="0" lang="ru-RU" sz="1600" b="1" dirty="0">
                <a:latin typeface="Verdana" charset="0"/>
              </a:rPr>
              <a:t> </a:t>
            </a:r>
            <a:r>
              <a:rPr kumimoji="0" lang="ru-RU" sz="1600" b="1" dirty="0" err="1">
                <a:latin typeface="Verdana" charset="0"/>
              </a:rPr>
              <a:t>Global</a:t>
            </a:r>
            <a:r>
              <a:rPr kumimoji="0" lang="ru-RU" sz="1600" b="1" dirty="0">
                <a:latin typeface="Verdana" charset="0"/>
              </a:rPr>
              <a:t> </a:t>
            </a:r>
            <a:r>
              <a:rPr kumimoji="0" lang="ru-RU" sz="1600" b="1" dirty="0" err="1">
                <a:latin typeface="Verdana" charset="0"/>
              </a:rPr>
              <a:t>Guidelines</a:t>
            </a:r>
            <a:r>
              <a:rPr kumimoji="0" lang="ru-RU" sz="1600" b="1" dirty="0">
                <a:latin typeface="Verdana" charset="0"/>
              </a:rPr>
              <a:t> </a:t>
            </a:r>
            <a:r>
              <a:rPr kumimoji="0" lang="ru-RU" sz="1600" b="1" dirty="0" err="1">
                <a:latin typeface="Verdana" charset="0"/>
              </a:rPr>
              <a:t>Inflammatory</a:t>
            </a:r>
            <a:r>
              <a:rPr kumimoji="0" lang="ru-RU" sz="1600" b="1" dirty="0">
                <a:latin typeface="Verdana" charset="0"/>
              </a:rPr>
              <a:t> </a:t>
            </a:r>
            <a:r>
              <a:rPr kumimoji="0" lang="ru-RU" sz="1600" b="1" dirty="0" err="1">
                <a:latin typeface="Verdana" charset="0"/>
              </a:rPr>
              <a:t>bowel</a:t>
            </a:r>
            <a:r>
              <a:rPr kumimoji="0" lang="ru-RU" sz="1600" b="1" dirty="0">
                <a:latin typeface="Verdana" charset="0"/>
              </a:rPr>
              <a:t> </a:t>
            </a:r>
            <a:r>
              <a:rPr kumimoji="0" lang="ru-RU" sz="1600" b="1" dirty="0" err="1">
                <a:latin typeface="Verdana" charset="0"/>
              </a:rPr>
              <a:t>disease</a:t>
            </a:r>
            <a:r>
              <a:rPr kumimoji="0" lang="ru-RU" sz="1600" b="1" dirty="0">
                <a:latin typeface="Verdana" charset="0"/>
              </a:rPr>
              <a:t>: </a:t>
            </a:r>
            <a:r>
              <a:rPr kumimoji="0" lang="ru-RU" sz="1600" b="1" dirty="0" err="1">
                <a:latin typeface="Verdana" charset="0"/>
              </a:rPr>
              <a:t>global</a:t>
            </a:r>
            <a:r>
              <a:rPr kumimoji="0" lang="ru-RU" sz="1600" b="1" dirty="0">
                <a:latin typeface="Verdana" charset="0"/>
              </a:rPr>
              <a:t> </a:t>
            </a:r>
            <a:r>
              <a:rPr kumimoji="0" lang="ru-RU" sz="1600" b="1" dirty="0" err="1">
                <a:latin typeface="Verdana" charset="0"/>
              </a:rPr>
              <a:t>perspective</a:t>
            </a:r>
            <a:r>
              <a:rPr kumimoji="0" lang="ru-RU" sz="1600" b="1" dirty="0">
                <a:latin typeface="Verdana" charset="0"/>
              </a:rPr>
              <a:t> </a:t>
            </a:r>
            <a:r>
              <a:rPr kumimoji="0" lang="ru-RU" sz="1600" i="1" dirty="0">
                <a:latin typeface="Verdana" charset="0"/>
              </a:rPr>
              <a:t>( 2015)</a:t>
            </a:r>
          </a:p>
          <a:p>
            <a:pPr>
              <a:lnSpc>
                <a:spcPct val="80000"/>
              </a:lnSpc>
            </a:pPr>
            <a:endParaRPr kumimoji="0" lang="ru-RU" sz="1600" i="1" dirty="0">
              <a:latin typeface="Verdana" charset="0"/>
            </a:endParaRPr>
          </a:p>
          <a:p>
            <a:pPr>
              <a:lnSpc>
                <a:spcPct val="80000"/>
              </a:lnSpc>
            </a:pPr>
            <a:endParaRPr kumimoji="0" lang="ru-RU" sz="1600" i="1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1600" b="1" dirty="0">
                <a:latin typeface="Verdana" charset="0"/>
              </a:rPr>
              <a:t>The IBD </a:t>
            </a:r>
            <a:r>
              <a:rPr kumimoji="0" lang="ru-RU" sz="1600" b="1" dirty="0" err="1">
                <a:latin typeface="Verdana" charset="0"/>
              </a:rPr>
              <a:t>Standards</a:t>
            </a:r>
            <a:r>
              <a:rPr kumimoji="0" lang="ru-RU" sz="1600" b="1" dirty="0">
                <a:latin typeface="Verdana" charset="0"/>
              </a:rPr>
              <a:t> Group</a:t>
            </a:r>
            <a:r>
              <a:rPr kumimoji="0" lang="ru-RU" sz="1600" i="1" dirty="0">
                <a:latin typeface="Verdana" charset="0"/>
              </a:rPr>
              <a:t> (Британская Ассоциация Гастроэнтерологов)  (2013)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kumimoji="0" lang="ru-RU" sz="1600" i="1" dirty="0">
              <a:latin typeface="Verdana" charset="0"/>
            </a:endParaRPr>
          </a:p>
          <a:p>
            <a:pPr>
              <a:lnSpc>
                <a:spcPct val="80000"/>
              </a:lnSpc>
            </a:pPr>
            <a:endParaRPr kumimoji="0" lang="ru-RU" sz="1600" b="1" dirty="0">
              <a:latin typeface="Verdana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0" lang="ru-RU" sz="1600" i="1" dirty="0">
                <a:latin typeface="Verdana" charset="0"/>
              </a:rPr>
              <a:t/>
            </a:r>
            <a:br>
              <a:rPr kumimoji="0" lang="ru-RU" sz="1600" i="1" dirty="0">
                <a:latin typeface="Verdana" charset="0"/>
              </a:rPr>
            </a:br>
            <a:r>
              <a:rPr kumimoji="0" lang="ru-RU" sz="1600" b="1" dirty="0">
                <a:latin typeface="Verdana" charset="0"/>
              </a:rPr>
              <a:t/>
            </a:r>
            <a:br>
              <a:rPr kumimoji="0" lang="ru-RU" sz="1600" b="1" dirty="0">
                <a:latin typeface="Verdana" charset="0"/>
              </a:rPr>
            </a:br>
            <a:endParaRPr kumimoji="0" lang="ru-RU" sz="1600" b="1" dirty="0">
              <a:latin typeface="Verdana" charset="0"/>
            </a:endParaRPr>
          </a:p>
          <a:p>
            <a:pPr>
              <a:lnSpc>
                <a:spcPct val="80000"/>
              </a:lnSpc>
            </a:pPr>
            <a:endParaRPr kumimoji="0" lang="ru-RU" sz="1600" dirty="0">
              <a:latin typeface="Verdana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kumimoji="0" lang="ru-RU" sz="900" dirty="0">
                <a:latin typeface="Verdana" charset="0"/>
              </a:rPr>
              <a:t> </a:t>
            </a:r>
          </a:p>
        </p:txBody>
      </p:sp>
    </p:spTree>
  </p:cSld>
  <p:clrMapOvr>
    <a:masterClrMapping/>
  </p:clrMapOvr>
  <p:transition>
    <p:wheel spokes="3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400">
                <a:solidFill>
                  <a:srgbClr val="0000FF"/>
                </a:solidFill>
                <a:latin typeface="Verdana" charset="0"/>
              </a:rPr>
              <a:t>Биопсия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800">
                <a:latin typeface="Verdana" charset="0"/>
              </a:rPr>
              <a:t>С целью динамического наблюдения за состоянием культи прямой кишки всем пациентам проводили биопсию культи прямой кишки с последующим морфологическом исследованием. </a:t>
            </a:r>
          </a:p>
          <a:p>
            <a:r>
              <a:rPr kumimoji="0" lang="ru-RU" sz="1800">
                <a:latin typeface="Verdana" charset="0"/>
              </a:rPr>
              <a:t>Первую биопсию проводили непосредственно после выполнения высокочастотной электротермической мукозэктомии культи прямой кишки. </a:t>
            </a:r>
          </a:p>
          <a:p>
            <a:r>
              <a:rPr kumimoji="0" lang="ru-RU" sz="1800">
                <a:latin typeface="Verdana" charset="0"/>
              </a:rPr>
              <a:t>Состояние прямой кишки также исследовали через 1 и 2 недели после выполнения вмешательства. </a:t>
            </a:r>
          </a:p>
          <a:p>
            <a:r>
              <a:rPr kumimoji="0" lang="ru-RU" sz="1800">
                <a:latin typeface="Verdana" charset="0"/>
              </a:rPr>
              <a:t>Затем плановую биопсию производили через 12-16 недель, когда пациенты находились в клинике на осмотре в рамках программы динамического наблюдения. </a:t>
            </a:r>
          </a:p>
          <a:p>
            <a:r>
              <a:rPr kumimoji="0" lang="ru-RU" sz="1800">
                <a:latin typeface="Verdana" charset="0"/>
              </a:rPr>
              <a:t>Биопсию также  производили в каждый последующий визит через 6 месяцев. </a:t>
            </a:r>
          </a:p>
        </p:txBody>
      </p:sp>
    </p:spTree>
  </p:cSld>
  <p:clrMapOvr>
    <a:masterClrMapping/>
  </p:clrMapOvr>
  <p:transition>
    <p:wheel spokes="3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400">
                <a:solidFill>
                  <a:srgbClr val="0000FF"/>
                </a:solidFill>
                <a:latin typeface="Verdana" charset="0"/>
              </a:rPr>
              <a:t>Биопсия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1600" dirty="0">
                <a:latin typeface="Verdana" charset="0"/>
              </a:rPr>
              <a:t>В первые дни после выполнения высокочастотной электротермической мукозэктомии культи прямой кишки гнойный экссудат помогает отторжению поврежденного эпителия и очищению раны.</a:t>
            </a:r>
          </a:p>
          <a:p>
            <a:endParaRPr kumimoji="0" lang="ru-RU" sz="1600" dirty="0">
              <a:latin typeface="Verdana" charset="0"/>
            </a:endParaRPr>
          </a:p>
          <a:p>
            <a:r>
              <a:rPr kumimoji="0" lang="ru-RU" sz="1600" dirty="0">
                <a:latin typeface="Verdana" charset="0"/>
              </a:rPr>
              <a:t>В первые месяцы после операции происходит выраженная пролиферация многослойного плоского эпителия анального канала для закрытия дефекта слизистой оболочки и одновременная его перестройка с появлением несвойственной ему функции продукции муцина, с формированием в пласте многослойного плоского эпителия подобия кишечных крипт с большим числом бокаловидных клеток. </a:t>
            </a:r>
          </a:p>
          <a:p>
            <a:endParaRPr kumimoji="0" lang="ru-RU" sz="1600" dirty="0">
              <a:latin typeface="Verdana" charset="0"/>
            </a:endParaRPr>
          </a:p>
          <a:p>
            <a:r>
              <a:rPr kumimoji="0" lang="ru-RU" sz="1600" dirty="0">
                <a:latin typeface="Verdana" charset="0"/>
              </a:rPr>
              <a:t>Во вновь сформированных толстокишечных криптах нет признаков язвенного колита (максимальный срок - 4 года)</a:t>
            </a:r>
          </a:p>
        </p:txBody>
      </p:sp>
    </p:spTree>
  </p:cSld>
  <p:clrMapOvr>
    <a:masterClrMapping/>
  </p:clrMapOvr>
  <p:transition>
    <p:wheel spokes="3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400" dirty="0">
                <a:solidFill>
                  <a:srgbClr val="0000FF"/>
                </a:solidFill>
                <a:latin typeface="Verdana" charset="0"/>
              </a:rPr>
              <a:t>Качество жизни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600" dirty="0">
                <a:latin typeface="Verdana" charset="0"/>
              </a:rPr>
              <a:t>IBDQ</a:t>
            </a:r>
          </a:p>
          <a:p>
            <a:pPr marL="0" indent="0">
              <a:buNone/>
            </a:pPr>
            <a:r>
              <a:rPr kumimoji="0" lang="en-US" sz="1600" dirty="0">
                <a:latin typeface="Verdana" charset="0"/>
              </a:rPr>
              <a:t>Inflammatory Bowel Disease Questionnaire</a:t>
            </a:r>
          </a:p>
          <a:p>
            <a:pPr marL="0" indent="0">
              <a:buNone/>
            </a:pPr>
            <a:endParaRPr kumimoji="0" lang="en-US" sz="1600" dirty="0">
              <a:latin typeface="Verdana" charset="0"/>
            </a:endParaRPr>
          </a:p>
          <a:p>
            <a:pPr marL="0" indent="0">
              <a:buNone/>
            </a:pPr>
            <a:r>
              <a:rPr kumimoji="0" lang="ru-RU" sz="1600" dirty="0">
                <a:latin typeface="Verdana" charset="0"/>
              </a:rPr>
              <a:t>32 вопроса</a:t>
            </a:r>
          </a:p>
          <a:p>
            <a:pPr marL="0" indent="0">
              <a:buNone/>
            </a:pPr>
            <a:r>
              <a:rPr kumimoji="0" lang="ru-RU" sz="1600" dirty="0">
                <a:latin typeface="Verdana" charset="0"/>
              </a:rPr>
              <a:t>Диапазон ответа 1-7 баллов</a:t>
            </a:r>
          </a:p>
          <a:p>
            <a:pPr marL="0" indent="0">
              <a:buNone/>
            </a:pPr>
            <a:endParaRPr kumimoji="0" lang="ru-RU" sz="1600" dirty="0">
              <a:latin typeface="Verdana" charset="0"/>
            </a:endParaRPr>
          </a:p>
          <a:p>
            <a:pPr marL="0" indent="0">
              <a:buNone/>
            </a:pPr>
            <a:r>
              <a:rPr kumimoji="0" lang="ru-RU" sz="1600" dirty="0">
                <a:latin typeface="Verdana" charset="0"/>
              </a:rPr>
              <a:t>Проявления			Максимальное количество баллов</a:t>
            </a:r>
          </a:p>
          <a:p>
            <a:pPr marL="0" indent="0">
              <a:buNone/>
            </a:pPr>
            <a:r>
              <a:rPr kumimoji="0" lang="ru-RU" sz="1600" dirty="0">
                <a:latin typeface="Verdana" charset="0"/>
              </a:rPr>
              <a:t>Кишечные 					70</a:t>
            </a:r>
          </a:p>
          <a:p>
            <a:pPr marL="0" indent="0">
              <a:buNone/>
            </a:pPr>
            <a:r>
              <a:rPr kumimoji="0" lang="ru-RU" sz="1600" dirty="0">
                <a:latin typeface="Verdana" charset="0"/>
              </a:rPr>
              <a:t>Системные 					35</a:t>
            </a:r>
          </a:p>
          <a:p>
            <a:pPr marL="0" indent="0">
              <a:buNone/>
            </a:pPr>
            <a:r>
              <a:rPr kumimoji="0" lang="ru-RU" sz="1600" dirty="0">
                <a:latin typeface="Verdana" charset="0"/>
              </a:rPr>
              <a:t>Социальные 					35</a:t>
            </a:r>
          </a:p>
          <a:p>
            <a:pPr marL="0" indent="0">
              <a:buNone/>
            </a:pPr>
            <a:r>
              <a:rPr kumimoji="0" lang="ru-RU" sz="1600" dirty="0">
                <a:latin typeface="Verdana" charset="0"/>
              </a:rPr>
              <a:t>Эмоциональные 					84</a:t>
            </a:r>
          </a:p>
          <a:p>
            <a:pPr marL="0" indent="0">
              <a:buNone/>
            </a:pPr>
            <a:endParaRPr kumimoji="0" lang="ru-RU" sz="1600" dirty="0">
              <a:latin typeface="Verdana" charset="0"/>
            </a:endParaRPr>
          </a:p>
          <a:p>
            <a:pPr marL="0" indent="0">
              <a:buNone/>
            </a:pPr>
            <a:r>
              <a:rPr kumimoji="0" lang="ru-RU" sz="1600" dirty="0">
                <a:latin typeface="Verdana" charset="0"/>
              </a:rPr>
              <a:t>Всего 32-224 баллов</a:t>
            </a:r>
          </a:p>
          <a:p>
            <a:pPr marL="0" indent="0">
              <a:buNone/>
            </a:pPr>
            <a:endParaRPr kumimoji="0" lang="ru-RU" sz="1600" dirty="0">
              <a:latin typeface="Verdana" charset="0"/>
            </a:endParaRPr>
          </a:p>
          <a:p>
            <a:pPr marL="0" indent="0">
              <a:buNone/>
            </a:pPr>
            <a:endParaRPr kumimoji="0" lang="ru-RU" sz="16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47760"/>
      </p:ext>
    </p:extLst>
  </p:cSld>
  <p:clrMapOvr>
    <a:masterClrMapping/>
  </p:clrMapOvr>
  <p:transition>
    <p:wheel spokes="3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400" dirty="0">
                <a:solidFill>
                  <a:srgbClr val="0000FF"/>
                </a:solidFill>
                <a:latin typeface="Verdana" charset="0"/>
              </a:rPr>
              <a:t>Качество жизни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ru-RU" sz="1600" dirty="0">
              <a:latin typeface="Verdana" charset="0"/>
            </a:endParaRPr>
          </a:p>
          <a:p>
            <a:pPr marL="0" indent="0">
              <a:buNone/>
            </a:pPr>
            <a:endParaRPr kumimoji="0" lang="ru-RU" sz="1600" dirty="0">
              <a:latin typeface="Verdana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02012"/>
              </p:ext>
            </p:extLst>
          </p:nvPr>
        </p:nvGraphicFramePr>
        <p:xfrm>
          <a:off x="533400" y="2209800"/>
          <a:ext cx="8180029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Документ" r:id="rId3" imgW="6184900" imgH="2362200" progId="Word.Document.12">
                  <p:embed/>
                </p:oleObj>
              </mc:Choice>
              <mc:Fallback>
                <p:oleObj name="Документ" r:id="rId3" imgW="6184900" imgH="236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209800"/>
                        <a:ext cx="8180029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928877"/>
      </p:ext>
    </p:extLst>
  </p:cSld>
  <p:clrMapOvr>
    <a:masterClrMapping/>
  </p:clrMapOvr>
  <p:transition>
    <p:wheel spokes="3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400" dirty="0">
                <a:solidFill>
                  <a:srgbClr val="0000FF"/>
                </a:solidFill>
                <a:latin typeface="Verdana" charset="0"/>
              </a:rPr>
              <a:t>Функциональные результаты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0" lang="ru-RU" sz="2100" b="1" dirty="0">
                <a:latin typeface="Verdana"/>
                <a:cs typeface="Verdana"/>
              </a:rPr>
              <a:t>Частота стула                        </a:t>
            </a:r>
            <a:r>
              <a:rPr kumimoji="0" lang="ru-RU" sz="2100" i="1" dirty="0">
                <a:latin typeface="Verdana"/>
                <a:cs typeface="Verdana"/>
              </a:rPr>
              <a:t>4</a:t>
            </a:r>
            <a:r>
              <a:rPr lang="ru-RU" sz="2100" dirty="0">
                <a:latin typeface="Verdana"/>
                <a:cs typeface="Verdana"/>
              </a:rPr>
              <a:t>±1,1</a:t>
            </a:r>
            <a:r>
              <a:rPr kumimoji="0" lang="ru-RU" sz="2100" i="1" dirty="0">
                <a:latin typeface="Verdana"/>
                <a:cs typeface="Verdana"/>
              </a:rPr>
              <a:t> раза в сутки </a:t>
            </a:r>
          </a:p>
          <a:p>
            <a:pPr>
              <a:lnSpc>
                <a:spcPct val="90000"/>
              </a:lnSpc>
            </a:pPr>
            <a:endParaRPr kumimoji="0" lang="ru-RU" sz="2100" i="1" dirty="0">
              <a:latin typeface="Verdana"/>
              <a:cs typeface="Verdana"/>
            </a:endParaRPr>
          </a:p>
          <a:p>
            <a:pPr>
              <a:lnSpc>
                <a:spcPct val="90000"/>
              </a:lnSpc>
            </a:pPr>
            <a:r>
              <a:rPr kumimoji="0" lang="ru-RU" sz="2100" b="1" dirty="0">
                <a:latin typeface="Verdana"/>
                <a:cs typeface="Verdana"/>
              </a:rPr>
              <a:t>Функция держания              </a:t>
            </a:r>
            <a:r>
              <a:rPr kumimoji="0" lang="ru-RU" sz="2100" i="1" dirty="0">
                <a:latin typeface="Verdana"/>
                <a:cs typeface="Verdana"/>
              </a:rPr>
              <a:t>не нарушена</a:t>
            </a:r>
          </a:p>
          <a:p>
            <a:pPr>
              <a:lnSpc>
                <a:spcPct val="90000"/>
              </a:lnSpc>
            </a:pPr>
            <a:endParaRPr kumimoji="0" lang="ru-RU" sz="2100" i="1" dirty="0">
              <a:latin typeface="Verdana"/>
              <a:cs typeface="Verdana"/>
            </a:endParaRPr>
          </a:p>
          <a:p>
            <a:pPr>
              <a:lnSpc>
                <a:spcPct val="90000"/>
              </a:lnSpc>
            </a:pPr>
            <a:r>
              <a:rPr kumimoji="0" lang="ru-RU" sz="2100" b="1" dirty="0">
                <a:latin typeface="Verdana"/>
                <a:cs typeface="Verdana"/>
              </a:rPr>
              <a:t>Ночной </a:t>
            </a:r>
            <a:r>
              <a:rPr kumimoji="0" lang="ru-RU" sz="2100" b="1" dirty="0" err="1">
                <a:latin typeface="Verdana"/>
                <a:cs typeface="Verdana"/>
              </a:rPr>
              <a:t>энкопрез</a:t>
            </a:r>
            <a:r>
              <a:rPr kumimoji="0" lang="ru-RU" sz="2100" b="1" dirty="0">
                <a:latin typeface="Verdana"/>
                <a:cs typeface="Verdana"/>
              </a:rPr>
              <a:t>                  </a:t>
            </a:r>
            <a:r>
              <a:rPr kumimoji="0" lang="ru-RU" sz="2100" i="1" dirty="0">
                <a:latin typeface="Verdana"/>
                <a:cs typeface="Verdana"/>
              </a:rPr>
              <a:t>отсутствует</a:t>
            </a:r>
            <a:endParaRPr kumimoji="0" lang="ru-RU" sz="2100" b="1" dirty="0">
              <a:latin typeface="Verdana"/>
              <a:cs typeface="Verdana"/>
            </a:endParaRPr>
          </a:p>
          <a:p>
            <a:pPr>
              <a:lnSpc>
                <a:spcPct val="90000"/>
              </a:lnSpc>
            </a:pPr>
            <a:endParaRPr kumimoji="0" lang="ru-RU" sz="2100" b="1" dirty="0">
              <a:latin typeface="Verdana"/>
              <a:cs typeface="Verdana"/>
            </a:endParaRPr>
          </a:p>
          <a:p>
            <a:pPr marL="0" indent="0">
              <a:lnSpc>
                <a:spcPct val="90000"/>
              </a:lnSpc>
              <a:buNone/>
            </a:pPr>
            <a:endParaRPr kumimoji="0" lang="ru-RU" sz="2100" b="1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Не зависит от наличия слизистой в культе прямой кишки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(+/- высокочастотная электротермическая  мукозэктомия)</a:t>
            </a:r>
          </a:p>
          <a:p>
            <a:pPr marL="0" indent="0">
              <a:lnSpc>
                <a:spcPct val="90000"/>
              </a:lnSpc>
              <a:buNone/>
            </a:pPr>
            <a:endParaRPr kumimoji="0" lang="ru-RU" sz="1800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endParaRPr kumimoji="0" lang="ru-RU" sz="1800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Не зависит от вида вмешательства </a:t>
            </a: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(лапароскопически/открыто)</a:t>
            </a:r>
          </a:p>
          <a:p>
            <a:pPr>
              <a:lnSpc>
                <a:spcPct val="90000"/>
              </a:lnSpc>
            </a:pPr>
            <a:endParaRPr kumimoji="0" lang="ru-RU" sz="2100" dirty="0">
              <a:latin typeface="Verdana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pPr algn="ctr"/>
            <a:r>
              <a:rPr kumimoji="0" lang="en-US" sz="2400" dirty="0">
                <a:solidFill>
                  <a:srgbClr val="0000FF"/>
                </a:solidFill>
                <a:latin typeface="Verdana" charset="0"/>
              </a:rPr>
              <a:t> </a:t>
            </a:r>
            <a:r>
              <a:rPr kumimoji="0" lang="ru-RU" sz="2400" dirty="0">
                <a:solidFill>
                  <a:srgbClr val="0000FF"/>
                </a:solidFill>
                <a:latin typeface="Verdana" charset="0"/>
              </a:rPr>
              <a:t>Частота рецидива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272462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ru-RU" sz="1800" dirty="0">
                <a:latin typeface="Verdana" charset="0"/>
              </a:rPr>
              <a:t>2</a:t>
            </a:r>
            <a:r>
              <a:rPr kumimoji="0" lang="en-US" sz="1800" dirty="0">
                <a:latin typeface="Verdana" charset="0"/>
              </a:rPr>
              <a:t>6</a:t>
            </a:r>
            <a:r>
              <a:rPr kumimoji="0" lang="ru-RU" sz="1800" dirty="0">
                <a:latin typeface="Verdana" charset="0"/>
              </a:rPr>
              <a:t> пациентов со стандартной операцией </a:t>
            </a:r>
          </a:p>
          <a:p>
            <a:pPr marL="0" indent="0">
              <a:lnSpc>
                <a:spcPct val="90000"/>
              </a:lnSpc>
              <a:buNone/>
            </a:pPr>
            <a:endParaRPr kumimoji="0" lang="en-US" sz="1800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en-US" sz="1800" dirty="0">
                <a:latin typeface="Verdana" charset="0"/>
              </a:rPr>
              <a:t>8 </a:t>
            </a:r>
            <a:r>
              <a:rPr kumimoji="0" lang="ru-RU" sz="1800" dirty="0">
                <a:latin typeface="Verdana" charset="0"/>
              </a:rPr>
              <a:t>пациентов с частым </a:t>
            </a:r>
            <a:r>
              <a:rPr kumimoji="0" lang="ru-RU" sz="1800" dirty="0" err="1">
                <a:latin typeface="Verdana" charset="0"/>
              </a:rPr>
              <a:t>культитом</a:t>
            </a:r>
            <a:r>
              <a:rPr kumimoji="0" lang="ru-RU" sz="1800" dirty="0">
                <a:latin typeface="Verdana" charset="0"/>
              </a:rPr>
              <a:t>, требующим госпитализации</a:t>
            </a:r>
          </a:p>
          <a:p>
            <a:pPr marL="0" indent="0">
              <a:lnSpc>
                <a:spcPct val="90000"/>
              </a:lnSpc>
              <a:buNone/>
            </a:pPr>
            <a:endParaRPr kumimoji="0" lang="en-US" sz="1800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en-US" sz="1800" dirty="0">
                <a:latin typeface="Verdana" charset="0"/>
              </a:rPr>
              <a:t>3</a:t>
            </a:r>
            <a:r>
              <a:rPr kumimoji="0" lang="ru-RU" sz="1800" dirty="0">
                <a:latin typeface="Verdana" charset="0"/>
              </a:rPr>
              <a:t> случая - высокочастотная электротермическая мукозэктомия (через 4 и 6 месяцев) в связи с культитом </a:t>
            </a:r>
          </a:p>
          <a:p>
            <a:pPr>
              <a:lnSpc>
                <a:spcPct val="90000"/>
              </a:lnSpc>
            </a:pPr>
            <a:endParaRPr kumimoji="0" lang="ru-RU" sz="1800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endParaRPr kumimoji="0" lang="ru-RU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kumimoji="0" lang="en-US" sz="1800" dirty="0">
                <a:latin typeface="Verdana" charset="0"/>
              </a:rPr>
              <a:t>2</a:t>
            </a:r>
            <a:r>
              <a:rPr kumimoji="0" lang="ru-RU" sz="1800" dirty="0">
                <a:latin typeface="Verdana" charset="0"/>
              </a:rPr>
              <a:t>9 пациентов с высокочастотной электротермической мукозэктомией культи прямой кишки</a:t>
            </a:r>
          </a:p>
          <a:p>
            <a:pPr marL="0" indent="0">
              <a:lnSpc>
                <a:spcPct val="90000"/>
              </a:lnSpc>
              <a:buNone/>
            </a:pPr>
            <a:endParaRPr kumimoji="0" lang="ru-RU" sz="1800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800" dirty="0">
                <a:latin typeface="Verdana" charset="0"/>
              </a:rPr>
              <a:t>проявлений культита не отмечено</a:t>
            </a:r>
          </a:p>
        </p:txBody>
      </p:sp>
    </p:spTree>
    <p:extLst>
      <p:ext uri="{BB962C8B-B14F-4D97-AF65-F5344CB8AC3E}">
        <p14:creationId xmlns:p14="http://schemas.microsoft.com/office/powerpoint/2010/main" val="124352603"/>
      </p:ext>
    </p:extLst>
  </p:cSld>
  <p:clrMapOvr>
    <a:masterClrMapping/>
  </p:clrMapOvr>
  <p:transition>
    <p:wheel spokes="3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400">
                <a:solidFill>
                  <a:srgbClr val="0000FF"/>
                </a:solidFill>
                <a:latin typeface="Verdana" charset="0"/>
              </a:rPr>
              <a:t>Осложнения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0" lang="ru-RU" sz="2100" b="1" dirty="0">
                <a:latin typeface="Verdana" charset="0"/>
              </a:rPr>
              <a:t>Осложнения </a:t>
            </a:r>
            <a:r>
              <a:rPr kumimoji="0" lang="ru-RU" sz="2100" dirty="0">
                <a:latin typeface="Verdana" charset="0"/>
              </a:rPr>
              <a:t>послеоперационного периода наблюдали у 7 (9,6%</a:t>
            </a:r>
            <a:r>
              <a:rPr kumimoji="0" lang="ru-RU" sz="2100" dirty="0">
                <a:latin typeface="Verdana" charset="0"/>
                <a:sym typeface="Wingdings" pitchFamily="2" charset="2"/>
              </a:rPr>
              <a:t>)</a:t>
            </a:r>
            <a:r>
              <a:rPr kumimoji="0" lang="ru-RU" sz="2100" dirty="0">
                <a:latin typeface="Verdana" charset="0"/>
              </a:rPr>
              <a:t> пациентов. </a:t>
            </a:r>
          </a:p>
          <a:p>
            <a:pPr marL="0" indent="0">
              <a:lnSpc>
                <a:spcPct val="90000"/>
              </a:lnSpc>
              <a:buNone/>
            </a:pPr>
            <a:endParaRPr kumimoji="0" lang="ru-RU" sz="1800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600" dirty="0">
                <a:latin typeface="Verdana" charset="0"/>
              </a:rPr>
              <a:t>Рубцовая стриктура </a:t>
            </a:r>
            <a:r>
              <a:rPr kumimoji="0" lang="ru-RU" sz="1600" dirty="0" err="1">
                <a:latin typeface="Verdana" charset="0"/>
              </a:rPr>
              <a:t>илеоанального</a:t>
            </a:r>
            <a:r>
              <a:rPr kumimoji="0" lang="ru-RU" sz="1600" dirty="0">
                <a:latin typeface="Verdana" charset="0"/>
              </a:rPr>
              <a:t> анастомоза с необходимостью </a:t>
            </a:r>
            <a:r>
              <a:rPr kumimoji="0" lang="ru-RU" sz="1600" dirty="0" err="1">
                <a:latin typeface="Verdana" charset="0"/>
              </a:rPr>
              <a:t>бужирования</a:t>
            </a:r>
            <a:r>
              <a:rPr kumimoji="0" lang="ru-RU" sz="1600" dirty="0">
                <a:latin typeface="Verdana" charset="0"/>
              </a:rPr>
              <a:t> - 3 случая</a:t>
            </a:r>
          </a:p>
          <a:p>
            <a:pPr marL="0" indent="0">
              <a:lnSpc>
                <a:spcPct val="90000"/>
              </a:lnSpc>
              <a:buNone/>
            </a:pPr>
            <a:endParaRPr kumimoji="0" lang="ru-RU" sz="1600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600" dirty="0">
                <a:latin typeface="Verdana" charset="0"/>
              </a:rPr>
              <a:t>В 2 случаях </a:t>
            </a:r>
            <a:r>
              <a:rPr kumimoji="0" lang="ru-RU" sz="1600" dirty="0" err="1">
                <a:latin typeface="Verdana" charset="0"/>
              </a:rPr>
              <a:t>релапаротомия</a:t>
            </a:r>
            <a:r>
              <a:rPr kumimoji="0" lang="ru-RU" sz="1600" dirty="0">
                <a:latin typeface="Verdana" charset="0"/>
              </a:rPr>
              <a:t>, </a:t>
            </a:r>
            <a:r>
              <a:rPr kumimoji="0" lang="ru-RU" sz="1600" dirty="0" err="1">
                <a:latin typeface="Verdana" charset="0"/>
              </a:rPr>
              <a:t>висцеролиз</a:t>
            </a:r>
            <a:r>
              <a:rPr kumimoji="0" lang="ru-RU" sz="1600" dirty="0">
                <a:latin typeface="Verdana" charset="0"/>
              </a:rPr>
              <a:t> по поводу спаечной кишечной непроходимости.</a:t>
            </a:r>
          </a:p>
          <a:p>
            <a:pPr marL="0" indent="0">
              <a:lnSpc>
                <a:spcPct val="90000"/>
              </a:lnSpc>
              <a:buNone/>
            </a:pPr>
            <a:endParaRPr kumimoji="0" lang="ru-RU" sz="1600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600" dirty="0">
                <a:latin typeface="Verdana" charset="0"/>
              </a:rPr>
              <a:t>Несостоятельность швов анастомоза с формированием абсцесса малого таза - 1 случай</a:t>
            </a:r>
          </a:p>
          <a:p>
            <a:pPr marL="0" indent="0">
              <a:lnSpc>
                <a:spcPct val="90000"/>
              </a:lnSpc>
              <a:buNone/>
            </a:pPr>
            <a:endParaRPr kumimoji="0" lang="ru-RU" sz="1600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1600" dirty="0">
                <a:latin typeface="Verdana" charset="0"/>
              </a:rPr>
              <a:t>У 1 пациента через 6 месяцев над лоном в проекции послеоперационного рубца сформировался полный тонкокишечный свищ. Выполнено формирование </a:t>
            </a:r>
            <a:r>
              <a:rPr kumimoji="0" lang="ru-RU" sz="1600" dirty="0" err="1">
                <a:latin typeface="Verdana" charset="0"/>
              </a:rPr>
              <a:t>илеостомы</a:t>
            </a:r>
            <a:r>
              <a:rPr kumimoji="0" lang="ru-RU" sz="1600" dirty="0">
                <a:latin typeface="Verdana" charset="0"/>
              </a:rPr>
              <a:t>.</a:t>
            </a:r>
            <a:r>
              <a:rPr kumimoji="0" lang="en-US" sz="1600" dirty="0">
                <a:latin typeface="Verdana" charset="0"/>
              </a:rPr>
              <a:t> </a:t>
            </a:r>
            <a:r>
              <a:rPr kumimoji="0" lang="ru-RU" sz="1600" dirty="0">
                <a:latin typeface="Verdana" charset="0"/>
              </a:rPr>
              <a:t>В последствии выполнена экстирпация резервуара, формирование концевой </a:t>
            </a:r>
            <a:r>
              <a:rPr kumimoji="0" lang="ru-RU" sz="1600" dirty="0" err="1">
                <a:latin typeface="Verdana" charset="0"/>
              </a:rPr>
              <a:t>илеостомы</a:t>
            </a:r>
            <a:r>
              <a:rPr kumimoji="0" lang="ru-RU" sz="1600" dirty="0">
                <a:latin typeface="Verdan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174217"/>
      </p:ext>
    </p:extLst>
  </p:cSld>
  <p:clrMapOvr>
    <a:masterClrMapping/>
  </p:clrMapOvr>
  <p:transition>
    <p:wheel spokes="3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14400"/>
          </a:xfrm>
        </p:spPr>
        <p:txBody>
          <a:bodyPr/>
          <a:lstStyle/>
          <a:p>
            <a:pPr algn="ctr"/>
            <a:r>
              <a:rPr kumimoji="0" lang="ru-RU" sz="2400">
                <a:solidFill>
                  <a:srgbClr val="0000FF"/>
                </a:solidFill>
                <a:latin typeface="Verdana" charset="0"/>
              </a:rPr>
              <a:t>Летальный исход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0" lang="ru-RU" sz="2400" dirty="0">
                <a:latin typeface="Verdana" charset="0"/>
              </a:rPr>
              <a:t>1 (1,4%) пациентка с тяжелой формой ЯК на фоне перфорации толстой кишки, токсической фазы разлитого калового перитонита оперирована (субтотальная колэктомия с раздельной илео-сигмостомией) </a:t>
            </a:r>
          </a:p>
          <a:p>
            <a:pPr marL="0" indent="0">
              <a:lnSpc>
                <a:spcPct val="90000"/>
              </a:lnSpc>
              <a:buNone/>
            </a:pPr>
            <a:endParaRPr kumimoji="0" lang="ru-RU" sz="2400" dirty="0">
              <a:latin typeface="Verdana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ru-RU" sz="2400" dirty="0">
                <a:latin typeface="Verdana" charset="0"/>
              </a:rPr>
              <a:t>Погибла в ближайшем послеоперационном периоде от </a:t>
            </a:r>
            <a:r>
              <a:rPr kumimoji="0" lang="ru-RU" sz="2400" dirty="0" err="1">
                <a:latin typeface="Verdana" charset="0"/>
              </a:rPr>
              <a:t>полиорганной</a:t>
            </a:r>
            <a:r>
              <a:rPr kumimoji="0" lang="ru-RU" sz="2400" dirty="0">
                <a:latin typeface="Verdana" charset="0"/>
              </a:rPr>
              <a:t> недостаточности. </a:t>
            </a:r>
          </a:p>
        </p:txBody>
      </p:sp>
    </p:spTree>
  </p:cSld>
  <p:clrMapOvr>
    <a:masterClrMapping/>
  </p:clrMapOvr>
  <p:transition>
    <p:wheel spokes="3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/>
          <a:lstStyle/>
          <a:p>
            <a:pPr algn="ctr"/>
            <a:r>
              <a:rPr kumimoji="0" lang="ru-RU" sz="2400">
                <a:solidFill>
                  <a:srgbClr val="0000FF"/>
                </a:solidFill>
                <a:latin typeface="Verdana" charset="0"/>
              </a:rPr>
              <a:t>Заключение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0" lang="ru-RU" sz="2400" dirty="0">
                <a:latin typeface="Verdana" charset="0"/>
              </a:rPr>
              <a:t>У пациентов с ЯК своевременные показания к хирургическому лечению и увеличение количества первичных реконструктивно-пластических операций положительно влияют на отдаленные результаты и социально-трудовую реабилитацию</a:t>
            </a:r>
          </a:p>
        </p:txBody>
      </p:sp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685800"/>
          </a:xfrm>
        </p:spPr>
        <p:txBody>
          <a:bodyPr/>
          <a:lstStyle/>
          <a:p>
            <a:pPr algn="ctr"/>
            <a:r>
              <a:rPr kumimoji="0" lang="ru-RU" sz="2400" dirty="0">
                <a:solidFill>
                  <a:srgbClr val="0000FF"/>
                </a:solidFill>
                <a:latin typeface="Verdana" charset="0"/>
              </a:rPr>
              <a:t>Реконструктивно-пластическая хирургия ЯК</a:t>
            </a:r>
            <a:endParaRPr lang="ru-RU" sz="2400" dirty="0"/>
          </a:p>
        </p:txBody>
      </p:sp>
      <p:pic>
        <p:nvPicPr>
          <p:cNvPr id="6" name="Содержимое 5" descr="ur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3" b="10793"/>
          <a:stretch>
            <a:fillRect/>
          </a:stretch>
        </p:blipFill>
        <p:spPr>
          <a:xfrm>
            <a:off x="213753" y="1752600"/>
            <a:ext cx="4353485" cy="28194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9EB-8BA5-E447-821C-3E01A62899D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Изображение 6" descr="pouch-procedur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4801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37755"/>
      </p:ext>
    </p:extLst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/>
          <a:lstStyle/>
          <a:p>
            <a:pPr algn="ctr"/>
            <a:r>
              <a:rPr kumimoji="0" lang="ru-RU" sz="2400" dirty="0">
                <a:solidFill>
                  <a:srgbClr val="0000FF"/>
                </a:solidFill>
                <a:latin typeface="Verdana" charset="0"/>
              </a:rPr>
              <a:t>Реконструктивно-пластическая хирургия ЯК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447800" y="1447800"/>
            <a:ext cx="7696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4" eaLnBrk="1" hangingPunct="1"/>
            <a:endParaRPr lang="ru-RU" dirty="0">
              <a:latin typeface="Arial" charset="0"/>
            </a:endParaRPr>
          </a:p>
          <a:p>
            <a:pPr lvl="4" eaLnBrk="1" hangingPunct="1"/>
            <a:endParaRPr lang="ru-RU" dirty="0">
              <a:latin typeface="Arial" charset="0"/>
            </a:endParaRPr>
          </a:p>
          <a:p>
            <a:pPr lvl="4" eaLnBrk="1" hangingPunct="1"/>
            <a:endParaRPr lang="ru-RU" dirty="0">
              <a:latin typeface="Arial" charset="0"/>
            </a:endParaRPr>
          </a:p>
          <a:p>
            <a:pPr lvl="4" eaLnBrk="1" hangingPunct="1"/>
            <a:r>
              <a:rPr lang="ru-RU" dirty="0">
                <a:latin typeface="Arial" charset="0"/>
              </a:rPr>
              <a:t>	«Золотой стандарт» оперативного 	вмешательства – </a:t>
            </a:r>
            <a:r>
              <a:rPr lang="ru-RU" b="1" dirty="0">
                <a:latin typeface="Arial" charset="0"/>
              </a:rPr>
              <a:t>колпроктэктомия с 	формированием </a:t>
            </a:r>
            <a:r>
              <a:rPr lang="ru-RU" b="1" dirty="0" err="1">
                <a:latin typeface="Arial" charset="0"/>
              </a:rPr>
              <a:t>J</a:t>
            </a:r>
            <a:r>
              <a:rPr lang="ru-RU" b="1" dirty="0">
                <a:latin typeface="Arial" charset="0"/>
              </a:rPr>
              <a:t>-образного </a:t>
            </a:r>
          </a:p>
          <a:p>
            <a:pPr lvl="4" eaLnBrk="1" hangingPunct="1"/>
            <a:r>
              <a:rPr lang="ru-RU" b="1" dirty="0">
                <a:latin typeface="Arial" charset="0"/>
              </a:rPr>
              <a:t>               илеального</a:t>
            </a:r>
            <a:r>
              <a:rPr lang="en-US" b="1" dirty="0">
                <a:latin typeface="Arial" charset="0"/>
              </a:rPr>
              <a:t> (</a:t>
            </a:r>
            <a:r>
              <a:rPr lang="ru-RU" b="1" dirty="0">
                <a:latin typeface="Arial" charset="0"/>
              </a:rPr>
              <a:t>поуч</a:t>
            </a:r>
            <a:r>
              <a:rPr lang="en-US" b="1" dirty="0">
                <a:latin typeface="Arial" charset="0"/>
              </a:rPr>
              <a:t>)</a:t>
            </a:r>
            <a:r>
              <a:rPr lang="ru-RU" b="1" dirty="0">
                <a:latin typeface="Arial" charset="0"/>
              </a:rPr>
              <a:t> резервуара, илео-поуч-	ректального анастомоза</a:t>
            </a:r>
            <a:r>
              <a:rPr lang="ru-RU" dirty="0">
                <a:latin typeface="Arial" charset="0"/>
              </a:rPr>
              <a:t>, </a:t>
            </a:r>
            <a:r>
              <a:rPr lang="ru-RU" b="1" dirty="0">
                <a:latin typeface="Arial" charset="0"/>
              </a:rPr>
              <a:t>протективной 	илеостомией. </a:t>
            </a:r>
            <a:endParaRPr lang="en-US" b="1" dirty="0">
              <a:latin typeface="Arial" charset="0"/>
            </a:endParaRPr>
          </a:p>
          <a:p>
            <a:pPr lvl="4" eaLnBrk="1" hangingPunct="1"/>
            <a:endParaRPr lang="ru-RU" dirty="0">
              <a:latin typeface="Arial" charset="0"/>
            </a:endParaRPr>
          </a:p>
          <a:p>
            <a:pPr lvl="4" eaLnBrk="1" hangingPunct="1"/>
            <a:endParaRPr lang="ru-RU" dirty="0">
              <a:latin typeface="Arial" charset="0"/>
            </a:endParaRPr>
          </a:p>
          <a:p>
            <a:pPr lvl="4" eaLnBrk="1" hangingPunct="1"/>
            <a:endParaRPr lang="ru-RU" dirty="0">
              <a:latin typeface="Arial" charset="0"/>
            </a:endParaRPr>
          </a:p>
          <a:p>
            <a:pPr lvl="4" eaLnBrk="1" hangingPunct="1"/>
            <a:endParaRPr lang="ru-RU" dirty="0">
              <a:latin typeface="Arial" charset="0"/>
            </a:endParaRPr>
          </a:p>
          <a:p>
            <a:pPr lvl="4" eaLnBrk="1" hangingPunct="1"/>
            <a:r>
              <a:rPr lang="ru-RU" dirty="0">
                <a:latin typeface="Arial" charset="0"/>
              </a:rPr>
              <a:t>	</a:t>
            </a:r>
            <a:endParaRPr lang="ru-RU" dirty="0"/>
          </a:p>
        </p:txBody>
      </p:sp>
      <p:pic>
        <p:nvPicPr>
          <p:cNvPr id="3" name="Содержимое 2" descr="j-pou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95" r="-54895"/>
          <a:stretch>
            <a:fillRect/>
          </a:stretch>
        </p:blipFill>
        <p:spPr>
          <a:xfrm>
            <a:off x="-1828801" y="1676400"/>
            <a:ext cx="8143875" cy="4343400"/>
          </a:xfrm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/>
          <a:lstStyle/>
          <a:p>
            <a:pPr algn="ctr"/>
            <a:r>
              <a:rPr kumimoji="0" lang="ru-RU" sz="2400">
                <a:solidFill>
                  <a:srgbClr val="0000FF"/>
                </a:solidFill>
                <a:latin typeface="Verdana" charset="0"/>
              </a:rPr>
              <a:t>Материал клиники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0" lang="ru-RU" sz="1800" dirty="0">
                <a:latin typeface="Verdana" charset="0"/>
              </a:rPr>
              <a:t>За период с 2012 по октябрь 2020 года в клинике общей хирургии №1 ГОО ВПО «</a:t>
            </a:r>
            <a:r>
              <a:rPr kumimoji="0" lang="ru-RU" sz="1800" dirty="0" err="1">
                <a:latin typeface="Verdana" charset="0"/>
              </a:rPr>
              <a:t>ДонНМУ</a:t>
            </a:r>
            <a:r>
              <a:rPr kumimoji="0" lang="ru-RU" sz="1800" dirty="0">
                <a:latin typeface="Verdana" charset="0"/>
              </a:rPr>
              <a:t> им. М. Горького» на базе Республиканского колопроктологического центра ДОКТМО пролечены </a:t>
            </a:r>
            <a:r>
              <a:rPr kumimoji="0" lang="en-US" sz="1800" dirty="0">
                <a:latin typeface="Verdana" charset="0"/>
              </a:rPr>
              <a:t>2</a:t>
            </a:r>
            <a:r>
              <a:rPr kumimoji="0" lang="ru-RU" sz="1800" dirty="0">
                <a:latin typeface="Verdana" charset="0"/>
              </a:rPr>
              <a:t>1</a:t>
            </a:r>
            <a:r>
              <a:rPr kumimoji="0" lang="en-US" sz="1800" dirty="0">
                <a:latin typeface="Verdana" charset="0"/>
              </a:rPr>
              <a:t>1</a:t>
            </a:r>
            <a:r>
              <a:rPr kumimoji="0" lang="ru-RU" sz="1800" dirty="0">
                <a:latin typeface="Verdana" charset="0"/>
              </a:rPr>
              <a:t> пациентов с ЯК</a:t>
            </a:r>
            <a:r>
              <a:rPr kumimoji="0" lang="ru-RU" sz="1800" b="1" dirty="0">
                <a:latin typeface="Verdana" charset="0"/>
              </a:rPr>
              <a:t>. </a:t>
            </a:r>
          </a:p>
          <a:p>
            <a:pPr>
              <a:lnSpc>
                <a:spcPct val="90000"/>
              </a:lnSpc>
            </a:pPr>
            <a:endParaRPr kumimoji="0" lang="ru-RU" sz="1800" b="1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kumimoji="0" lang="ru-RU" sz="1800" dirty="0">
                <a:latin typeface="Verdana" charset="0"/>
              </a:rPr>
              <a:t>Возраст пациентов от 18 до 72 лет. </a:t>
            </a:r>
          </a:p>
          <a:p>
            <a:pPr>
              <a:lnSpc>
                <a:spcPct val="90000"/>
              </a:lnSpc>
            </a:pPr>
            <a:endParaRPr kumimoji="0" lang="ru-RU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kumimoji="0" lang="ru-RU" sz="1800" dirty="0">
                <a:latin typeface="Verdana" charset="0"/>
              </a:rPr>
              <a:t>Длительность заболевания от 2 месяцев (острые формы) до 23 лет. </a:t>
            </a:r>
          </a:p>
          <a:p>
            <a:pPr>
              <a:lnSpc>
                <a:spcPct val="90000"/>
              </a:lnSpc>
            </a:pPr>
            <a:endParaRPr kumimoji="0" lang="ru-RU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kumimoji="0" lang="ru-RU" sz="1800" dirty="0">
                <a:latin typeface="Verdana" charset="0"/>
              </a:rPr>
              <a:t>Из них оперированы 73 пациента (34,6%).</a:t>
            </a:r>
          </a:p>
          <a:p>
            <a:pPr>
              <a:lnSpc>
                <a:spcPct val="90000"/>
              </a:lnSpc>
            </a:pPr>
            <a:endParaRPr kumimoji="0" lang="ru-RU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kumimoji="0" lang="ru-RU" sz="1800" dirty="0">
                <a:latin typeface="Verdana" charset="0"/>
              </a:rPr>
              <a:t>Вид хирургических вмешательств зависел от состояния пациента, тяжести заболевания и индивидуального отношения к наличию пожизненной илеостомы.</a:t>
            </a:r>
          </a:p>
        </p:txBody>
      </p:sp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/>
          <a:lstStyle/>
          <a:p>
            <a:pPr algn="ctr"/>
            <a:r>
              <a:rPr kumimoji="0" lang="ru-RU" sz="2400" b="1">
                <a:solidFill>
                  <a:srgbClr val="0000FF"/>
                </a:solidFill>
                <a:latin typeface="Verdana" charset="0"/>
              </a:rPr>
              <a:t>Структура выполненных оперативных вмешательств при ЯК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567738" cy="43434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kumimoji="0" lang="ru-RU" sz="2400" dirty="0">
                <a:latin typeface="Verdana" charset="0"/>
              </a:rPr>
              <a:t>Реконструктивно-пластические вмешательства</a:t>
            </a:r>
          </a:p>
          <a:p>
            <a:pPr>
              <a:lnSpc>
                <a:spcPct val="80000"/>
              </a:lnSpc>
            </a:pPr>
            <a:endParaRPr kumimoji="0" lang="ru-RU" sz="1300" dirty="0">
              <a:latin typeface="Verdana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0" lang="ru-RU" sz="1300" dirty="0">
                <a:latin typeface="Verdana" charset="0"/>
              </a:rPr>
              <a:t>	</a:t>
            </a:r>
            <a:r>
              <a:rPr kumimoji="0" lang="ru-RU" sz="1600" dirty="0">
                <a:latin typeface="Verdana" charset="0"/>
              </a:rPr>
              <a:t>Колпроктэктомия с формированием </a:t>
            </a:r>
            <a:r>
              <a:rPr kumimoji="0" lang="ru-RU" sz="1600" dirty="0" err="1">
                <a:latin typeface="Verdana" charset="0"/>
              </a:rPr>
              <a:t>J</a:t>
            </a:r>
            <a:r>
              <a:rPr kumimoji="0" lang="ru-RU" sz="1600" dirty="0">
                <a:latin typeface="Verdana" charset="0"/>
              </a:rPr>
              <a:t>-образного илеального    </a:t>
            </a:r>
          </a:p>
          <a:p>
            <a:pPr marL="0" indent="0">
              <a:lnSpc>
                <a:spcPct val="80000"/>
              </a:lnSpc>
              <a:buNone/>
            </a:pPr>
            <a:r>
              <a:rPr kumimoji="0" lang="ru-RU" sz="1600" dirty="0">
                <a:latin typeface="Verdana" charset="0"/>
              </a:rPr>
              <a:t>        резервуара, илео-ректального анастомоза, протективной илеостомией </a:t>
            </a:r>
          </a:p>
          <a:p>
            <a:pPr marL="0" indent="0">
              <a:lnSpc>
                <a:spcPct val="80000"/>
              </a:lnSpc>
              <a:buNone/>
            </a:pPr>
            <a:endParaRPr kumimoji="0" lang="ru-RU" sz="1300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en-US" sz="1800" b="1" dirty="0">
                <a:latin typeface="Verdana" charset="0"/>
              </a:rPr>
              <a:t>56</a:t>
            </a:r>
            <a:r>
              <a:rPr kumimoji="0" lang="ru-RU" sz="1800" b="1" dirty="0">
                <a:latin typeface="Verdana" charset="0"/>
              </a:rPr>
              <a:t> (из них </a:t>
            </a:r>
            <a:r>
              <a:rPr kumimoji="0" lang="en-US" sz="1800" b="1" dirty="0">
                <a:latin typeface="Verdana" charset="0"/>
              </a:rPr>
              <a:t>7</a:t>
            </a:r>
            <a:r>
              <a:rPr kumimoji="0" lang="ru-RU" sz="1800" b="1" dirty="0">
                <a:latin typeface="Verdana" charset="0"/>
              </a:rPr>
              <a:t> </a:t>
            </a:r>
            <a:r>
              <a:rPr kumimoji="0" lang="ru-RU" sz="1800" b="1" dirty="0" err="1">
                <a:latin typeface="Verdana" charset="0"/>
              </a:rPr>
              <a:t>лапароскопически-ассистированные</a:t>
            </a:r>
            <a:r>
              <a:rPr kumimoji="0" lang="ru-RU" sz="1800" b="1" dirty="0">
                <a:latin typeface="Verdana" charset="0"/>
              </a:rPr>
              <a:t>)</a:t>
            </a:r>
          </a:p>
          <a:p>
            <a:pPr>
              <a:lnSpc>
                <a:spcPct val="80000"/>
              </a:lnSpc>
            </a:pPr>
            <a:endParaRPr kumimoji="0" lang="ru-RU" sz="1800" b="1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1800" b="1" dirty="0">
                <a:latin typeface="Verdana" charset="0"/>
              </a:rPr>
              <a:t>В 1 этап - 3</a:t>
            </a:r>
            <a:r>
              <a:rPr kumimoji="0" lang="en-US" sz="1800" b="1" dirty="0">
                <a:latin typeface="Verdana" charset="0"/>
              </a:rPr>
              <a:t>5</a:t>
            </a:r>
            <a:endParaRPr kumimoji="0" lang="ru-RU" sz="1800" b="1" dirty="0">
              <a:latin typeface="Verdana" charset="0"/>
            </a:endParaRPr>
          </a:p>
          <a:p>
            <a:pPr>
              <a:lnSpc>
                <a:spcPct val="80000"/>
              </a:lnSpc>
            </a:pPr>
            <a:endParaRPr kumimoji="0" lang="ru-RU" sz="1800" b="1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1800" b="1" dirty="0">
                <a:latin typeface="Verdana" charset="0"/>
              </a:rPr>
              <a:t>В 2 этапа - </a:t>
            </a:r>
            <a:r>
              <a:rPr kumimoji="0" lang="en-US" sz="1800" b="1" dirty="0">
                <a:latin typeface="Verdana" charset="0"/>
              </a:rPr>
              <a:t>2</a:t>
            </a:r>
            <a:r>
              <a:rPr kumimoji="0" lang="ru-RU" sz="1800" b="1" dirty="0">
                <a:latin typeface="Verdana" charset="0"/>
              </a:rPr>
              <a:t>1</a:t>
            </a:r>
          </a:p>
          <a:p>
            <a:pPr marL="0" indent="0">
              <a:lnSpc>
                <a:spcPct val="80000"/>
              </a:lnSpc>
              <a:buNone/>
            </a:pPr>
            <a:endParaRPr kumimoji="0" lang="ru-RU" sz="1800" b="1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1600" dirty="0">
                <a:latin typeface="Verdana" charset="0"/>
              </a:rPr>
              <a:t>Субтотальная колэктомия с формированием раздельной илео- сигмостомы (как </a:t>
            </a:r>
            <a:r>
              <a:rPr kumimoji="0" lang="en-US" sz="1600" b="1" dirty="0">
                <a:latin typeface="Verdana" charset="0"/>
              </a:rPr>
              <a:t>I</a:t>
            </a:r>
            <a:r>
              <a:rPr kumimoji="0" lang="ru-RU" sz="1600" b="1" dirty="0">
                <a:latin typeface="Verdana" charset="0"/>
              </a:rPr>
              <a:t> этап</a:t>
            </a:r>
            <a:r>
              <a:rPr kumimoji="0" lang="ru-RU" sz="1600" dirty="0">
                <a:latin typeface="Verdana" charset="0"/>
              </a:rPr>
              <a:t> хирургического лечения) </a:t>
            </a:r>
          </a:p>
          <a:p>
            <a:pPr>
              <a:lnSpc>
                <a:spcPct val="80000"/>
              </a:lnSpc>
            </a:pPr>
            <a:endParaRPr kumimoji="0" lang="ru-RU" sz="1600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1600" dirty="0" err="1">
                <a:latin typeface="Verdana" charset="0"/>
              </a:rPr>
              <a:t>Сигмопроктэктомия</a:t>
            </a:r>
            <a:r>
              <a:rPr kumimoji="0" lang="ru-RU" sz="1600" dirty="0">
                <a:latin typeface="Verdana" charset="0"/>
              </a:rPr>
              <a:t> с формированием </a:t>
            </a:r>
            <a:r>
              <a:rPr kumimoji="0" lang="ru-RU" sz="1600" dirty="0" err="1">
                <a:latin typeface="Verdana" charset="0"/>
              </a:rPr>
              <a:t>J</a:t>
            </a:r>
            <a:r>
              <a:rPr kumimoji="0" lang="ru-RU" sz="1600" dirty="0">
                <a:latin typeface="Verdana" charset="0"/>
              </a:rPr>
              <a:t>-образного илеального резервуара, илео-ректального анастомоза, протективной илеостомией  (как </a:t>
            </a:r>
            <a:r>
              <a:rPr kumimoji="0" lang="en-US" sz="1600" b="1" dirty="0">
                <a:latin typeface="Verdana" charset="0"/>
              </a:rPr>
              <a:t>II</a:t>
            </a:r>
            <a:r>
              <a:rPr kumimoji="0" lang="ru-RU" sz="1600" b="1" dirty="0">
                <a:latin typeface="Verdana" charset="0"/>
              </a:rPr>
              <a:t> этап</a:t>
            </a:r>
            <a:r>
              <a:rPr kumimoji="0" lang="ru-RU" sz="1600" dirty="0">
                <a:latin typeface="Verdana" charset="0"/>
              </a:rPr>
              <a:t> хирургического лечения) </a:t>
            </a:r>
          </a:p>
          <a:p>
            <a:pPr>
              <a:lnSpc>
                <a:spcPct val="80000"/>
              </a:lnSpc>
            </a:pPr>
            <a:endParaRPr kumimoji="0" lang="ru-RU" sz="1300" dirty="0">
              <a:latin typeface="Verdana" charset="0"/>
            </a:endParaRPr>
          </a:p>
          <a:p>
            <a:pPr>
              <a:lnSpc>
                <a:spcPct val="80000"/>
              </a:lnSpc>
            </a:pPr>
            <a:endParaRPr kumimoji="0" lang="ru-RU" sz="1300" dirty="0">
              <a:latin typeface="Verdana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/>
          <a:lstStyle/>
          <a:p>
            <a:pPr algn="ctr"/>
            <a:r>
              <a:rPr kumimoji="0" lang="ru-RU" sz="2400" b="1">
                <a:solidFill>
                  <a:srgbClr val="0000FF"/>
                </a:solidFill>
                <a:latin typeface="Verdana" charset="0"/>
              </a:rPr>
              <a:t>Структура выполненных оперативных вмешательств при ЯК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567738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kumimoji="0" lang="ru-RU" sz="2400" dirty="0">
                <a:latin typeface="Verdana" charset="0"/>
              </a:rPr>
              <a:t>			Другие операции - 1</a:t>
            </a:r>
            <a:r>
              <a:rPr kumimoji="0" lang="en-US" sz="2400" dirty="0">
                <a:latin typeface="Verdana" charset="0"/>
              </a:rPr>
              <a:t>7</a:t>
            </a:r>
            <a:endParaRPr kumimoji="0" lang="ru-RU" sz="2400" dirty="0">
              <a:latin typeface="Verdana" charset="0"/>
            </a:endParaRPr>
          </a:p>
          <a:p>
            <a:pPr>
              <a:lnSpc>
                <a:spcPct val="80000"/>
              </a:lnSpc>
            </a:pPr>
            <a:endParaRPr kumimoji="0" lang="ru-RU" sz="1300" dirty="0">
              <a:latin typeface="Verdana" charset="0"/>
            </a:endParaRPr>
          </a:p>
          <a:p>
            <a:pPr>
              <a:lnSpc>
                <a:spcPct val="80000"/>
              </a:lnSpc>
            </a:pPr>
            <a:endParaRPr kumimoji="0" lang="ru-RU" sz="1300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2000" dirty="0">
                <a:latin typeface="Verdana" charset="0"/>
              </a:rPr>
              <a:t>Субтотальная колэктомия с формированием раздельной илео- сигмостомы - </a:t>
            </a:r>
            <a:r>
              <a:rPr kumimoji="0" lang="ru-RU" sz="2000" b="1" dirty="0">
                <a:latin typeface="Verdana" charset="0"/>
              </a:rPr>
              <a:t>6</a:t>
            </a:r>
            <a:r>
              <a:rPr kumimoji="0" lang="ru-RU" sz="2000" dirty="0">
                <a:latin typeface="Verdana" charset="0"/>
              </a:rPr>
              <a:t> </a:t>
            </a:r>
          </a:p>
          <a:p>
            <a:pPr>
              <a:lnSpc>
                <a:spcPct val="80000"/>
              </a:lnSpc>
            </a:pPr>
            <a:endParaRPr kumimoji="0" lang="ru-RU" sz="2000" dirty="0">
              <a:latin typeface="Verdana" charset="0"/>
            </a:endParaRPr>
          </a:p>
          <a:p>
            <a:pPr>
              <a:lnSpc>
                <a:spcPct val="80000"/>
              </a:lnSpc>
            </a:pPr>
            <a:endParaRPr kumimoji="0" lang="ru-RU" sz="2000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2000" dirty="0" err="1">
                <a:latin typeface="Verdana" charset="0"/>
              </a:rPr>
              <a:t>Колпроктэктомия</a:t>
            </a:r>
            <a:r>
              <a:rPr kumimoji="0" lang="ru-RU" sz="2000" dirty="0">
                <a:latin typeface="Verdana" charset="0"/>
              </a:rPr>
              <a:t> с </a:t>
            </a:r>
            <a:r>
              <a:rPr kumimoji="0" lang="ru-RU" sz="2000" dirty="0" err="1">
                <a:latin typeface="Verdana" charset="0"/>
              </a:rPr>
              <a:t>фомированием</a:t>
            </a:r>
            <a:r>
              <a:rPr kumimoji="0" lang="ru-RU" sz="2000" dirty="0">
                <a:latin typeface="Verdana" charset="0"/>
              </a:rPr>
              <a:t> концевой </a:t>
            </a:r>
            <a:r>
              <a:rPr kumimoji="0" lang="ru-RU" sz="2000" dirty="0" err="1">
                <a:latin typeface="Verdana" charset="0"/>
              </a:rPr>
              <a:t>илеостомы</a:t>
            </a:r>
            <a:r>
              <a:rPr kumimoji="0" lang="ru-RU" sz="2000" dirty="0">
                <a:latin typeface="Verdana" charset="0"/>
              </a:rPr>
              <a:t> – </a:t>
            </a:r>
            <a:r>
              <a:rPr kumimoji="0" lang="ru-RU" sz="2000" b="1" dirty="0">
                <a:latin typeface="Verdana" charset="0"/>
              </a:rPr>
              <a:t>8</a:t>
            </a:r>
          </a:p>
          <a:p>
            <a:pPr>
              <a:lnSpc>
                <a:spcPct val="80000"/>
              </a:lnSpc>
            </a:pPr>
            <a:endParaRPr kumimoji="0" lang="ru-RU" sz="2000" b="1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2000" dirty="0">
                <a:latin typeface="Verdana" charset="0"/>
              </a:rPr>
              <a:t>Правосторонняя </a:t>
            </a:r>
            <a:r>
              <a:rPr kumimoji="0" lang="ru-RU" sz="2000" dirty="0" err="1">
                <a:latin typeface="Verdana" charset="0"/>
              </a:rPr>
              <a:t>гемиколэктомия</a:t>
            </a:r>
            <a:r>
              <a:rPr kumimoji="0" lang="ru-RU" sz="2000" dirty="0">
                <a:latin typeface="Verdana" charset="0"/>
              </a:rPr>
              <a:t> – </a:t>
            </a:r>
            <a:r>
              <a:rPr kumimoji="0" lang="ru-RU" sz="2000" b="1" dirty="0">
                <a:latin typeface="Verdana" charset="0"/>
              </a:rPr>
              <a:t>1</a:t>
            </a:r>
          </a:p>
          <a:p>
            <a:pPr>
              <a:lnSpc>
                <a:spcPct val="80000"/>
              </a:lnSpc>
            </a:pPr>
            <a:endParaRPr kumimoji="0" lang="ru-RU" sz="2000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2000" dirty="0">
                <a:latin typeface="Verdana" charset="0"/>
              </a:rPr>
              <a:t>Операция Гартмана – </a:t>
            </a:r>
            <a:r>
              <a:rPr kumimoji="0" lang="ru-RU" sz="2000" b="1" dirty="0">
                <a:latin typeface="Verdana" charset="0"/>
              </a:rPr>
              <a:t>1</a:t>
            </a:r>
          </a:p>
          <a:p>
            <a:pPr>
              <a:lnSpc>
                <a:spcPct val="80000"/>
              </a:lnSpc>
            </a:pPr>
            <a:endParaRPr kumimoji="0" lang="ru-RU" sz="2000" dirty="0">
              <a:latin typeface="Verdana" charset="0"/>
            </a:endParaRPr>
          </a:p>
          <a:p>
            <a:pPr>
              <a:lnSpc>
                <a:spcPct val="80000"/>
              </a:lnSpc>
            </a:pPr>
            <a:r>
              <a:rPr kumimoji="0" lang="ru-RU" sz="2000" dirty="0" err="1">
                <a:latin typeface="Verdana" charset="0"/>
              </a:rPr>
              <a:t>Колэктомия</a:t>
            </a:r>
            <a:r>
              <a:rPr kumimoji="0" lang="ru-RU" sz="2000" dirty="0">
                <a:latin typeface="Verdana" charset="0"/>
              </a:rPr>
              <a:t> с </a:t>
            </a:r>
            <a:r>
              <a:rPr kumimoji="0" lang="ru-RU" sz="2000" dirty="0" err="1">
                <a:latin typeface="Verdana" charset="0"/>
              </a:rPr>
              <a:t>илеоректоанастомозом</a:t>
            </a:r>
            <a:r>
              <a:rPr kumimoji="0" lang="ru-RU" sz="2000" dirty="0">
                <a:latin typeface="Verdana" charset="0"/>
              </a:rPr>
              <a:t> </a:t>
            </a:r>
            <a:r>
              <a:rPr kumimoji="0" lang="ru-RU" sz="2000" b="1" dirty="0">
                <a:latin typeface="Verdana" charset="0"/>
              </a:rPr>
              <a:t>- 1</a:t>
            </a:r>
          </a:p>
          <a:p>
            <a:pPr>
              <a:lnSpc>
                <a:spcPct val="80000"/>
              </a:lnSpc>
            </a:pPr>
            <a:endParaRPr kumimoji="0" lang="ru-RU" sz="13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51364"/>
      </p:ext>
    </p:extLst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/>
          <a:lstStyle/>
          <a:p>
            <a:pPr algn="ctr"/>
            <a:r>
              <a:rPr kumimoji="0" lang="ru-RU" sz="2400" dirty="0">
                <a:solidFill>
                  <a:srgbClr val="0000FF"/>
                </a:solidFill>
                <a:latin typeface="Verdana" charset="0"/>
              </a:rPr>
              <a:t>Формирование </a:t>
            </a:r>
            <a:r>
              <a:rPr kumimoji="0" lang="en-US" sz="2400" dirty="0">
                <a:solidFill>
                  <a:srgbClr val="0000FF"/>
                </a:solidFill>
                <a:latin typeface="Verdana" charset="0"/>
              </a:rPr>
              <a:t>J-</a:t>
            </a:r>
            <a:r>
              <a:rPr kumimoji="0" lang="ru-RU" sz="2400" dirty="0">
                <a:solidFill>
                  <a:srgbClr val="0000FF"/>
                </a:solidFill>
                <a:latin typeface="Verdana" charset="0"/>
              </a:rPr>
              <a:t>поуч резервуара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00200"/>
            <a:ext cx="8001000" cy="4419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kumimoji="0" lang="ru-RU" sz="1800" dirty="0">
              <a:latin typeface="Verdana" charset="0"/>
            </a:endParaRPr>
          </a:p>
        </p:txBody>
      </p:sp>
      <p:pic>
        <p:nvPicPr>
          <p:cNvPr id="16389" name="Picture 5" descr="Пауч2Прошива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731"/>
            <a:ext cx="3581400" cy="438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ПаучФиксацияГолов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424238" cy="446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/>
          <a:lstStyle/>
          <a:p>
            <a:pPr algn="ctr"/>
            <a:r>
              <a:rPr kumimoji="0" lang="ru-RU" sz="2000" dirty="0">
                <a:solidFill>
                  <a:srgbClr val="0000FF"/>
                </a:solidFill>
                <a:latin typeface="Verdana" charset="0"/>
              </a:rPr>
              <a:t>Формирование </a:t>
            </a:r>
            <a:r>
              <a:rPr kumimoji="0" lang="en-US" sz="2000" dirty="0">
                <a:solidFill>
                  <a:srgbClr val="0000FF"/>
                </a:solidFill>
                <a:latin typeface="Verdana" charset="0"/>
              </a:rPr>
              <a:t>J-</a:t>
            </a:r>
            <a:r>
              <a:rPr kumimoji="0" lang="ru-RU" sz="2000" dirty="0">
                <a:solidFill>
                  <a:srgbClr val="0000FF"/>
                </a:solidFill>
                <a:latin typeface="Verdana" charset="0"/>
              </a:rPr>
              <a:t>поуч-ректального анастомоза</a:t>
            </a:r>
          </a:p>
        </p:txBody>
      </p:sp>
      <p:pic>
        <p:nvPicPr>
          <p:cNvPr id="20484" name="Picture 4" descr="ПаучПодготовкаАнастомозу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819400" cy="355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АнастомозСостыков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295906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Анастомоз2Вариан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2" y="1828800"/>
            <a:ext cx="325581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5431</TotalTime>
  <Words>781</Words>
  <Application>Microsoft Office PowerPoint</Application>
  <PresentationFormat>Экран (4:3)</PresentationFormat>
  <Paragraphs>183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Georgia</vt:lpstr>
      <vt:lpstr>Verdana</vt:lpstr>
      <vt:lpstr>Vernada</vt:lpstr>
      <vt:lpstr>Wingdings</vt:lpstr>
      <vt:lpstr>Profile</vt:lpstr>
      <vt:lpstr>Документ</vt:lpstr>
      <vt:lpstr>ГОО ВПО «Донецкий национальный медицинский университет им. М. Горького» Кафедра общей хирургии №1  Донецкое клиническое территориальное медицинское объединение </vt:lpstr>
      <vt:lpstr>Стандарты лечения ЯК </vt:lpstr>
      <vt:lpstr>Реконструктивно-пластическая хирургия ЯК</vt:lpstr>
      <vt:lpstr>Реконструктивно-пластическая хирургия ЯК</vt:lpstr>
      <vt:lpstr>Материал клиники</vt:lpstr>
      <vt:lpstr>Структура выполненных оперативных вмешательств при ЯК</vt:lpstr>
      <vt:lpstr>Структура выполненных оперативных вмешательств при ЯК</vt:lpstr>
      <vt:lpstr>Формирование J-поуч резервуара</vt:lpstr>
      <vt:lpstr>Формирование J-поуч-ректального анастомоза</vt:lpstr>
      <vt:lpstr>Резидуальный ЯК</vt:lpstr>
      <vt:lpstr>Материал клиники</vt:lpstr>
      <vt:lpstr>Высокочастотная электротермическая мукозэктомия культи прямой кишки</vt:lpstr>
      <vt:lpstr>Высокочастотная электротермическая мукозэктомия культи прямой кишки</vt:lpstr>
      <vt:lpstr>Высокочастотная электротермическая мукозэктомия культи прямой кишки</vt:lpstr>
      <vt:lpstr>Поучграфия</vt:lpstr>
      <vt:lpstr>КТ-поучграфия</vt:lpstr>
      <vt:lpstr>Виртуальная КТ-поучграфия</vt:lpstr>
      <vt:lpstr>МР-поучграфия</vt:lpstr>
      <vt:lpstr>Видеоколоноскопия</vt:lpstr>
      <vt:lpstr>Биопсия</vt:lpstr>
      <vt:lpstr>Биопсия</vt:lpstr>
      <vt:lpstr>Качество жизни</vt:lpstr>
      <vt:lpstr>Качество жизни</vt:lpstr>
      <vt:lpstr>Функциональные результаты</vt:lpstr>
      <vt:lpstr> Частота рецидива</vt:lpstr>
      <vt:lpstr>Осложнения</vt:lpstr>
      <vt:lpstr>Летальный исход</vt:lpstr>
      <vt:lpstr>Заключение </vt:lpstr>
    </vt:vector>
  </TitlesOfParts>
  <Company>sanofi-aventis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Трентал</dc:title>
  <dc:creator>Khizhnyak Tetyana</dc:creator>
  <cp:lastModifiedBy>Пользователь</cp:lastModifiedBy>
  <cp:revision>127</cp:revision>
  <dcterms:created xsi:type="dcterms:W3CDTF">2006-04-25T09:04:38Z</dcterms:created>
  <dcterms:modified xsi:type="dcterms:W3CDTF">2020-11-03T07:13:39Z</dcterms:modified>
</cp:coreProperties>
</file>