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9" r:id="rId1"/>
  </p:sldMasterIdLst>
  <p:sldIdLst>
    <p:sldId id="256" r:id="rId2"/>
    <p:sldId id="257" r:id="rId3"/>
    <p:sldId id="271" r:id="rId4"/>
    <p:sldId id="258" r:id="rId5"/>
    <p:sldId id="272" r:id="rId6"/>
    <p:sldId id="260" r:id="rId7"/>
    <p:sldId id="259" r:id="rId8"/>
    <p:sldId id="262" r:id="rId9"/>
    <p:sldId id="274" r:id="rId10"/>
    <p:sldId id="275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2" d="100"/>
          <a:sy n="82" d="100"/>
        </p:scale>
        <p:origin x="78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AE93-39B1-4877-9D23-952963A8F8D6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5FCF-11F9-41C7-9989-ABE7D745EC93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7159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AE93-39B1-4877-9D23-952963A8F8D6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5FCF-11F9-41C7-9989-ABE7D745EC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565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AE93-39B1-4877-9D23-952963A8F8D6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5FCF-11F9-41C7-9989-ABE7D745EC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016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AE93-39B1-4877-9D23-952963A8F8D6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5FCF-11F9-41C7-9989-ABE7D745EC9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2872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AE93-39B1-4877-9D23-952963A8F8D6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5FCF-11F9-41C7-9989-ABE7D745EC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321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AE93-39B1-4877-9D23-952963A8F8D6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5FCF-11F9-41C7-9989-ABE7D745EC9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0441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AE93-39B1-4877-9D23-952963A8F8D6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5FCF-11F9-41C7-9989-ABE7D745EC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132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AE93-39B1-4877-9D23-952963A8F8D6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5FCF-11F9-41C7-9989-ABE7D745EC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982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AE93-39B1-4877-9D23-952963A8F8D6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5FCF-11F9-41C7-9989-ABE7D745EC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23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AE93-39B1-4877-9D23-952963A8F8D6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5FCF-11F9-41C7-9989-ABE7D745EC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561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AE93-39B1-4877-9D23-952963A8F8D6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5FCF-11F9-41C7-9989-ABE7D745EC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647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AE93-39B1-4877-9D23-952963A8F8D6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5FCF-11F9-41C7-9989-ABE7D745EC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571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AE93-39B1-4877-9D23-952963A8F8D6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5FCF-11F9-41C7-9989-ABE7D745EC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449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AE93-39B1-4877-9D23-952963A8F8D6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5FCF-11F9-41C7-9989-ABE7D745EC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511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AE93-39B1-4877-9D23-952963A8F8D6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5FCF-11F9-41C7-9989-ABE7D745EC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668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AE93-39B1-4877-9D23-952963A8F8D6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5FCF-11F9-41C7-9989-ABE7D745EC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959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AE93-39B1-4877-9D23-952963A8F8D6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5FCF-11F9-41C7-9989-ABE7D745EC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628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CBBAE93-39B1-4877-9D23-952963A8F8D6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52B5FCF-11F9-41C7-9989-ABE7D745EC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9400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70" r:id="rId1"/>
    <p:sldLayoutId id="2147484171" r:id="rId2"/>
    <p:sldLayoutId id="2147484172" r:id="rId3"/>
    <p:sldLayoutId id="2147484173" r:id="rId4"/>
    <p:sldLayoutId id="2147484174" r:id="rId5"/>
    <p:sldLayoutId id="2147484175" r:id="rId6"/>
    <p:sldLayoutId id="2147484176" r:id="rId7"/>
    <p:sldLayoutId id="2147484177" r:id="rId8"/>
    <p:sldLayoutId id="2147484178" r:id="rId9"/>
    <p:sldLayoutId id="2147484179" r:id="rId10"/>
    <p:sldLayoutId id="2147484180" r:id="rId11"/>
    <p:sldLayoutId id="2147484181" r:id="rId12"/>
    <p:sldLayoutId id="2147484182" r:id="rId13"/>
    <p:sldLayoutId id="2147484183" r:id="rId14"/>
    <p:sldLayoutId id="2147484184" r:id="rId15"/>
    <p:sldLayoutId id="2147484185" r:id="rId16"/>
    <p:sldLayoutId id="21474841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623646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ОСОЗНАНИЕ НАЛИЧИЯ ПСИХИЧЕСКОГО РАССТРОЙСТВА У ПАЦИЕНТОВ С РАЗЛИЧНЫМ УРОВНЕМ ПСИХИЧЕСКИХ НАРУШЕНИЙ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46738" y="319576"/>
            <a:ext cx="9144000" cy="1655762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ГОО ВПО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Донецкий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национальный медицинский университет имени М.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Горького» </a:t>
            </a:r>
          </a:p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Кафедра психиатрии, наркологии и медицинской психологии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90893" y="4187092"/>
            <a:ext cx="23905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Коваленко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С.Р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Голоденко О.Н.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Бойченко А.А.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55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(психотический уровень)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4212" y="484220"/>
            <a:ext cx="904594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группе испытуемых с психотическим уровнем нарушений, наоборот, у пациентов отмечалось некритическое отношение ко всем аспектам инсайта (более 2 баллов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нарушение всех аспектов инсайта, в особенности осознание наличия, понимания причин и восприятия окружающими симптомов психического расстройства, а также нарушению осознания социальных последствий психического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расстройства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пациенты данной группы не осознают влияние психического расстройства на нарушение социальной адаптации, также нарушения инсайта оказывают существенное влияние на качество лечения пациентов, ухудшают комплаенс и ограничивают возможности реабилитации.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4603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БЛАГОДАРЮ ЗА ВНИМАНИЕ!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362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ИНСАЙТ </a:t>
            </a:r>
            <a:r>
              <a:rPr lang="ru-RU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</a:t>
            </a:r>
            <a:endParaRPr lang="ru-RU" sz="4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</a:rPr>
              <a:t>Инсайт — это (от англ. insight — проницательность, проникновение в суть, понимание, озарение, внезапная догадка, прозрение) или озарение — многозначный термин из области зоопсихологии, психологии, психоанализа и психиатрии, описывающий сложное умственное явление, суть которого состоит в неожиданном, отчасти интуитивном прорыве к пониманию поставленной проблемы и «внезапном» нахождении её решения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74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ИНСАЙТ </a:t>
            </a:r>
            <a:r>
              <a:rPr lang="ru-RU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психиатрии </a:t>
            </a:r>
            <a:r>
              <a:rPr lang="ru-RU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</a:t>
            </a:r>
            <a:endParaRPr lang="ru-RU" sz="4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формирование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 пациента адекватных суждений о своем расстройстве, его проявлениях 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последствиях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понятие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которое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способствует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операционализации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феномена осознания наличия психического расстройства для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проведения эмпирических исследований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понятие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которое на ряду с другими личностными аспектами формирует критичность пациента в целом.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50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Материалы и методы</a:t>
            </a:r>
            <a:endParaRPr lang="ru-RU" sz="4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Для исследования различных аспектов инсайта у испытуемых была использована шкала SUMD или ШНОПР (The Scale to Assess Unawareness of Mental Disorder или Шкала Нарушения Осознания Психического Расстройства), в адаптации В.П. Иржевской (2009)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9593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4862471"/>
            <a:ext cx="8534400" cy="1507067"/>
          </a:xfrm>
        </p:spPr>
        <p:txBody>
          <a:bodyPr>
            <a:noAutofit/>
          </a:bodyPr>
          <a:lstStyle/>
          <a:p>
            <a:pPr algn="ctr"/>
            <a:r>
              <a:rPr lang="ru-RU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Материалы и методы</a:t>
            </a:r>
            <a:endParaRPr lang="ru-RU" sz="4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idx="1"/>
          </p:nvPr>
        </p:nvSpPr>
        <p:spPr>
          <a:xfrm>
            <a:off x="684211" y="685800"/>
            <a:ext cx="11191265" cy="361526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1800" dirty="0">
                <a:solidFill>
                  <a:schemeClr val="tx1"/>
                </a:solidFill>
              </a:rPr>
              <a:t>Все аспекты разделены на шкалы: осознание наличия психического расстройства (ПР), необходимости лечения, эффективности лечения, социальных последствий психического расстройства ПР, симптомов ПР. В каждую из шкал входят следующие параметры: 1) «осознание» (степень признания реальности факта наличия психической болезни, ее проявлений и последствий); 2) «понимание причин» (осознание причинных связей между психической болезнью пациента и реальностью окружающего его мира, его индивидуальной деятельностью в мире и его самого); 3) «восприятие окружающих» (оценка осознания пациентом восприятия психической болезни окружающими людьми, т.е. восприятие психической болезни в системе отношений общества). Общий средний балл по шкале от 1,0 до 1,9 свидетельствовал о полном осознании ПР; от 2,0 до 3,9 – о частичном или формальном; от 4,0 до 5,0 – о отсутствии осознания ПР.</a:t>
            </a:r>
          </a:p>
        </p:txBody>
      </p:sp>
    </p:spTree>
    <p:extLst>
      <p:ext uri="{BB962C8B-B14F-4D97-AF65-F5344CB8AC3E}">
        <p14:creationId xmlns:p14="http://schemas.microsoft.com/office/powerpoint/2010/main" val="224044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Материалы и методы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80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пациентов с различной длительность психических расстройств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Возраст – 20-60 лет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56 женского (70%) и 24 (30%) мужского пола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Испытуемые были разделены на две группы, в зависимости от тяжести психических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нарушений: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40 человек – психотический уровень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40 человек – невротический уровень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61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исследования</a:t>
            </a:r>
            <a:endParaRPr lang="ru-RU" sz="4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Целью данного исследования являлось определение уровня осознания наличия психического расстройства с различным уровнем психических нарушений.</a:t>
            </a:r>
          </a:p>
        </p:txBody>
      </p:sp>
    </p:spTree>
    <p:extLst>
      <p:ext uri="{BB962C8B-B14F-4D97-AF65-F5344CB8AC3E}">
        <p14:creationId xmlns:p14="http://schemas.microsoft.com/office/powerpoint/2010/main" val="48880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423139" y="635419"/>
            <a:ext cx="8610600" cy="1334058"/>
          </a:xfrm>
        </p:spPr>
        <p:txBody>
          <a:bodyPr>
            <a:normAutofit fontScale="90000"/>
          </a:bodyPr>
          <a:lstStyle/>
          <a:p>
            <a:r>
              <a:rPr lang="ru-RU" sz="27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Аспекты инсайта у пациентов с различным уровнем психических </a:t>
            </a:r>
            <a:r>
              <a:rPr lang="ru-RU" sz="2400" b="1" dirty="0"/>
              <a:t>расстройств</a:t>
            </a:r>
            <a:r>
              <a:rPr lang="ru-RU" dirty="0"/>
              <a:t/>
            </a:r>
            <a:br>
              <a:rPr lang="ru-RU" dirty="0"/>
            </a:br>
            <a:endParaRPr lang="ru-RU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408611"/>
              </p:ext>
            </p:extLst>
          </p:nvPr>
        </p:nvGraphicFramePr>
        <p:xfrm>
          <a:off x="719142" y="2193422"/>
          <a:ext cx="10753716" cy="40579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84572">
                  <a:extLst>
                    <a:ext uri="{9D8B030D-6E8A-4147-A177-3AD203B41FA5}">
                      <a16:colId xmlns:a16="http://schemas.microsoft.com/office/drawing/2014/main" val="2707216767"/>
                    </a:ext>
                  </a:extLst>
                </a:gridCol>
                <a:gridCol w="3584572">
                  <a:extLst>
                    <a:ext uri="{9D8B030D-6E8A-4147-A177-3AD203B41FA5}">
                      <a16:colId xmlns:a16="http://schemas.microsoft.com/office/drawing/2014/main" val="3408157703"/>
                    </a:ext>
                  </a:extLst>
                </a:gridCol>
                <a:gridCol w="3584572">
                  <a:extLst>
                    <a:ext uri="{9D8B030D-6E8A-4147-A177-3AD203B41FA5}">
                      <a16:colId xmlns:a16="http://schemas.microsoft.com/office/drawing/2014/main" val="3645264247"/>
                    </a:ext>
                  </a:extLst>
                </a:gridCol>
              </a:tblGrid>
              <a:tr h="1620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876425" algn="l"/>
                        </a:tabLst>
                      </a:pPr>
                      <a:r>
                        <a:rPr lang="ru-RU" sz="1200" dirty="0">
                          <a:effectLst/>
                        </a:rPr>
                        <a:t>Аспекты инсайта (ШНОПР)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57" marR="68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876425" algn="l"/>
                        </a:tabLst>
                      </a:pPr>
                      <a:r>
                        <a:rPr lang="ru-RU" sz="1200" dirty="0">
                          <a:effectLst/>
                        </a:rPr>
                        <a:t>Невротический уровень расстройств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57" marR="68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876425" algn="l"/>
                        </a:tabLst>
                      </a:pPr>
                      <a:r>
                        <a:rPr lang="ru-RU" sz="1200" dirty="0">
                          <a:effectLst/>
                        </a:rPr>
                        <a:t>Психотический уровень расстройств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57" marR="68157" marT="0" marB="0" anchor="ctr"/>
                </a:tc>
                <a:extLst>
                  <a:ext uri="{0D108BD9-81ED-4DB2-BD59-A6C34878D82A}">
                    <a16:rowId xmlns:a16="http://schemas.microsoft.com/office/drawing/2014/main" val="769068449"/>
                  </a:ext>
                </a:extLst>
              </a:tr>
              <a:tr h="4291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76425" algn="l"/>
                        </a:tabLst>
                      </a:pPr>
                      <a:r>
                        <a:rPr lang="ru-RU" sz="1200" dirty="0">
                          <a:effectLst/>
                        </a:rPr>
                        <a:t>Осознание психического расстройства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57" marR="68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76425" algn="l"/>
                        </a:tabLst>
                      </a:pPr>
                      <a:r>
                        <a:rPr lang="ru-RU" sz="2400" dirty="0">
                          <a:effectLst/>
                        </a:rPr>
                        <a:t>1,04±0,08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57" marR="68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76425" algn="l"/>
                        </a:tabLst>
                      </a:pPr>
                      <a:r>
                        <a:rPr lang="ru-RU" sz="2400" dirty="0">
                          <a:effectLst/>
                        </a:rPr>
                        <a:t>3±1,38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57" marR="68157" marT="0" marB="0" anchor="ctr"/>
                </a:tc>
                <a:extLst>
                  <a:ext uri="{0D108BD9-81ED-4DB2-BD59-A6C34878D82A}">
                    <a16:rowId xmlns:a16="http://schemas.microsoft.com/office/drawing/2014/main" val="2303432173"/>
                  </a:ext>
                </a:extLst>
              </a:tr>
              <a:tr h="4291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76425" algn="l"/>
                        </a:tabLst>
                      </a:pPr>
                      <a:r>
                        <a:rPr lang="ru-RU" sz="1200" dirty="0">
                          <a:effectLst/>
                        </a:rPr>
                        <a:t>Понимание психического расстройства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57" marR="68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76425" algn="l"/>
                        </a:tabLst>
                      </a:pPr>
                      <a:r>
                        <a:rPr lang="ru-RU" sz="2400" dirty="0">
                          <a:effectLst/>
                        </a:rPr>
                        <a:t>1,04±0,08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57" marR="68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76425" algn="l"/>
                        </a:tabLst>
                      </a:pPr>
                      <a:r>
                        <a:rPr lang="ru-RU" sz="2400">
                          <a:effectLst/>
                        </a:rPr>
                        <a:t>2,9±1,14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57" marR="68157" marT="0" marB="0" anchor="ctr"/>
                </a:tc>
                <a:extLst>
                  <a:ext uri="{0D108BD9-81ED-4DB2-BD59-A6C34878D82A}">
                    <a16:rowId xmlns:a16="http://schemas.microsoft.com/office/drawing/2014/main" val="3881028402"/>
                  </a:ext>
                </a:extLst>
              </a:tr>
              <a:tr h="4291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76425" algn="l"/>
                        </a:tabLst>
                      </a:pPr>
                      <a:r>
                        <a:rPr lang="ru-RU" sz="1200" dirty="0">
                          <a:effectLst/>
                        </a:rPr>
                        <a:t>Восприятие психического расстройства другими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57" marR="68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76425" algn="l"/>
                        </a:tabLst>
                      </a:pPr>
                      <a:r>
                        <a:rPr lang="ru-RU" sz="2400" dirty="0">
                          <a:effectLst/>
                        </a:rPr>
                        <a:t>1,04±0,08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57" marR="68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76425" algn="l"/>
                        </a:tabLst>
                      </a:pPr>
                      <a:r>
                        <a:rPr lang="ru-RU" sz="2400">
                          <a:effectLst/>
                        </a:rPr>
                        <a:t>2,9±1,14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57" marR="68157" marT="0" marB="0" anchor="ctr"/>
                </a:tc>
                <a:extLst>
                  <a:ext uri="{0D108BD9-81ED-4DB2-BD59-A6C34878D82A}">
                    <a16:rowId xmlns:a16="http://schemas.microsoft.com/office/drawing/2014/main" val="2605061596"/>
                  </a:ext>
                </a:extLst>
              </a:tr>
              <a:tr h="4291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76425" algn="l"/>
                        </a:tabLst>
                      </a:pPr>
                      <a:r>
                        <a:rPr lang="ru-RU" sz="1200" dirty="0">
                          <a:effectLst/>
                        </a:rPr>
                        <a:t>Необходимость лечения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57" marR="68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76425" algn="l"/>
                        </a:tabLst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57" marR="68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76425" algn="l"/>
                        </a:tabLst>
                      </a:pPr>
                      <a:r>
                        <a:rPr lang="ru-RU" sz="2400" dirty="0">
                          <a:effectLst/>
                        </a:rPr>
                        <a:t>2,85±1,46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57" marR="68157" marT="0" marB="0" anchor="ctr"/>
                </a:tc>
                <a:extLst>
                  <a:ext uri="{0D108BD9-81ED-4DB2-BD59-A6C34878D82A}">
                    <a16:rowId xmlns:a16="http://schemas.microsoft.com/office/drawing/2014/main" val="3393494828"/>
                  </a:ext>
                </a:extLst>
              </a:tr>
              <a:tr h="4291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76425" algn="l"/>
                        </a:tabLst>
                      </a:pPr>
                      <a:r>
                        <a:rPr lang="ru-RU" sz="1200" dirty="0">
                          <a:effectLst/>
                        </a:rPr>
                        <a:t>Эффективность лечения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57" marR="68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76425" algn="l"/>
                        </a:tabLst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57" marR="68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76425" algn="l"/>
                        </a:tabLst>
                      </a:pPr>
                      <a:r>
                        <a:rPr lang="ru-RU" sz="2400" dirty="0">
                          <a:effectLst/>
                        </a:rPr>
                        <a:t>2,9±1,64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57" marR="68157" marT="0" marB="0" anchor="ctr"/>
                </a:tc>
                <a:extLst>
                  <a:ext uri="{0D108BD9-81ED-4DB2-BD59-A6C34878D82A}">
                    <a16:rowId xmlns:a16="http://schemas.microsoft.com/office/drawing/2014/main" val="912972691"/>
                  </a:ext>
                </a:extLst>
              </a:tr>
              <a:tr h="4291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76425" algn="l"/>
                        </a:tabLst>
                      </a:pPr>
                      <a:r>
                        <a:rPr lang="ru-RU" sz="1200" dirty="0">
                          <a:effectLst/>
                        </a:rPr>
                        <a:t>Осознание социальных последствий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57" marR="68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</a:rPr>
                        <a:t>1,16±0,29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57" marR="68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76425" algn="l"/>
                        </a:tabLst>
                      </a:pPr>
                      <a:r>
                        <a:rPr lang="ru-RU" sz="2400" dirty="0">
                          <a:effectLst/>
                        </a:rPr>
                        <a:t>3,33±1,38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57" marR="68157" marT="0" marB="0" anchor="ctr"/>
                </a:tc>
                <a:extLst>
                  <a:ext uri="{0D108BD9-81ED-4DB2-BD59-A6C34878D82A}">
                    <a16:rowId xmlns:a16="http://schemas.microsoft.com/office/drawing/2014/main" val="2699654235"/>
                  </a:ext>
                </a:extLst>
              </a:tr>
              <a:tr h="4291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76425" algn="l"/>
                        </a:tabLst>
                      </a:pPr>
                      <a:r>
                        <a:rPr lang="ru-RU" sz="1200" dirty="0">
                          <a:effectLst/>
                        </a:rPr>
                        <a:t>Осознание симптомов психического расстройства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57" marR="68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</a:rPr>
                        <a:t>1,09±0,16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57" marR="68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76425" algn="l"/>
                        </a:tabLst>
                      </a:pPr>
                      <a:r>
                        <a:rPr lang="ru-RU" sz="2400" dirty="0">
                          <a:effectLst/>
                        </a:rPr>
                        <a:t>3,51±1,35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57" marR="68157" marT="0" marB="0" anchor="ctr"/>
                </a:tc>
                <a:extLst>
                  <a:ext uri="{0D108BD9-81ED-4DB2-BD59-A6C34878D82A}">
                    <a16:rowId xmlns:a16="http://schemas.microsoft.com/office/drawing/2014/main" val="1970638004"/>
                  </a:ext>
                </a:extLst>
              </a:tr>
              <a:tr h="4291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76425" algn="l"/>
                        </a:tabLst>
                      </a:pPr>
                      <a:r>
                        <a:rPr lang="ru-RU" sz="1200" dirty="0">
                          <a:effectLst/>
                        </a:rPr>
                        <a:t>Понимание причин симптомов психического расстройства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57" marR="68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</a:rPr>
                        <a:t>1,09±0,16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57" marR="68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76425" algn="l"/>
                        </a:tabLst>
                      </a:pPr>
                      <a:r>
                        <a:rPr lang="ru-RU" sz="2400" dirty="0">
                          <a:effectLst/>
                        </a:rPr>
                        <a:t>3,51±1,35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57" marR="68157" marT="0" marB="0" anchor="ctr"/>
                </a:tc>
                <a:extLst>
                  <a:ext uri="{0D108BD9-81ED-4DB2-BD59-A6C34878D82A}">
                    <a16:rowId xmlns:a16="http://schemas.microsoft.com/office/drawing/2014/main" val="4032739501"/>
                  </a:ext>
                </a:extLst>
              </a:tr>
              <a:tr h="4291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76425" algn="l"/>
                        </a:tabLst>
                      </a:pPr>
                      <a:r>
                        <a:rPr lang="ru-RU" sz="1200" dirty="0">
                          <a:effectLst/>
                        </a:rPr>
                        <a:t>Восприятие другими симптомов психического расстройства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57" marR="68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1,09±0,16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57" marR="68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76425" algn="l"/>
                        </a:tabLst>
                      </a:pPr>
                      <a:r>
                        <a:rPr lang="ru-RU" sz="2400" dirty="0">
                          <a:effectLst/>
                        </a:rPr>
                        <a:t>3,51±1,35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57" marR="68157" marT="0" marB="0" anchor="ctr"/>
                </a:tc>
                <a:extLst>
                  <a:ext uri="{0D108BD9-81ED-4DB2-BD59-A6C34878D82A}">
                    <a16:rowId xmlns:a16="http://schemas.microsoft.com/office/drawing/2014/main" val="3480015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64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(Невротический уровень)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84212" y="656492"/>
            <a:ext cx="784952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группе с невротическим уровнем нарушений показатели всех шкал находятся в пределах (от 1 до 2 баллов)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нормы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группе пациентов с невротическим уровнем психических нарушений наблюдалось полноценное критическом отношении к своему психическому состоянию.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Пациенты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данной группы осознавали наличие у себя определенного психического расстройства, а также наличие перечня психических нарушений (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симптомов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Также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полной мере осознавали необходимость получения квалифицированной врачебной помощи и в случае положительной динамики адекватно оценивали эффект от получаемого лечения.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3179964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165</TotalTime>
  <Words>532</Words>
  <Application>Microsoft Office PowerPoint</Application>
  <PresentationFormat>Широкоэкранный</PresentationFormat>
  <Paragraphs>73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</vt:lpstr>
      <vt:lpstr>Wingdings 3</vt:lpstr>
      <vt:lpstr>Сектор</vt:lpstr>
      <vt:lpstr>ОСОЗНАНИЕ НАЛИЧИЯ ПСИХИЧЕСКОГО РАССТРОЙСТВА У ПАЦИЕНТОВ С РАЗЛИЧНЫМ УРОВНЕМ ПСИХИЧЕСКИХ НАРУШЕНИЙ</vt:lpstr>
      <vt:lpstr>ИНСАЙТ Это</vt:lpstr>
      <vt:lpstr>ИНСАЙТ в психиатрии Это</vt:lpstr>
      <vt:lpstr>Материалы и методы</vt:lpstr>
      <vt:lpstr>Материалы и методы</vt:lpstr>
      <vt:lpstr>Материалы и методы</vt:lpstr>
      <vt:lpstr>Цель исследования</vt:lpstr>
      <vt:lpstr>Аспекты инсайта у пациентов с различным уровнем психических расстройств </vt:lpstr>
      <vt:lpstr>Результаты (Невротический уровень)</vt:lpstr>
      <vt:lpstr>Результаты (психотический уровень)</vt:lpstr>
      <vt:lpstr>БЛАГОДАРЮ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МОТИВАЦИОННОЙ СФЕРЫ И САМООЦЕНКИ ЛИЧНОСТИ НА ОСОЗНАНИЕ НАЛИЧИЯ ПСИХИЧЕСКОГО РАССТРОЙСТВА </dc:title>
  <dc:creator>Сергей</dc:creator>
  <cp:lastModifiedBy>Сергей</cp:lastModifiedBy>
  <cp:revision>44</cp:revision>
  <dcterms:created xsi:type="dcterms:W3CDTF">2019-11-14T20:36:06Z</dcterms:created>
  <dcterms:modified xsi:type="dcterms:W3CDTF">2020-10-27T14:17:18Z</dcterms:modified>
</cp:coreProperties>
</file>