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1"/>
    <p:sldMasterId id="2147483730" r:id="rId2"/>
    <p:sldMasterId id="2147483742" r:id="rId3"/>
  </p:sldMasterIdLst>
  <p:notesMasterIdLst>
    <p:notesMasterId r:id="rId19"/>
  </p:notesMasterIdLst>
  <p:sldIdLst>
    <p:sldId id="256" r:id="rId4"/>
    <p:sldId id="257" r:id="rId5"/>
    <p:sldId id="278" r:id="rId6"/>
    <p:sldId id="289" r:id="rId7"/>
    <p:sldId id="258" r:id="rId8"/>
    <p:sldId id="281" r:id="rId9"/>
    <p:sldId id="259" r:id="rId10"/>
    <p:sldId id="297" r:id="rId11"/>
    <p:sldId id="290" r:id="rId12"/>
    <p:sldId id="298" r:id="rId13"/>
    <p:sldId id="264" r:id="rId14"/>
    <p:sldId id="296" r:id="rId15"/>
    <p:sldId id="300" r:id="rId16"/>
    <p:sldId id="299" r:id="rId17"/>
    <p:sldId id="291" r:id="rId18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Garamond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Garamond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Garamond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Garamond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Garamond" charset="0"/>
        <a:ea typeface="Arial" charset="0"/>
        <a:cs typeface="Arial" charset="0"/>
      </a:defRPr>
    </a:lvl5pPr>
    <a:lvl6pPr marL="2286000" algn="l" defTabSz="457200" rtl="0" eaLnBrk="1" latinLnBrk="0" hangingPunct="1">
      <a:defRPr sz="4800" kern="1200">
        <a:solidFill>
          <a:schemeClr val="tx1"/>
        </a:solidFill>
        <a:latin typeface="Garamond" charset="0"/>
        <a:ea typeface="Arial" charset="0"/>
        <a:cs typeface="Arial" charset="0"/>
      </a:defRPr>
    </a:lvl6pPr>
    <a:lvl7pPr marL="2743200" algn="l" defTabSz="457200" rtl="0" eaLnBrk="1" latinLnBrk="0" hangingPunct="1">
      <a:defRPr sz="4800" kern="1200">
        <a:solidFill>
          <a:schemeClr val="tx1"/>
        </a:solidFill>
        <a:latin typeface="Garamond" charset="0"/>
        <a:ea typeface="Arial" charset="0"/>
        <a:cs typeface="Arial" charset="0"/>
      </a:defRPr>
    </a:lvl7pPr>
    <a:lvl8pPr marL="3200400" algn="l" defTabSz="457200" rtl="0" eaLnBrk="1" latinLnBrk="0" hangingPunct="1">
      <a:defRPr sz="4800" kern="1200">
        <a:solidFill>
          <a:schemeClr val="tx1"/>
        </a:solidFill>
        <a:latin typeface="Garamond" charset="0"/>
        <a:ea typeface="Arial" charset="0"/>
        <a:cs typeface="Arial" charset="0"/>
      </a:defRPr>
    </a:lvl8pPr>
    <a:lvl9pPr marL="3657600" algn="l" defTabSz="457200" rtl="0" eaLnBrk="1" latinLnBrk="0" hangingPunct="1">
      <a:defRPr sz="4800" kern="1200">
        <a:solidFill>
          <a:schemeClr val="tx1"/>
        </a:solidFill>
        <a:latin typeface="Garamond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251"/>
    <p:restoredTop sz="77238"/>
  </p:normalViewPr>
  <p:slideViewPr>
    <p:cSldViewPr snapToGrid="0" snapToObjects="1">
      <p:cViewPr varScale="1">
        <p:scale>
          <a:sx n="43" d="100"/>
          <a:sy n="43" d="100"/>
        </p:scale>
        <p:origin x="232" y="1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65D5C3-2959-5649-8968-133747707DA0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3CD49-7BFC-7849-AC11-5033F9642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776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C7680-B058-4AA1-BEC5-160A43527E7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328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3CD49-7BFC-7849-AC11-5033F964201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170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DBF56C-DDAC-9646-965A-4B7BDF1DF3D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01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F4BBD-A0DB-F140-8297-8DC070DBA1B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216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BF56C-DDAC-9646-965A-4B7BDF1DF3D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816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BF56C-DDAC-9646-965A-4B7BDF1DF3D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329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3CD49-7BFC-7849-AC11-5033F964201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588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BF56C-DDAC-9646-965A-4B7BDF1DF3D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117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BF56C-DDAC-9646-965A-4B7BDF1DF3D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894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0A3A-2F7D-7843-97A1-B311C621530C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B7C78B-2FBB-5E42-99EC-89BBB119E27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469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0A3A-2F7D-7843-97A1-B311C621530C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7C78B-2FBB-5E42-99EC-89BBB119E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655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0A3A-2F7D-7843-97A1-B311C621530C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7C78B-2FBB-5E42-99EC-89BBB119E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696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FDB38C4-68B0-744D-B896-0A2FF91A53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239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250179-49AB-0E40-BE33-75820E17DAB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31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0AF451-5C2D-9843-A614-46827831E32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994148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F9DF37-2DE6-4243-955A-63B6FA44419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74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C3CEDD-AFC3-134F-AA0F-C360E00B6DD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869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22037-D741-394D-9A3C-1E066EF329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585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AAA7AF-AF1D-5B44-A153-C59E88B4E9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670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37DA3E-4724-D740-8219-C2DC4C9A718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653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0A3A-2F7D-7843-97A1-B311C621530C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7C78B-2FBB-5E42-99EC-89BBB119E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719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8ACFC4-AFF0-A347-AF60-AFBBFA0C277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9618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AAA7AF-AF1D-5B44-A153-C59E88B4E9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558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AAA7AF-AF1D-5B44-A153-C59E88B4E9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846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FDB38C4-68B0-744D-B896-0A2FF91A53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513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250179-49AB-0E40-BE33-75820E17DAB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6215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0AF451-5C2D-9843-A614-46827831E32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20992608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F9DF37-2DE6-4243-955A-63B6FA44419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858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C3CEDD-AFC3-134F-AA0F-C360E00B6DD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33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22037-D741-394D-9A3C-1E066EF329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8002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AAA7AF-AF1D-5B44-A153-C59E88B4E9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163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0A3A-2F7D-7843-97A1-B311C621530C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7C78B-2FBB-5E42-99EC-89BBB119E27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831848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37DA3E-4724-D740-8219-C2DC4C9A718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424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8ACFC4-AFF0-A347-AF60-AFBBFA0C277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7149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AAA7AF-AF1D-5B44-A153-C59E88B4E9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8410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AAA7AF-AF1D-5B44-A153-C59E88B4E9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260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0A3A-2F7D-7843-97A1-B311C621530C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7C78B-2FBB-5E42-99EC-89BBB119E27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8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0A3A-2F7D-7843-97A1-B311C621530C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7C78B-2FBB-5E42-99EC-89BBB119E27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599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0A3A-2F7D-7843-97A1-B311C621530C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7C78B-2FBB-5E42-99EC-89BBB119E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787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0A3A-2F7D-7843-97A1-B311C621530C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7C78B-2FBB-5E42-99EC-89BBB119E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959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0A3A-2F7D-7843-97A1-B311C621530C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7C78B-2FBB-5E42-99EC-89BBB119E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772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0A3A-2F7D-7843-97A1-B311C621530C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7C78B-2FBB-5E42-99EC-89BBB119E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243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9430A3A-2F7D-7843-97A1-B311C621530C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DB7C78B-2FBB-5E42-99EC-89BBB119E27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15348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67AAA7AF-AF1D-5B44-A153-C59E88B4E9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1302889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67AAA7AF-AF1D-5B44-A153-C59E88B4E9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414294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tiff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pubmed.ncbi.nlm.nih.gov/?term=Rodrigues+AJ&amp;cauthor_id=27034847" TargetMode="External"/><Relationship Id="rId13" Type="http://schemas.openxmlformats.org/officeDocument/2006/relationships/hyperlink" Target="https://pubmed.ncbi.nlm.nih.gov/?term=Bianchi+M&amp;cauthor_id=30237802" TargetMode="External"/><Relationship Id="rId18" Type="http://schemas.openxmlformats.org/officeDocument/2006/relationships/hyperlink" Target="https://pubmed.ncbi.nlm.nih.gov/?term=Kumar+A&amp;cauthor_id=28061969" TargetMode="External"/><Relationship Id="rId3" Type="http://schemas.openxmlformats.org/officeDocument/2006/relationships/hyperlink" Target="https://www.ncbi.nlm.nih.gov/pmc/articles/PMC5886886/" TargetMode="External"/><Relationship Id="rId7" Type="http://schemas.openxmlformats.org/officeDocument/2006/relationships/hyperlink" Target="https://pubmed.ncbi.nlm.nih.gov/?term=Vyas+S&amp;cauthor_id=27034847" TargetMode="External"/><Relationship Id="rId12" Type="http://schemas.openxmlformats.org/officeDocument/2006/relationships/hyperlink" Target="https://pubmed.ncbi.nlm.nih.gov/?term=Bottaccioli+F&amp;cauthor_id=30237802" TargetMode="External"/><Relationship Id="rId17" Type="http://schemas.openxmlformats.org/officeDocument/2006/relationships/hyperlink" Target="https://pubmed.ncbi.nlm.nih.gov/?term=Bottaccioli+F&amp;cauthor_id=29762862" TargetMode="External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pubmed.ncbi.nlm.nih.gov/?term=Bottaccioli+AG&amp;cauthor_id=2976286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ubmed.ncbi.nlm.nih.gov/?term=Cui+X&amp;cauthor_id=31586451" TargetMode="External"/><Relationship Id="rId11" Type="http://schemas.openxmlformats.org/officeDocument/2006/relationships/hyperlink" Target="https://pubmed.ncbi.nlm.nih.gov/?term=Bottaccioli+AG&amp;cauthor_id=30237802" TargetMode="External"/><Relationship Id="rId5" Type="http://schemas.openxmlformats.org/officeDocument/2006/relationships/hyperlink" Target="https://pubmed.ncbi.nlm.nih.gov/?term=Jin+X&amp;cauthor_id=31586451" TargetMode="External"/><Relationship Id="rId15" Type="http://schemas.openxmlformats.org/officeDocument/2006/relationships/hyperlink" Target="https://pubmed.ncbi.nlm.nih.gov/?term=Roccia+MG&amp;cauthor_id=30237802" TargetMode="External"/><Relationship Id="rId10" Type="http://schemas.openxmlformats.org/officeDocument/2006/relationships/hyperlink" Target="https://pubmed.ncbi.nlm.nih.gov/?term=Fioranelli+M&amp;cauthor_id=30237802" TargetMode="External"/><Relationship Id="rId19" Type="http://schemas.openxmlformats.org/officeDocument/2006/relationships/hyperlink" Target="https://pubmed.ncbi.nlm.nih.gov/?term=Chanana+P&amp;cauthor_id=28061969" TargetMode="External"/><Relationship Id="rId4" Type="http://schemas.openxmlformats.org/officeDocument/2006/relationships/hyperlink" Target="https://pubmed.ncbi.nlm.nih.gov/?term=Xin+M&amp;cauthor_id=31586451" TargetMode="External"/><Relationship Id="rId9" Type="http://schemas.openxmlformats.org/officeDocument/2006/relationships/hyperlink" Target="https://pubmed.ncbi.nlm.nih.gov/?term=Silva+JM&amp;cauthor_id=27034847" TargetMode="External"/><Relationship Id="rId14" Type="http://schemas.openxmlformats.org/officeDocument/2006/relationships/hyperlink" Target="https://pubmed.ncbi.nlm.nih.gov/?term=Rovesti+M&amp;cauthor_id=30237802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A971F8-7908-6246-93D0-E09168411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8575" y="1875295"/>
            <a:ext cx="9014847" cy="3995980"/>
          </a:xfrm>
        </p:spPr>
        <p:txBody>
          <a:bodyPr>
            <a:normAutofit fontScale="90000"/>
          </a:bodyPr>
          <a:lstStyle/>
          <a:p>
            <a:r>
              <a:rPr lang="ru-RU" sz="3600" b="1"/>
              <a:t>ОКСИДАНТНАЯ </a:t>
            </a:r>
            <a:r>
              <a:rPr lang="ru-RU" sz="3600" b="1" dirty="0"/>
              <a:t>СИСТЕМА И ФОРМИРОВАНИЕ ЭНДОТЕЛИАЛЬНОЙ ДИСФУНКЦИИ В УСЛОВИЯХ ДЕЙСТВИЯ ХРОНИЧЕСКОГО ПСИХОСОЦИАЛЬНОГО СТРЕССА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51E2112-76E9-A146-8B35-CD582A83A0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812224"/>
            <a:ext cx="8534400" cy="2045776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ГОО ВПО «Донецкий национальный медицинский </a:t>
            </a:r>
          </a:p>
          <a:p>
            <a:r>
              <a:rPr lang="ru-RU" dirty="0">
                <a:solidFill>
                  <a:schemeClr val="tx1"/>
                </a:solidFill>
              </a:rPr>
              <a:t>университет им М. Горького»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sz="2000" dirty="0">
                <a:solidFill>
                  <a:schemeClr val="tx1"/>
                </a:solidFill>
              </a:rPr>
              <a:t>Д.м.н. И.С. Луцкий, Л.В. Лютикова, Е.И. Луцкий</a:t>
            </a:r>
          </a:p>
          <a:p>
            <a:endParaRPr lang="ru-RU" sz="2000" dirty="0">
              <a:solidFill>
                <a:schemeClr val="tx1"/>
              </a:solidFill>
            </a:endParaRPr>
          </a:p>
          <a:p>
            <a:r>
              <a:rPr lang="ru-RU" sz="2000" dirty="0">
                <a:solidFill>
                  <a:schemeClr val="tx1"/>
                </a:solidFill>
              </a:rPr>
              <a:t>Донецк, 2020</a:t>
            </a:r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7D9A5414-3F10-8E45-882B-B09CC38A942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355024" cy="2216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3C337378-95E9-7B40-BB3D-7A2685D1724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099" y="0"/>
            <a:ext cx="4215898" cy="22162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4571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>
            <a:extLst>
              <a:ext uri="{FF2B5EF4-FFF2-40B4-BE49-F238E27FC236}">
                <a16:creationId xmlns:a16="http://schemas.microsoft.com/office/drawing/2014/main" id="{2185A4C6-DB81-7240-BFE9-7F335EACB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203587"/>
            <a:ext cx="4345925" cy="22254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46D278-671B-8649-8890-43BAE45146ED}"/>
              </a:ext>
            </a:extLst>
          </p:cNvPr>
          <p:cNvSpPr txBox="1"/>
          <p:nvPr/>
        </p:nvSpPr>
        <p:spPr>
          <a:xfrm>
            <a:off x="1254730" y="3542002"/>
            <a:ext cx="612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+mn-lt"/>
              </a:rPr>
              <a:t>АОАП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BEC31D-3782-2B4A-A619-5336766ED7BA}"/>
              </a:ext>
            </a:extLst>
          </p:cNvPr>
          <p:cNvSpPr txBox="1"/>
          <p:nvPr/>
        </p:nvSpPr>
        <p:spPr>
          <a:xfrm>
            <a:off x="3580108" y="495946"/>
            <a:ext cx="6434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Активность антиоксидантной защиты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5DE898-43AC-AF41-84AB-EB0EAA15D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925" y="2411517"/>
            <a:ext cx="3758711" cy="22254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357320-5B5B-584D-9833-42EFC5B5C91F}"/>
              </a:ext>
            </a:extLst>
          </p:cNvPr>
          <p:cNvSpPr txBox="1"/>
          <p:nvPr/>
        </p:nvSpPr>
        <p:spPr>
          <a:xfrm>
            <a:off x="5734373" y="4757980"/>
            <a:ext cx="598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+mn-lt"/>
              </a:rPr>
              <a:t>СОД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68CD5D-D4BA-D14D-90DB-7C27876A0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7736" y="4006678"/>
            <a:ext cx="3874264" cy="23553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B6CA8A1-A2DD-3F41-86ED-88F9EC1A1354}"/>
              </a:ext>
            </a:extLst>
          </p:cNvPr>
          <p:cNvSpPr txBox="1"/>
          <p:nvPr/>
        </p:nvSpPr>
        <p:spPr>
          <a:xfrm>
            <a:off x="9743349" y="6362054"/>
            <a:ext cx="1023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>
                <a:latin typeface="+mn-lt"/>
              </a:rPr>
              <a:t>Глутатион</a:t>
            </a:r>
            <a:endParaRPr lang="ru-RU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0140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524000" y="491085"/>
            <a:ext cx="9144000" cy="10257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b="1" dirty="0">
                <a:effectLst/>
              </a:rPr>
              <a:t>Содержание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/>
                <a:cs typeface="Arial"/>
              </a:rPr>
              <a:t>hs</a:t>
            </a:r>
            <a:r>
              <a:rPr lang="ru-RU" sz="3200" b="1" dirty="0">
                <a:effectLst/>
              </a:rPr>
              <a:t>СРБ у ММЛ и ПМ при действии факторов ХПСС в сравнении  контролем </a:t>
            </a:r>
            <a:endParaRPr lang="ru-RU" sz="3200" dirty="0"/>
          </a:p>
        </p:txBody>
      </p:sp>
      <p:pic>
        <p:nvPicPr>
          <p:cNvPr id="4" name="Рисунок 2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239" y="2351987"/>
            <a:ext cx="7164694" cy="28640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898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44DD87-2DB3-F642-A23C-B00C81C8A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433137"/>
            <a:ext cx="8229600" cy="1600200"/>
          </a:xfrm>
        </p:spPr>
        <p:txBody>
          <a:bodyPr/>
          <a:lstStyle/>
          <a:p>
            <a:pPr>
              <a:lnSpc>
                <a:spcPts val="4200"/>
              </a:lnSpc>
            </a:pPr>
            <a:r>
              <a:rPr lang="ru-RU" sz="3200" b="1" dirty="0">
                <a:effectLst/>
              </a:rPr>
              <a:t>Обмен сосудистых </a:t>
            </a:r>
            <a:r>
              <a:rPr lang="ru-RU" sz="3200" b="1" dirty="0" err="1">
                <a:effectLst/>
              </a:rPr>
              <a:t>вазорегуляторов</a:t>
            </a:r>
            <a:r>
              <a:rPr lang="ru-RU" sz="3200" b="1" dirty="0">
                <a:effectLst/>
              </a:rPr>
              <a:t> при действии факторов ХПСС</a:t>
            </a:r>
            <a:endParaRPr lang="ru-RU" sz="32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4EC94DB-4A58-934D-9857-67AC34E0F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4808" y="1523351"/>
            <a:ext cx="2978459" cy="39149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A140AC-E201-9142-9913-D9F722459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269" y="1528011"/>
            <a:ext cx="2825463" cy="38788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A236DF-B4BE-A042-AAFB-159772B6BE4A}"/>
              </a:ext>
            </a:extLst>
          </p:cNvPr>
          <p:cNvSpPr txBox="1"/>
          <p:nvPr/>
        </p:nvSpPr>
        <p:spPr>
          <a:xfrm>
            <a:off x="1524001" y="5449937"/>
            <a:ext cx="2987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+mn-lt"/>
              </a:rPr>
              <a:t>Содержание </a:t>
            </a:r>
            <a:r>
              <a:rPr lang="en-US" sz="1400" b="1" dirty="0">
                <a:latin typeface="+mn-lt"/>
              </a:rPr>
              <a:t>NO</a:t>
            </a:r>
            <a:r>
              <a:rPr lang="ru-RU" sz="1400" b="1" baseline="30000" dirty="0">
                <a:latin typeface="+mn-lt"/>
              </a:rPr>
              <a:t>-</a:t>
            </a:r>
            <a:r>
              <a:rPr lang="ru-RU" sz="1400" b="1" baseline="-25000" dirty="0">
                <a:latin typeface="+mn-lt"/>
              </a:rPr>
              <a:t>2</a:t>
            </a:r>
            <a:r>
              <a:rPr lang="en-US" sz="1400" b="1" baseline="-25000" dirty="0">
                <a:latin typeface="+mn-lt"/>
              </a:rPr>
              <a:t> </a:t>
            </a:r>
            <a:r>
              <a:rPr lang="ru-RU" sz="1400" b="1" dirty="0">
                <a:latin typeface="+mn-lt"/>
              </a:rPr>
              <a:t> (</a:t>
            </a:r>
            <a:r>
              <a:rPr lang="ru-RU" sz="1400" b="1" dirty="0" err="1">
                <a:latin typeface="+mn-lt"/>
              </a:rPr>
              <a:t>мкмоль</a:t>
            </a:r>
            <a:r>
              <a:rPr lang="ru-RU" sz="1400" b="1" dirty="0">
                <a:latin typeface="+mn-lt"/>
              </a:rPr>
              <a:t>/л) в исследуемых группах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421FCC-0EF5-004B-A132-8D855D5D1E91}"/>
              </a:ext>
            </a:extLst>
          </p:cNvPr>
          <p:cNvSpPr txBox="1"/>
          <p:nvPr/>
        </p:nvSpPr>
        <p:spPr>
          <a:xfrm>
            <a:off x="4683266" y="5411498"/>
            <a:ext cx="2825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+mn-lt"/>
              </a:rPr>
              <a:t>Содержание ЭТ-1</a:t>
            </a:r>
            <a:r>
              <a:rPr lang="en-US" sz="1400" b="1" baseline="-25000" dirty="0">
                <a:latin typeface="+mn-lt"/>
              </a:rPr>
              <a:t> </a:t>
            </a:r>
            <a:r>
              <a:rPr lang="ru-RU" sz="1400" b="1" dirty="0">
                <a:latin typeface="+mn-lt"/>
              </a:rPr>
              <a:t> (</a:t>
            </a:r>
            <a:r>
              <a:rPr lang="ru-RU" sz="1400" b="1" dirty="0" err="1">
                <a:latin typeface="+mn-lt"/>
              </a:rPr>
              <a:t>фмоль</a:t>
            </a:r>
            <a:r>
              <a:rPr lang="ru-RU" sz="1400" b="1" dirty="0">
                <a:latin typeface="+mn-lt"/>
              </a:rPr>
              <a:t>/л) в исследуемых группах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F1F2A8-7F41-1141-A032-156102E3AB78}"/>
              </a:ext>
            </a:extLst>
          </p:cNvPr>
          <p:cNvSpPr txBox="1"/>
          <p:nvPr/>
        </p:nvSpPr>
        <p:spPr>
          <a:xfrm>
            <a:off x="7750054" y="5481741"/>
            <a:ext cx="2790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+mn-lt"/>
              </a:rPr>
              <a:t>Содержание АТ </a:t>
            </a:r>
            <a:r>
              <a:rPr lang="en-US" sz="1400" b="1" dirty="0">
                <a:latin typeface="+mn-lt"/>
              </a:rPr>
              <a:t>II</a:t>
            </a:r>
            <a:r>
              <a:rPr lang="ru-RU" sz="1400" b="1" dirty="0">
                <a:latin typeface="+mn-lt"/>
              </a:rPr>
              <a:t> (</a:t>
            </a:r>
            <a:r>
              <a:rPr lang="ru-RU" sz="1400" b="1" dirty="0" err="1">
                <a:latin typeface="+mn-lt"/>
              </a:rPr>
              <a:t>пг</a:t>
            </a:r>
            <a:r>
              <a:rPr lang="ru-RU" sz="1400" b="1" dirty="0">
                <a:latin typeface="+mn-lt"/>
              </a:rPr>
              <a:t>/мл) в исследуемых группах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83232A-5559-E847-A266-95DAD370C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0" y="1523351"/>
            <a:ext cx="2790993" cy="387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57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38927D-5B75-844F-861C-CE9FDCF2D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42" y="82550"/>
            <a:ext cx="6527800" cy="6692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48194A-4535-744F-9446-58B1EC680E4B}"/>
              </a:ext>
            </a:extLst>
          </p:cNvPr>
          <p:cNvSpPr txBox="1"/>
          <p:nvPr/>
        </p:nvSpPr>
        <p:spPr>
          <a:xfrm>
            <a:off x="7719237" y="829340"/>
            <a:ext cx="3827721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+mn-lt"/>
              </a:rPr>
              <a:t>Схема влияния </a:t>
            </a:r>
            <a:r>
              <a:rPr lang="ru-RU" sz="2000" dirty="0" err="1">
                <a:latin typeface="+mn-lt"/>
              </a:rPr>
              <a:t>оксидантного</a:t>
            </a:r>
            <a:r>
              <a:rPr lang="ru-RU" sz="2000" dirty="0">
                <a:latin typeface="+mn-lt"/>
              </a:rPr>
              <a:t> стресса на патогенез эндотелиальной дисфункции при действии ХПСС </a:t>
            </a:r>
          </a:p>
          <a:p>
            <a:r>
              <a:rPr lang="ru-RU" sz="2000" dirty="0">
                <a:latin typeface="+mn-lt"/>
              </a:rPr>
              <a:t>        Примечание: ГГН – </a:t>
            </a:r>
            <a:r>
              <a:rPr lang="ru-RU" sz="2000" dirty="0" err="1">
                <a:latin typeface="+mn-lt"/>
              </a:rPr>
              <a:t>гипоталмо</a:t>
            </a:r>
            <a:r>
              <a:rPr lang="ru-RU" sz="2000" dirty="0">
                <a:latin typeface="+mn-lt"/>
              </a:rPr>
              <a:t>-гипофизарно-надпочечниковая ось; КА - катехоламины; ГКГ – глюкокортикоидные гормоны; ОС – окислительный стресс; </a:t>
            </a:r>
            <a:r>
              <a:rPr lang="en-US" sz="2000" dirty="0">
                <a:latin typeface="+mn-lt"/>
              </a:rPr>
              <a:t>NO</a:t>
            </a:r>
            <a:r>
              <a:rPr lang="ru-RU" sz="2000" dirty="0">
                <a:latin typeface="+mn-lt"/>
              </a:rPr>
              <a:t> – оксид азота; ЕТ-1 – </a:t>
            </a:r>
            <a:r>
              <a:rPr lang="ru-RU" sz="2000" dirty="0" err="1">
                <a:latin typeface="+mn-lt"/>
              </a:rPr>
              <a:t>энодотелин</a:t>
            </a:r>
            <a:r>
              <a:rPr lang="ru-RU" sz="2000" dirty="0">
                <a:latin typeface="+mn-lt"/>
              </a:rPr>
              <a:t> 1; ВР – воспалительные реакции; АТ</a:t>
            </a:r>
            <a:r>
              <a:rPr lang="en-US" sz="2000" dirty="0">
                <a:latin typeface="+mn-lt"/>
              </a:rPr>
              <a:t>II</a:t>
            </a:r>
            <a:r>
              <a:rPr lang="ru-RU" sz="2000" dirty="0">
                <a:latin typeface="+mn-lt"/>
              </a:rPr>
              <a:t> – </a:t>
            </a:r>
            <a:r>
              <a:rPr lang="ru-RU" sz="2000" dirty="0" err="1">
                <a:latin typeface="+mn-lt"/>
              </a:rPr>
              <a:t>ангиотензин</a:t>
            </a:r>
            <a:r>
              <a:rPr lang="ru-RU" sz="2000" dirty="0">
                <a:latin typeface="+mn-lt"/>
              </a:rPr>
              <a:t> 2. Красные стрелки – стимулирующее влияние; черные – угнетающее действие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6961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47D3BD-D6F1-EE4E-9187-B22E06DAB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91892"/>
          </a:xfrm>
        </p:spPr>
        <p:txBody>
          <a:bodyPr/>
          <a:lstStyle/>
          <a:p>
            <a:r>
              <a:rPr lang="ru-RU" sz="3200" b="1" dirty="0"/>
              <a:t>Выводы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6231FE-2BFE-B34D-9039-7F823A136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342" y="1600201"/>
            <a:ext cx="9593451" cy="452596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Действие факторов хронического психосоциального стресса приводит к 	нарушению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редокс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-гомеостаза с увеличением продукции 	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прооксидантов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 и снижению синтеза антиоксидантов.</a:t>
            </a:r>
          </a:p>
          <a:p>
            <a:pPr marL="0" indent="0">
              <a:buNone/>
            </a:pPr>
            <a:endParaRPr lang="ru-RU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2. Развитие процессов окислительного стресса сопровождается развитием       	воспалительных процессов и нарушением обмена оксида азота.</a:t>
            </a:r>
          </a:p>
          <a:p>
            <a:pPr marL="0" indent="0">
              <a:buNone/>
            </a:pPr>
            <a:endParaRPr lang="ru-RU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3. Снижение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биодоступности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 оксида азота является фактором развития и 	течения  эндотелиальной дисфункции.</a:t>
            </a:r>
          </a:p>
        </p:txBody>
      </p:sp>
    </p:spTree>
    <p:extLst>
      <p:ext uri="{BB962C8B-B14F-4D97-AF65-F5344CB8AC3E}">
        <p14:creationId xmlns:p14="http://schemas.microsoft.com/office/powerpoint/2010/main" val="2740398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11702" y="812485"/>
            <a:ext cx="69500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Lucida Grande CY"/>
                <a:cs typeface="Lucida Grande CY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6292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05"/>
    </mc:Choice>
    <mc:Fallback xmlns="">
      <p:transition xmlns:p14="http://schemas.microsoft.com/office/powerpoint/2010/main" advTm="370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E0778A-45B5-F64F-9778-8E4175BD0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605" y="800101"/>
            <a:ext cx="3874204" cy="51041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32551B-2DFD-5F4A-8A17-78AAFC69D4A9}"/>
              </a:ext>
            </a:extLst>
          </p:cNvPr>
          <p:cNvSpPr txBox="1"/>
          <p:nvPr/>
        </p:nvSpPr>
        <p:spPr>
          <a:xfrm>
            <a:off x="3580108" y="6168326"/>
            <a:ext cx="569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1985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0220D6-07DF-C844-A34E-EC9548ADE63C}"/>
              </a:ext>
            </a:extLst>
          </p:cNvPr>
          <p:cNvSpPr txBox="1"/>
          <p:nvPr/>
        </p:nvSpPr>
        <p:spPr>
          <a:xfrm>
            <a:off x="8611707" y="6133740"/>
            <a:ext cx="569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2015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926CAF-1A6D-804B-BF9B-AFCAFFC36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278" y="797239"/>
            <a:ext cx="3626603" cy="510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28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86640" y="293518"/>
            <a:ext cx="5267696" cy="3809368"/>
          </a:xfrm>
          <a:gradFill flip="none" rotWithShape="1">
            <a:gsLst>
              <a:gs pos="99000">
                <a:srgbClr val="FFC000"/>
              </a:gs>
              <a:gs pos="10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tx1"/>
                </a:solidFill>
                <a:latin typeface="Arial"/>
                <a:cs typeface="Arial"/>
              </a:rPr>
              <a:t>	</a:t>
            </a:r>
            <a:r>
              <a:rPr lang="ru-RU" sz="3100" b="1" dirty="0">
                <a:solidFill>
                  <a:schemeClr val="tx1"/>
                </a:solidFill>
                <a:latin typeface="Lucida Grande CY"/>
                <a:cs typeface="Lucida Grande CY"/>
              </a:rPr>
              <a:t>Стресс</a:t>
            </a:r>
            <a:r>
              <a:rPr lang="ru-RU" sz="3100" dirty="0">
                <a:solidFill>
                  <a:schemeClr val="tx1"/>
                </a:solidFill>
                <a:latin typeface="Lucida Grande CY"/>
                <a:cs typeface="Lucida Grande CY"/>
              </a:rPr>
              <a:t> (от англ. </a:t>
            </a:r>
            <a:r>
              <a:rPr lang="ru-RU" sz="3100" i="1" dirty="0" err="1">
                <a:solidFill>
                  <a:schemeClr val="tx1"/>
                </a:solidFill>
                <a:latin typeface="Lucida Grande CY"/>
                <a:cs typeface="Lucida Grande CY"/>
              </a:rPr>
              <a:t>stress</a:t>
            </a:r>
            <a:r>
              <a:rPr lang="ru-RU" sz="3100" dirty="0">
                <a:solidFill>
                  <a:schemeClr val="tx1"/>
                </a:solidFill>
                <a:latin typeface="Lucida Grande CY"/>
                <a:cs typeface="Lucida Grande CY"/>
              </a:rPr>
              <a:t> — нагрузка, напряжение) совокупность </a:t>
            </a:r>
            <a:r>
              <a:rPr lang="ru-RU" sz="3100" dirty="0" err="1">
                <a:solidFill>
                  <a:schemeClr val="tx1"/>
                </a:solidFill>
                <a:latin typeface="Lucida Grande CY"/>
                <a:cs typeface="Lucida Grande CY"/>
              </a:rPr>
              <a:t>неспецифичес</a:t>
            </a:r>
            <a:r>
              <a:rPr lang="ru-RU" sz="3100" dirty="0">
                <a:solidFill>
                  <a:schemeClr val="tx1"/>
                </a:solidFill>
                <a:latin typeface="Lucida Grande CY"/>
                <a:cs typeface="Lucida Grande CY"/>
              </a:rPr>
              <a:t>-ких адаптационных реакций организма на воздействие различных факторов, угрожающих нарушению его гомеостаза, и характеризуется линейной неспецифической </a:t>
            </a:r>
            <a:r>
              <a:rPr lang="ru-RU" sz="3100" dirty="0" err="1">
                <a:solidFill>
                  <a:schemeClr val="tx1"/>
                </a:solidFill>
                <a:latin typeface="Lucida Grande CY"/>
                <a:cs typeface="Lucida Grande CY"/>
              </a:rPr>
              <a:t>физиоло-гической</a:t>
            </a:r>
            <a:r>
              <a:rPr lang="ru-RU" sz="3100" dirty="0">
                <a:solidFill>
                  <a:schemeClr val="tx1"/>
                </a:solidFill>
                <a:latin typeface="Lucida Grande CY"/>
                <a:cs typeface="Lucida Grande CY"/>
              </a:rPr>
              <a:t> нейрогормональной реакцией.</a:t>
            </a:r>
          </a:p>
          <a:p>
            <a:endParaRPr lang="ru-RU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280" y="28914"/>
            <a:ext cx="3633953" cy="40739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86640" y="4929382"/>
            <a:ext cx="5267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Lucida Grande CY"/>
                <a:cs typeface="Lucida Grande CY"/>
              </a:rPr>
              <a:t>Стадии стресса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Lucida Grande CY"/>
                <a:cs typeface="Lucida Grande CY"/>
              </a:rPr>
              <a:t>реакция тревоги;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Lucida Grande CY"/>
                <a:cs typeface="Lucida Grande CY"/>
              </a:rPr>
              <a:t>стадия резистентности (адаптация);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Lucida Grande CY"/>
                <a:cs typeface="Lucida Grande CY"/>
              </a:rPr>
              <a:t>стадия истощения.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37642" y="4283051"/>
            <a:ext cx="19383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latin typeface="Lucida Grande" panose="020B0600040502020204" pitchFamily="34" charset="0"/>
                <a:cs typeface="Lucida Grande" panose="020B0600040502020204" pitchFamily="34" charset="0"/>
              </a:rPr>
              <a:t>   </a:t>
            </a:r>
            <a:r>
              <a:rPr lang="ru-RU" sz="20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Г. </a:t>
            </a:r>
            <a:r>
              <a:rPr lang="ru-RU" sz="2000" b="1" dirty="0" err="1">
                <a:latin typeface="Lucida Grande" panose="020B0600040502020204" pitchFamily="34" charset="0"/>
                <a:cs typeface="Lucida Grande" panose="020B0600040502020204" pitchFamily="34" charset="0"/>
              </a:rPr>
              <a:t>Селье</a:t>
            </a:r>
            <a:r>
              <a:rPr lang="ru-RU" sz="2000" b="1" dirty="0">
                <a:latin typeface="Lucida Grande" panose="020B0600040502020204" pitchFamily="34" charset="0"/>
                <a:cs typeface="Lucida Grande" panose="020B0600040502020204" pitchFamily="34" charset="0"/>
              </a:rPr>
              <a:t> </a:t>
            </a:r>
          </a:p>
          <a:p>
            <a:r>
              <a:rPr lang="ru-RU" sz="2000" dirty="0">
                <a:latin typeface="Lucida Grande" panose="020B0600040502020204" pitchFamily="34" charset="0"/>
                <a:cs typeface="Lucida Grande" panose="020B0600040502020204" pitchFamily="34" charset="0"/>
              </a:rPr>
              <a:t>(1907 </a:t>
            </a:r>
            <a:r>
              <a:rPr lang="mr-IN" sz="2000" dirty="0">
                <a:latin typeface="Lucida Grande" panose="020B0600040502020204" pitchFamily="34" charset="0"/>
                <a:cs typeface="Lucida Grande CY"/>
              </a:rPr>
              <a:t>–</a:t>
            </a:r>
            <a:r>
              <a:rPr lang="ru-RU" sz="2000" dirty="0">
                <a:latin typeface="Lucida Grande" panose="020B0600040502020204" pitchFamily="34" charset="0"/>
                <a:cs typeface="Lucida Grande" panose="020B0600040502020204" pitchFamily="34" charset="0"/>
              </a:rPr>
              <a:t> 1982)</a:t>
            </a:r>
          </a:p>
        </p:txBody>
      </p:sp>
    </p:spTree>
    <p:extLst>
      <p:ext uri="{BB962C8B-B14F-4D97-AF65-F5344CB8AC3E}">
        <p14:creationId xmlns:p14="http://schemas.microsoft.com/office/powerpoint/2010/main" val="4197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3950"/>
    </mc:Choice>
    <mc:Fallback xmlns="">
      <p:transition xmlns:p14="http://schemas.microsoft.com/office/powerpoint/2010/main" advTm="3395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9914877"/>
              </p:ext>
            </p:extLst>
          </p:nvPr>
        </p:nvGraphicFramePr>
        <p:xfrm>
          <a:off x="449451" y="0"/>
          <a:ext cx="10182386" cy="6895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6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6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450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468755" algn="l"/>
                        </a:tabLs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Известные патофизиологические механизмы действия хронического стресса</a:t>
                      </a:r>
                    </a:p>
                  </a:txBody>
                  <a:tcPr marL="68580" marR="68580" marT="0" marB="0">
                    <a:solidFill>
                      <a:srgbClr val="EEF4E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endParaRPr lang="ru-RU" sz="1100" b="0" dirty="0">
                        <a:solidFill>
                          <a:schemeClr val="tx1"/>
                        </a:solidFill>
                        <a:latin typeface="Lucida Grande" panose="020B0600040502020204" pitchFamily="34" charset="0"/>
                        <a:cs typeface="Lucida Grande" panose="020B0600040502020204" pitchFamily="34" charset="0"/>
                      </a:endParaRPr>
                    </a:p>
                  </a:txBody>
                  <a:tcPr marL="68580" marR="68580" marT="0" marB="0">
                    <a:solidFill>
                      <a:srgbClr val="EE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83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468755" algn="l"/>
                        </a:tabLst>
                        <a:defRPr/>
                      </a:pP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468755" algn="l"/>
                        </a:tabLst>
                        <a:defRPr/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Увеличение продукции свободных радикалов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468755" algn="l"/>
                        </a:tabLst>
                      </a:pP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Е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.A. Salem, S.M. Ebrahem. Psychosocial work environment and oxidative stress among nurses. </a:t>
                      </a:r>
                      <a:r>
                        <a:rPr lang="en-US" sz="12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 Occup Health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2018 Mar 20; 60(2): 182–191.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M. Xin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 </a:t>
                      </a:r>
                      <a:r>
                        <a:rPr lang="en-US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X. Jin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 </a:t>
                      </a:r>
                      <a:r>
                        <a:rPr lang="en-US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X. Cui</a:t>
                      </a:r>
                      <a:r>
                        <a:rPr lang="en-US" sz="1200" kern="12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Dipeptidyl peptidase-4 inhibition prevents vascular aging in mice under chronic stress: Modulation of oxidative stress and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inflammationChem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Biol Interact. 2019 Dec 1;314:108842.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doi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10.1016/j.cbi.2019.108842. 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Epub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2019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Oct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2.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85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468755" algn="l"/>
                        </a:tabLs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Повышенная продукция </a:t>
                      </a:r>
                      <a:r>
                        <a:rPr lang="ru-RU" sz="12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глюкокортикоидов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 (нарушение мозговой </a:t>
                      </a:r>
                      <a:r>
                        <a:rPr lang="ru-RU" sz="12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мкроциркуляции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, повышение производства ЭТ-1)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S. Vyas</a:t>
                      </a:r>
                      <a:r>
                        <a:rPr lang="en-US" sz="1200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 </a:t>
                      </a:r>
                      <a:r>
                        <a:rPr lang="en-US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A.J. Rodrigues</a:t>
                      </a:r>
                      <a:r>
                        <a:rPr lang="en-US" sz="1200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 </a:t>
                      </a:r>
                      <a:r>
                        <a:rPr lang="en-US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J.M. Silva</a:t>
                      </a:r>
                      <a:r>
                        <a:rPr lang="ru-RU" sz="1200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et al. Chronic Stress and Glucocorticoids: From Neuronal Plasticity to Neurodegeneration. Neural </a:t>
                      </a:r>
                      <a:r>
                        <a:rPr lang="en-US" sz="1200" u="non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Plast</a:t>
                      </a:r>
                      <a:r>
                        <a:rPr lang="en-US" sz="1200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 2016;2016:6391686. doi:10.1155/2016/6391686.</a:t>
                      </a:r>
                      <a:endParaRPr lang="ru-RU" sz="1200" u="non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Balkaya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M.,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Prinz V., </a:t>
                      </a:r>
                      <a:r>
                        <a:rPr lang="en-US" sz="1200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Custodis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F. et </a:t>
                      </a:r>
                      <a:r>
                        <a:rPr lang="en-US" sz="1200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als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200" kern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Stress</a:t>
                      </a:r>
                      <a:r>
                        <a:rPr lang="ru-RU" sz="1200" kern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200" kern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worsens</a:t>
                      </a:r>
                      <a:r>
                        <a:rPr lang="ru-RU" sz="1200" kern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endothelial</a:t>
                      </a:r>
                      <a:r>
                        <a:rPr lang="ru-RU" sz="1200" kern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function</a:t>
                      </a:r>
                      <a:r>
                        <a:rPr lang="ru-RU" sz="1200" kern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ru-RU" sz="1200" kern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ischemic</a:t>
                      </a:r>
                      <a:r>
                        <a:rPr lang="ru-RU" sz="1200" kern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stroke</a:t>
                      </a:r>
                      <a:r>
                        <a:rPr lang="ru-RU" sz="1200" kern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via</a:t>
                      </a:r>
                      <a:r>
                        <a:rPr lang="ru-RU" sz="1200" kern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glucocorticoids</a:t>
                      </a:r>
                      <a:r>
                        <a:rPr lang="ru-RU" sz="1200" kern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. Stroke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2011 Nov;42(11):3258-64.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65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468755" algn="l"/>
                        </a:tabLst>
                        <a:defRPr/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Чрезмерная активность симпатического отдела ВНС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latinLnBrk="0">
                        <a:spcAft>
                          <a:spcPts val="1200"/>
                        </a:spcAft>
                      </a:pPr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Brainin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M, 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Dachenhausen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A. Psychosocial distress, an 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underinvestigated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risk factor for stroke. Stroke 2013;44: 305–6.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 latinLnBrk="0">
                        <a:spcAft>
                          <a:spcPts val="0"/>
                        </a:spcAft>
                      </a:pP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Hering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.,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Lachowska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.,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Schlaich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Role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Sympathetic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Nervous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Stress-Mediated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Cardiovascular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Disease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Hypertens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 2015 Oct;17(10):80.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doi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10.1007/s11906-015-0594-5.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17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468755" algn="l"/>
                        </a:tabLs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Активация сосудистого воспаления (рост содержания СРБ)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M. Fioranelli</a:t>
                      </a:r>
                      <a:r>
                        <a:rPr lang="en-US" sz="1200" b="0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 </a:t>
                      </a:r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A.G. Bottaccioli</a:t>
                      </a:r>
                      <a:r>
                        <a:rPr lang="en-US" sz="1200" b="0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 </a:t>
                      </a:r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F. Bottaccioli</a:t>
                      </a:r>
                      <a:r>
                        <a:rPr lang="en-US" sz="1200" b="0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 </a:t>
                      </a:r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M. Bianchi</a:t>
                      </a:r>
                      <a:r>
                        <a:rPr lang="en-US" sz="1200" b="0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 </a:t>
                      </a:r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M. Rovesti</a:t>
                      </a:r>
                      <a:r>
                        <a:rPr lang="en-US" sz="1200" b="0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 </a:t>
                      </a:r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M.G. Roccia</a:t>
                      </a:r>
                      <a:r>
                        <a:rPr lang="en-US" sz="1200" b="0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Stress and Inflammation in Coronary Artery Disease: A Review </a:t>
                      </a:r>
                      <a:r>
                        <a:rPr lang="en-US" sz="1200" b="0" u="non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Psychoneuroendocrineimmunology</a:t>
                      </a:r>
                      <a:r>
                        <a:rPr lang="en-US" sz="1200" b="0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-Based. Front Immunol. 2018 Sep 6;9: 2031.doi: 10.3389/fimmu.2018.02031.</a:t>
                      </a:r>
                      <a:endParaRPr lang="ru-RU" sz="1200" b="0" u="non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20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468755" algn="l"/>
                        </a:tabLs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Изменение функций иммунной системы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buFontTx/>
                        <a:buNone/>
                      </a:pPr>
                      <a:r>
                        <a:rPr lang="en-US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A.G. Bottaccioli</a:t>
                      </a:r>
                      <a:r>
                        <a:rPr lang="en-US" sz="1200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 </a:t>
                      </a:r>
                      <a:r>
                        <a:rPr lang="en-US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F. Bottaccioli</a:t>
                      </a:r>
                      <a:r>
                        <a:rPr lang="en-US" sz="1200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, </a:t>
                      </a:r>
                      <a:r>
                        <a:rPr lang="en-US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A. Minelli</a:t>
                      </a:r>
                      <a:r>
                        <a:rPr lang="en-US" sz="1200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. Stress and the psyche-brain-immune network in psychiatric diseases based on psychoneuroendocrineimmunology: a concise review Ann N Y Acad Sci. </a:t>
                      </a:r>
                      <a:r>
                        <a:rPr lang="ru-RU" sz="1200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2019 Feb;1437(1):31-42. doi: 10.1111/nyas.13728. Epub 2018 May 15. </a:t>
                      </a:r>
                      <a:endParaRPr lang="ru-RU" sz="1200" u="non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754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468755" algn="l"/>
                        </a:tabLs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Активация процессов </a:t>
                      </a:r>
                      <a:r>
                        <a:rPr lang="ru-RU" sz="12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тромбообразования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Austin AW,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Wissmann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 T, von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Kanel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 R. Stress and hemostasis: an update.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Semin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Thromb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Hemost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 2013;39:902–12.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von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Känel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 R. Acute mental stress and hemostasis: when physiology becomes vascular harm.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Thromb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 Res 2015;135 (Suppl. 1):S52–5</a:t>
                      </a:r>
                      <a:r>
                        <a:rPr lang="en-US" sz="1200" dirty="0">
                          <a:solidFill>
                            <a:srgbClr val="0D6A9B"/>
                          </a:solidFill>
                          <a:effectLst/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 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35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468755" algn="l"/>
                        </a:tabLst>
                        <a:defRPr/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Нарушение синтеза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NO</a:t>
                      </a:r>
                      <a:r>
                        <a:rPr lang="ru-RU" sz="1200" b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 эндотелием сосудов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A. Kumar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 </a:t>
                      </a:r>
                      <a:r>
                        <a:rPr lang="en-US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P. Chanana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Role of Nitric Oxide in Stress-Induced Anxiety: From Pathophysiology to Therapeutic Target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Vitam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Horm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 2017; 103:147-167. 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doi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10.1016/bs.vh.2016.09.004.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71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468755" algn="l"/>
                        </a:tabLs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/>
                          <a:cs typeface="Arial" panose="020B0604020202020204" pitchFamily="34" charset="0"/>
                        </a:rPr>
                        <a:t>Влияние на экспрессию генов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Stankiewicz AM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 </a:t>
                      </a:r>
                      <a:r>
                        <a:rPr lang="ru-RU" sz="12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Goscik J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 </a:t>
                      </a:r>
                      <a:r>
                        <a:rPr lang="ru-RU" sz="12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Swiergiel AH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 </a:t>
                      </a:r>
                      <a:r>
                        <a:rPr lang="ru-RU" sz="12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Majewska A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 </a:t>
                      </a:r>
                      <a:r>
                        <a:rPr lang="ru-RU" sz="12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Wieczorek M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 </a:t>
                      </a:r>
                      <a:r>
                        <a:rPr lang="ru-RU" sz="12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Juszczak GR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 </a:t>
                      </a:r>
                      <a:r>
                        <a:rPr lang="ru-RU" sz="12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Lisowski P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200" kern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Social</a:t>
                      </a:r>
                      <a:r>
                        <a:rPr lang="ru-RU" sz="1200" kern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200" kern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stress</a:t>
                      </a:r>
                      <a:r>
                        <a:rPr lang="ru-RU" sz="1200" kern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200" kern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increases</a:t>
                      </a:r>
                      <a:r>
                        <a:rPr lang="ru-RU" sz="1200" kern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200" kern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expression</a:t>
                      </a:r>
                      <a:r>
                        <a:rPr lang="ru-RU" sz="1200" kern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200" kern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of</a:t>
                      </a:r>
                      <a:r>
                        <a:rPr lang="ru-RU" sz="1200" kern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hemoglobin</a:t>
                      </a:r>
                      <a:r>
                        <a:rPr lang="ru-RU" sz="1200" kern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genes</a:t>
                      </a:r>
                      <a:r>
                        <a:rPr lang="ru-RU" sz="1200" kern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</a:t>
                      </a:r>
                      <a:r>
                        <a:rPr lang="ru-RU" sz="1200" kern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mouse</a:t>
                      </a:r>
                      <a:r>
                        <a:rPr lang="ru-RU" sz="1200" kern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prefrontal</a:t>
                      </a:r>
                      <a:r>
                        <a:rPr lang="ru-RU" sz="1200" kern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cortex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2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BMC Neurosci.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2014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Dec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4;15:130.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doi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: 10.1186/s12868-014-0130-6.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4008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492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1019"/>
    </mc:Choice>
    <mc:Fallback xmlns="">
      <p:transition xmlns:p14="http://schemas.microsoft.com/office/powerpoint/2010/main" advTm="6101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981201" y="136065"/>
            <a:ext cx="8229600" cy="514019"/>
          </a:xfrm>
        </p:spPr>
        <p:txBody>
          <a:bodyPr/>
          <a:lstStyle/>
          <a:p>
            <a:r>
              <a:rPr lang="ru-RU" sz="2800" b="1" dirty="0">
                <a:effectLst/>
              </a:rPr>
              <a:t>Материалы и методы исследования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981202" y="1188183"/>
          <a:ext cx="8229599" cy="22138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5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8868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000" dirty="0">
                          <a:effectLst/>
                        </a:rPr>
                        <a:t>Группы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>
                          <a:effectLst/>
                        </a:rPr>
                        <a:t>ММЛ и ПМ</a:t>
                      </a:r>
                      <a:endParaRPr lang="ru-RU" sz="1800" b="1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>
                          <a:effectLst/>
                        </a:rPr>
                        <a:t>КК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8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кол-во</a:t>
                      </a:r>
                      <a:endParaRPr lang="ru-RU" sz="1200" dirty="0">
                        <a:effectLst/>
                        <a:latin typeface="Cambria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возраст</a:t>
                      </a:r>
                      <a:endParaRPr lang="ru-RU" sz="1200" dirty="0">
                        <a:effectLst/>
                        <a:latin typeface="Cambria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стаж (лет)</a:t>
                      </a:r>
                      <a:endParaRPr lang="ru-RU" sz="1200" dirty="0">
                        <a:effectLst/>
                        <a:latin typeface="Cambria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кол-во</a:t>
                      </a:r>
                      <a:endParaRPr lang="ru-RU" sz="1200" dirty="0">
                        <a:effectLst/>
                        <a:latin typeface="Cambria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возраст</a:t>
                      </a:r>
                      <a:endParaRPr lang="ru-RU" sz="1200" dirty="0">
                        <a:effectLst/>
                        <a:latin typeface="Cambria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стаж (лет)</a:t>
                      </a:r>
                      <a:endParaRPr lang="ru-RU" sz="1200">
                        <a:effectLst/>
                        <a:latin typeface="Cambria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86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гр. 1</a:t>
                      </a:r>
                      <a:endParaRPr lang="ru-RU" sz="1200" dirty="0">
                        <a:effectLst/>
                        <a:latin typeface="Cambria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39</a:t>
                      </a:r>
                      <a:endParaRPr lang="ru-RU" sz="1200">
                        <a:effectLst/>
                        <a:latin typeface="Cambria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19,1±0,91</a:t>
                      </a:r>
                      <a:endParaRPr lang="ru-RU" sz="1200">
                        <a:effectLst/>
                        <a:latin typeface="Cambria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0,31±0,03</a:t>
                      </a:r>
                      <a:endParaRPr lang="ru-RU" sz="1200">
                        <a:effectLst/>
                        <a:latin typeface="Cambria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20</a:t>
                      </a:r>
                      <a:endParaRPr lang="ru-RU" sz="1200">
                        <a:effectLst/>
                        <a:latin typeface="Cambria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19,5±0,87</a:t>
                      </a:r>
                      <a:endParaRPr lang="ru-RU" sz="1200">
                        <a:effectLst/>
                        <a:latin typeface="Cambria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0,8±0,07</a:t>
                      </a:r>
                      <a:endParaRPr lang="ru-RU" sz="1200" dirty="0">
                        <a:effectLst/>
                        <a:latin typeface="Cambria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гр. 2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Georg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47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Georg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27,7±1,28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Georg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5,9±0,07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Georg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Georg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25,9±0,78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Georg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6,2±0,10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Georg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гр. 3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Georg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39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Georg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35,9±1,08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Georg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15,5±0,11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Georg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Georg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35,6±1,19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Georg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16,7±1,04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Georg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гр. 4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Georg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39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Georg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45,4±1,07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Georg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22,8±0,15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Georg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Georg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46,1±1,05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Georg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22,9±0,28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Georg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8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гр. 5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Georg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40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Georg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55,2±1,05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Georg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32,7±0,23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Georg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Georg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55,8±1,10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Georg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31,9±1,22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Georg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663675" y="793757"/>
            <a:ext cx="87848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prstClr val="black"/>
                </a:solidFill>
              </a:rPr>
              <a:t>Характеристика групп ММЛ и ПМ, и КК, принявших участие в исследовании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55748" y="3452870"/>
            <a:ext cx="3089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Arial"/>
                <a:cs typeface="Arial"/>
              </a:rPr>
              <a:t>Методы исследования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335203"/>
              </p:ext>
            </p:extLst>
          </p:nvPr>
        </p:nvGraphicFramePr>
        <p:xfrm>
          <a:off x="4190999" y="3903843"/>
          <a:ext cx="3810001" cy="29541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541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Лабораторные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ИФА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: КТРГ; АВП; АКТГ; </a:t>
                      </a:r>
                      <a:r>
                        <a:rPr lang="ru-RU" b="0" dirty="0" err="1">
                          <a:solidFill>
                            <a:schemeClr val="tx1"/>
                          </a:solidFill>
                        </a:rPr>
                        <a:t>Кр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; Кс;</a:t>
                      </a:r>
                      <a:r>
                        <a:rPr lang="ru-RU" b="0" baseline="0" dirty="0">
                          <a:solidFill>
                            <a:schemeClr val="tx1"/>
                          </a:solidFill>
                        </a:rPr>
                        <a:t> АТ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</a:rPr>
                        <a:t>II</a:t>
                      </a:r>
                      <a:r>
                        <a:rPr lang="ru-RU" b="0" baseline="0" dirty="0">
                          <a:solidFill>
                            <a:schemeClr val="tx1"/>
                          </a:solidFill>
                        </a:rPr>
                        <a:t>; ЭТ-1.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Биохимические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анализатор «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HUMAN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 (Германия)): 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r>
                        <a:rPr lang="ru-RU" sz="1800" b="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800" b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8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  <a:effectLst/>
                        </a:rPr>
                        <a:t> ДК; МДА; </a:t>
                      </a:r>
                      <a:r>
                        <a:rPr lang="ru-RU" sz="18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АОАП; 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GSH</a:t>
                      </a:r>
                      <a:r>
                        <a:rPr lang="ru-RU" sz="18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СОД.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4722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524001" y="107576"/>
            <a:ext cx="3727314" cy="1336956"/>
          </a:xfrm>
        </p:spPr>
        <p:txBody>
          <a:bodyPr/>
          <a:lstStyle/>
          <a:p>
            <a:pPr>
              <a:lnSpc>
                <a:spcPts val="2000"/>
              </a:lnSpc>
              <a:spcBef>
                <a:spcPts val="0"/>
              </a:spcBef>
            </a:pPr>
            <a:r>
              <a:rPr lang="ru-RU" sz="2400" b="1" dirty="0">
                <a:solidFill>
                  <a:schemeClr val="tx1"/>
                </a:solidFill>
                <a:latin typeface="Arial"/>
                <a:cs typeface="Arial"/>
              </a:rPr>
              <a:t>Шкала психологичес</a:t>
            </a:r>
            <a:r>
              <a:rPr lang="ru-RU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кого </a:t>
            </a:r>
            <a:r>
              <a:rPr lang="ru-RU" sz="2400" b="1" dirty="0">
                <a:solidFill>
                  <a:schemeClr val="tx1"/>
                </a:solidFill>
                <a:latin typeface="Arial"/>
                <a:cs typeface="Arial"/>
              </a:rPr>
              <a:t>стресса </a:t>
            </a:r>
            <a:r>
              <a:rPr lang="en-US" sz="2400" b="1" dirty="0">
                <a:solidFill>
                  <a:schemeClr val="tx1"/>
                </a:solidFill>
                <a:latin typeface="Arial"/>
                <a:cs typeface="Arial"/>
              </a:rPr>
              <a:t>PSM-25 </a:t>
            </a:r>
            <a:br>
              <a:rPr lang="ru-RU" sz="2400" b="1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1600" b="1" dirty="0">
                <a:solidFill>
                  <a:schemeClr val="tx1"/>
                </a:solidFill>
                <a:latin typeface="Arial"/>
                <a:cs typeface="Arial"/>
              </a:rPr>
              <a:t>(</a:t>
            </a:r>
            <a:r>
              <a:rPr lang="en-US" sz="1600" b="1" dirty="0" err="1">
                <a:solidFill>
                  <a:schemeClr val="tx1"/>
                </a:solidFill>
                <a:latin typeface="Arial"/>
                <a:cs typeface="Arial"/>
              </a:rPr>
              <a:t>Lemure</a:t>
            </a:r>
            <a:r>
              <a:rPr lang="en-US" sz="1600" b="1" dirty="0">
                <a:solidFill>
                  <a:schemeClr val="tx1"/>
                </a:solidFill>
                <a:latin typeface="Arial"/>
                <a:cs typeface="Arial"/>
              </a:rPr>
              <a:t> L. et al., 1990).</a:t>
            </a:r>
            <a:r>
              <a:rPr lang="ru-RU" sz="1600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768" t="1" r="181" b="-2867"/>
          <a:stretch/>
        </p:blipFill>
        <p:spPr>
          <a:xfrm>
            <a:off x="5251315" y="107576"/>
            <a:ext cx="5140038" cy="675042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8B050E-1D42-9C48-B0DB-0CD1FC0D0470}"/>
              </a:ext>
            </a:extLst>
          </p:cNvPr>
          <p:cNvSpPr txBox="1"/>
          <p:nvPr/>
        </p:nvSpPr>
        <p:spPr>
          <a:xfrm>
            <a:off x="1523999" y="2402237"/>
            <a:ext cx="3727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Интегративный показатель психологической  напряженности:</a:t>
            </a:r>
          </a:p>
          <a:p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низкий    – меньше 100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средний – от 100 до 155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высокий – больше 155.</a:t>
            </a:r>
          </a:p>
        </p:txBody>
      </p:sp>
    </p:spTree>
    <p:extLst>
      <p:ext uri="{BB962C8B-B14F-4D97-AF65-F5344CB8AC3E}">
        <p14:creationId xmlns:p14="http://schemas.microsoft.com/office/powerpoint/2010/main" val="203387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8210"/>
    </mc:Choice>
    <mc:Fallback xmlns="">
      <p:transition xmlns:p14="http://schemas.microsoft.com/office/powerpoint/2010/main" advTm="2821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524002" y="0"/>
            <a:ext cx="9143999" cy="111874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b="1" dirty="0"/>
              <a:t>Реакция центрального звена стрессорной системы на действие факторов ХПСС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0199" y="5304646"/>
            <a:ext cx="1148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+mn-lt"/>
              </a:rPr>
              <a:t>КТРГ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98502" y="5304646"/>
            <a:ext cx="1043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+mn-lt"/>
              </a:rPr>
              <a:t>АВП</a:t>
            </a: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B3894AFD-3AF1-5F41-816D-622EB8D30E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4000" y="1993123"/>
            <a:ext cx="4572000" cy="316547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8B44422-C112-614D-AF6E-F3668935D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93123"/>
            <a:ext cx="4572000" cy="316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81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D3DAA9-F20D-E042-8BBE-6E9779665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"/>
            <a:ext cx="8534400" cy="1237129"/>
          </a:xfrm>
        </p:spPr>
        <p:txBody>
          <a:bodyPr/>
          <a:lstStyle/>
          <a:p>
            <a:pPr>
              <a:lnSpc>
                <a:spcPts val="4200"/>
              </a:lnSpc>
            </a:pPr>
            <a:r>
              <a:rPr lang="ru-RU" sz="3200" b="1" dirty="0"/>
              <a:t>Реакция периферического звена </a:t>
            </a:r>
            <a:r>
              <a:rPr lang="ru-RU" sz="3200" b="1" dirty="0" err="1"/>
              <a:t>стрессорной</a:t>
            </a:r>
            <a:r>
              <a:rPr lang="ru-RU" sz="3200" b="1" dirty="0"/>
              <a:t> системы на действие ХПСС</a:t>
            </a:r>
            <a:endParaRPr lang="ru-RU" sz="32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F7A3AF3-C721-3D45-B7E4-CE4F81436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61111" y="1933959"/>
            <a:ext cx="2674819" cy="33828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BC6749-8C2D-7E4D-836E-8F65B1B06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046" y="2032335"/>
            <a:ext cx="2674818" cy="32844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199AD6-AFBB-6247-8F6C-B4B3F42D1586}"/>
              </a:ext>
            </a:extLst>
          </p:cNvPr>
          <p:cNvSpPr txBox="1"/>
          <p:nvPr/>
        </p:nvSpPr>
        <p:spPr>
          <a:xfrm>
            <a:off x="2370204" y="5522259"/>
            <a:ext cx="1448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+mn-lt"/>
              </a:rPr>
              <a:t>АКТГ (</a:t>
            </a:r>
            <a:r>
              <a:rPr lang="ru-RU" sz="1600" b="1" dirty="0" err="1">
                <a:latin typeface="+mn-lt"/>
              </a:rPr>
              <a:t>нг</a:t>
            </a:r>
            <a:r>
              <a:rPr lang="ru-RU" sz="1600" b="1" dirty="0">
                <a:latin typeface="+mn-lt"/>
              </a:rPr>
              <a:t>/мл)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4B32B2-E85E-DA47-8BAD-94EE1C444D91}"/>
              </a:ext>
            </a:extLst>
          </p:cNvPr>
          <p:cNvSpPr txBox="1"/>
          <p:nvPr/>
        </p:nvSpPr>
        <p:spPr>
          <a:xfrm>
            <a:off x="5186136" y="5522258"/>
            <a:ext cx="2222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+mn-lt"/>
              </a:rPr>
              <a:t>Кортизол (</a:t>
            </a:r>
            <a:r>
              <a:rPr lang="ru-RU" sz="1600" b="1" dirty="0" err="1">
                <a:latin typeface="+mn-lt"/>
              </a:rPr>
              <a:t>нмоль</a:t>
            </a:r>
            <a:r>
              <a:rPr lang="ru-RU" sz="1600" b="1" dirty="0">
                <a:latin typeface="+mn-lt"/>
              </a:rPr>
              <a:t>/л)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569668-19DE-7944-8072-BD424C316B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2982" y="2032336"/>
            <a:ext cx="2674819" cy="32844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8A55F3-0CA0-F843-AC5F-D33E3EFB8BC6}"/>
              </a:ext>
            </a:extLst>
          </p:cNvPr>
          <p:cNvSpPr txBox="1"/>
          <p:nvPr/>
        </p:nvSpPr>
        <p:spPr>
          <a:xfrm>
            <a:off x="7662981" y="5522258"/>
            <a:ext cx="2741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err="1">
                <a:latin typeface="+mn-lt"/>
              </a:rPr>
              <a:t>Кортикостерон</a:t>
            </a:r>
            <a:r>
              <a:rPr lang="ru-RU" sz="1600" b="1" dirty="0">
                <a:latin typeface="+mn-lt"/>
              </a:rPr>
              <a:t> (</a:t>
            </a:r>
            <a:r>
              <a:rPr lang="ru-RU" sz="1600" b="1" dirty="0" err="1">
                <a:latin typeface="+mn-lt"/>
              </a:rPr>
              <a:t>нмоль</a:t>
            </a:r>
            <a:r>
              <a:rPr lang="ru-RU" sz="1600" b="1" dirty="0">
                <a:latin typeface="+mn-lt"/>
              </a:rPr>
              <a:t>/л)</a:t>
            </a:r>
          </a:p>
        </p:txBody>
      </p:sp>
    </p:spTree>
    <p:extLst>
      <p:ext uri="{BB962C8B-B14F-4D97-AF65-F5344CB8AC3E}">
        <p14:creationId xmlns:p14="http://schemas.microsoft.com/office/powerpoint/2010/main" val="2903613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4D47D5-B78B-B347-8F57-97C354EF5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053" y="2080862"/>
            <a:ext cx="5571315" cy="33971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631BA0-653A-174D-91C6-DA34609F6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82" y="1209503"/>
            <a:ext cx="5301371" cy="33971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BC82EE-92AF-F643-90D1-37911B603968}"/>
              </a:ext>
            </a:extLst>
          </p:cNvPr>
          <p:cNvSpPr txBox="1"/>
          <p:nvPr/>
        </p:nvSpPr>
        <p:spPr>
          <a:xfrm>
            <a:off x="8313710" y="5478005"/>
            <a:ext cx="410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+mn-lt"/>
              </a:rPr>
              <a:t>ДК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48204B-C530-2540-AD2C-2FBA66158DE4}"/>
              </a:ext>
            </a:extLst>
          </p:cNvPr>
          <p:cNvSpPr txBox="1"/>
          <p:nvPr/>
        </p:nvSpPr>
        <p:spPr>
          <a:xfrm>
            <a:off x="2013669" y="4734548"/>
            <a:ext cx="575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МДА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96BCE2-E311-8647-8EB8-D55E42765E38}"/>
              </a:ext>
            </a:extLst>
          </p:cNvPr>
          <p:cNvSpPr txBox="1"/>
          <p:nvPr/>
        </p:nvSpPr>
        <p:spPr>
          <a:xfrm>
            <a:off x="1520297" y="297364"/>
            <a:ext cx="8217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+mn-lt"/>
              </a:rPr>
              <a:t>Активность окислительных процессов в группах</a:t>
            </a:r>
          </a:p>
        </p:txBody>
      </p:sp>
    </p:spTree>
    <p:extLst>
      <p:ext uri="{BB962C8B-B14F-4D97-AF65-F5344CB8AC3E}">
        <p14:creationId xmlns:p14="http://schemas.microsoft.com/office/powerpoint/2010/main" val="19406415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1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Исполнительная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Исполнительная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Исполнитель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Веш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1713</TotalTime>
  <Words>1006</Words>
  <Application>Microsoft Macintosh PowerPoint</Application>
  <PresentationFormat>Широкоэкранный</PresentationFormat>
  <Paragraphs>134</Paragraphs>
  <Slides>15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31" baseType="lpstr">
      <vt:lpstr>Arial</vt:lpstr>
      <vt:lpstr>Calibri</vt:lpstr>
      <vt:lpstr>Cambria</vt:lpstr>
      <vt:lpstr>Century Gothic</vt:lpstr>
      <vt:lpstr>Constantia</vt:lpstr>
      <vt:lpstr>Courier New</vt:lpstr>
      <vt:lpstr>Franklin Gothic Book</vt:lpstr>
      <vt:lpstr>Garamond</vt:lpstr>
      <vt:lpstr>Georgia</vt:lpstr>
      <vt:lpstr>Lucida Grande</vt:lpstr>
      <vt:lpstr>Lucida Grande CY</vt:lpstr>
      <vt:lpstr>Palatino Linotype</vt:lpstr>
      <vt:lpstr>Times New Roman</vt:lpstr>
      <vt:lpstr>Тема1</vt:lpstr>
      <vt:lpstr>1_Исполнительная</vt:lpstr>
      <vt:lpstr>2_Исполнительная</vt:lpstr>
      <vt:lpstr>ОКСИДАНТНАЯ СИСТЕМА И ФОРМИРОВАНИЕ ЭНДОТЕЛИАЛЬНОЙ ДИСФУНКЦИИ В УСЛОВИЯХ ДЕЙСТВИЯ ХРОНИЧЕСКОГО ПСИХОСОЦИАЛЬНОГО СТРЕССА </vt:lpstr>
      <vt:lpstr>Презентация PowerPoint</vt:lpstr>
      <vt:lpstr>Презентация PowerPoint</vt:lpstr>
      <vt:lpstr>Презентация PowerPoint</vt:lpstr>
      <vt:lpstr>Материалы и методы исследования</vt:lpstr>
      <vt:lpstr>Шкала психологического стресса PSM-25  (Lemure L. et al., 1990). </vt:lpstr>
      <vt:lpstr>Реакция центрального звена стрессорной системы на действие факторов ХПСС</vt:lpstr>
      <vt:lpstr>Реакция периферического звена стрессорной системы на действие ХПСС</vt:lpstr>
      <vt:lpstr>Презентация PowerPoint</vt:lpstr>
      <vt:lpstr>Презентация PowerPoint</vt:lpstr>
      <vt:lpstr>Содержание hsСРБ у ММЛ и ПМ при действии факторов ХПСС в сравнении  контролем </vt:lpstr>
      <vt:lpstr>Обмен сосудистых вазорегуляторов при действии факторов ХПСС</vt:lpstr>
      <vt:lpstr>Презентация PowerPoint</vt:lpstr>
      <vt:lpstr>Выводы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ОКСИДАНТНОЙ СИСТЕМЫ В ФОРМИРОВАНИИ ЭНДОТЕЛИАЛЬНОЙ ДИСФУНКЦИИ В УСЛОВИЯХ ДЕЙСТВИЯ ХРОНИЧЕСКОГО ПСИХОСОЦИАЛЬНОГО СТРЕССА </dc:title>
  <dc:creator>Игорь Луцкий</dc:creator>
  <cp:lastModifiedBy>Игорь Луцкий</cp:lastModifiedBy>
  <cp:revision>23</cp:revision>
  <dcterms:created xsi:type="dcterms:W3CDTF">2020-09-24T00:36:41Z</dcterms:created>
  <dcterms:modified xsi:type="dcterms:W3CDTF">2020-11-05T05:18:19Z</dcterms:modified>
</cp:coreProperties>
</file>