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71" r:id="rId10"/>
    <p:sldId id="263" r:id="rId11"/>
    <p:sldId id="264" r:id="rId12"/>
    <p:sldId id="268" r:id="rId13"/>
    <p:sldId id="267" r:id="rId14"/>
    <p:sldId id="266" r:id="rId15"/>
    <p:sldId id="269" r:id="rId16"/>
    <p:sldId id="273" r:id="rId17"/>
    <p:sldId id="275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C11B0-C19F-4B1C-8FA4-EE8AFE14FB7B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24367-433B-4496-A589-B668015B4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7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24367-433B-4496-A589-B668015B414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9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2907754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Формирование артериовенозной фистулы на предплечье для подготовки аутовенозного трансплантата при сосудистых реконструкциях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3236" y="5733256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Иваненко А.А., Курилов В.Л., </a:t>
            </a:r>
            <a:r>
              <a:rPr lang="ru-RU" dirty="0" err="1"/>
              <a:t>Базиян-Кухто</a:t>
            </a:r>
            <a:r>
              <a:rPr lang="ru-RU" dirty="0"/>
              <a:t> Н.К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Институт неотложной и восстановительной хирургии имени В.К. Гусака</a:t>
            </a:r>
          </a:p>
        </p:txBody>
      </p:sp>
    </p:spTree>
    <p:extLst>
      <p:ext uri="{BB962C8B-B14F-4D97-AF65-F5344CB8AC3E}">
        <p14:creationId xmlns:p14="http://schemas.microsoft.com/office/powerpoint/2010/main" val="358017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Клинический случай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/>
              <a:t>10.09.10 </a:t>
            </a:r>
            <a:r>
              <a:rPr lang="ru-RU" sz="2400" b="1" dirty="0"/>
              <a:t>г.</a:t>
            </a:r>
            <a:r>
              <a:rPr lang="ru-RU" sz="2400" dirty="0"/>
              <a:t> п</a:t>
            </a:r>
            <a:r>
              <a:rPr lang="ru-RU" sz="2400" dirty="0" smtClean="0"/>
              <a:t>ациенту С. </a:t>
            </a:r>
            <a:r>
              <a:rPr lang="ru-RU" sz="2400" dirty="0"/>
              <a:t>выполнена операция: </a:t>
            </a:r>
            <a:r>
              <a:rPr lang="ru-RU" sz="2400" i="1" dirty="0" err="1"/>
              <a:t>Бедренно</a:t>
            </a:r>
            <a:r>
              <a:rPr lang="ru-RU" sz="2400" i="1" dirty="0"/>
              <a:t>-подколенное проксимальное шунтирование слева синтетическим </a:t>
            </a:r>
            <a:r>
              <a:rPr lang="ru-RU" sz="2400" i="1" dirty="0" smtClean="0"/>
              <a:t>протезом</a:t>
            </a:r>
          </a:p>
          <a:p>
            <a:pPr marL="0" indent="0" algn="just">
              <a:buNone/>
            </a:pPr>
            <a:r>
              <a:rPr lang="ru-RU" sz="2400" b="1" dirty="0" smtClean="0"/>
              <a:t>Ухудшение </a:t>
            </a:r>
            <a:r>
              <a:rPr lang="ru-RU" sz="2400" b="1" dirty="0"/>
              <a:t>15.06.20 г.,</a:t>
            </a:r>
            <a:r>
              <a:rPr lang="ru-RU" sz="2400" dirty="0"/>
              <a:t> когда у пациента внезапно возникла боль в левой ноге, похолодание, онемение левой стопы, в связи с чем обратился к хирургу по месту жительства. </a:t>
            </a:r>
            <a:r>
              <a:rPr lang="ru-RU" sz="2400" b="1" dirty="0" smtClean="0"/>
              <a:t>17.06.20 </a:t>
            </a:r>
            <a:r>
              <a:rPr lang="ru-RU" sz="2400" b="1" dirty="0"/>
              <a:t>г.</a:t>
            </a:r>
            <a:r>
              <a:rPr lang="ru-RU" sz="2400" dirty="0"/>
              <a:t> в экстренном </a:t>
            </a:r>
            <a:r>
              <a:rPr lang="ru-RU" sz="2400" dirty="0" smtClean="0"/>
              <a:t>порядке госпитализирован в отделение хирургии сосудов, где </a:t>
            </a:r>
            <a:r>
              <a:rPr lang="ru-RU" sz="2400" dirty="0"/>
              <a:t>пациенту выполнено оперативное </a:t>
            </a:r>
            <a:r>
              <a:rPr lang="ru-RU" sz="2400" dirty="0" smtClean="0"/>
              <a:t>вмешательство в объеме: </a:t>
            </a:r>
            <a:r>
              <a:rPr lang="ru-RU" sz="2400" i="1" dirty="0" err="1"/>
              <a:t>Тромбэктомия</a:t>
            </a:r>
            <a:r>
              <a:rPr lang="ru-RU" sz="2400" i="1" dirty="0"/>
              <a:t> из </a:t>
            </a:r>
            <a:r>
              <a:rPr lang="ru-RU" sz="2400" i="1" dirty="0" err="1"/>
              <a:t>бедренно</a:t>
            </a:r>
            <a:r>
              <a:rPr lang="ru-RU" sz="2400" i="1" dirty="0"/>
              <a:t>-подколенного синтетического шунта </a:t>
            </a:r>
            <a:r>
              <a:rPr lang="ru-RU" sz="2400" i="1" dirty="0" smtClean="0"/>
              <a:t>слева.</a:t>
            </a:r>
          </a:p>
          <a:p>
            <a:pPr marL="0" indent="0" algn="just"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раннем </a:t>
            </a:r>
            <a:r>
              <a:rPr lang="ru-RU" sz="2400" dirty="0"/>
              <a:t>послеоперационный </a:t>
            </a:r>
            <a:r>
              <a:rPr lang="ru-RU" sz="2400" dirty="0" smtClean="0"/>
              <a:t>периоде </a:t>
            </a:r>
            <a:r>
              <a:rPr lang="ru-RU" sz="2400" dirty="0"/>
              <a:t>произошел </a:t>
            </a:r>
            <a:r>
              <a:rPr lang="ru-RU" sz="2400" dirty="0" err="1" smtClean="0"/>
              <a:t>ретромбоз</a:t>
            </a:r>
            <a:r>
              <a:rPr lang="ru-RU" sz="2400" dirty="0" smtClean="0"/>
              <a:t> </a:t>
            </a:r>
            <a:r>
              <a:rPr lang="ru-RU" sz="2400" dirty="0"/>
              <a:t>шунта, у пациента сохранялась ишемия левой ноги 2А </a:t>
            </a:r>
            <a:r>
              <a:rPr lang="ru-RU" sz="2400" dirty="0" smtClean="0"/>
              <a:t>степени.</a:t>
            </a:r>
          </a:p>
        </p:txBody>
      </p:sp>
    </p:spTree>
    <p:extLst>
      <p:ext uri="{BB962C8B-B14F-4D97-AF65-F5344CB8AC3E}">
        <p14:creationId xmlns:p14="http://schemas.microsoft.com/office/powerpoint/2010/main" val="14046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Пациент </a:t>
            </a:r>
            <a:r>
              <a:rPr lang="ru-RU" sz="2400" dirty="0"/>
              <a:t>выписан </a:t>
            </a:r>
            <a:r>
              <a:rPr lang="ru-RU" sz="2400" dirty="0" smtClean="0"/>
              <a:t>из </a:t>
            </a:r>
            <a:r>
              <a:rPr lang="ru-RU" sz="2400" b="1" dirty="0" smtClean="0"/>
              <a:t>18.06.20 г.</a:t>
            </a:r>
            <a:r>
              <a:rPr lang="ru-RU" sz="2400" dirty="0" smtClean="0"/>
              <a:t> </a:t>
            </a:r>
            <a:r>
              <a:rPr lang="ru-RU" sz="2400" dirty="0"/>
              <a:t>отделения </a:t>
            </a:r>
            <a:r>
              <a:rPr lang="ru-RU" sz="2400" dirty="0" smtClean="0"/>
              <a:t>в </a:t>
            </a:r>
            <a:r>
              <a:rPr lang="ru-RU" sz="2400" dirty="0"/>
              <a:t>связи с </a:t>
            </a:r>
            <a:r>
              <a:rPr lang="ru-RU" sz="2400" dirty="0" smtClean="0"/>
              <a:t>введением карантина.</a:t>
            </a:r>
          </a:p>
          <a:p>
            <a:pPr marL="0" indent="0" algn="just">
              <a:buNone/>
            </a:pPr>
            <a:r>
              <a:rPr lang="ru-RU" sz="2400" dirty="0" smtClean="0"/>
              <a:t>Пациент амбулаторно </a:t>
            </a:r>
            <a:r>
              <a:rPr lang="ru-RU" sz="2400" dirty="0"/>
              <a:t>прошел курс консервативной терапии с умеренно положительной </a:t>
            </a:r>
            <a:r>
              <a:rPr lang="ru-RU" sz="2400" dirty="0" smtClean="0"/>
              <a:t>динамикой (сформировался некроз на передней поверхности левой голени), </a:t>
            </a:r>
            <a:r>
              <a:rPr lang="ru-RU" sz="2400" dirty="0" smtClean="0"/>
              <a:t>повторно госпитализирован в отделение хирургии сосудов.</a:t>
            </a:r>
            <a:endParaRPr lang="ru-RU" sz="2400" dirty="0" smtClean="0"/>
          </a:p>
        </p:txBody>
      </p:sp>
      <p:pic>
        <p:nvPicPr>
          <p:cNvPr id="1026" name="Picture 2" descr="C:\Users\Dell\Desktop\photo_2020-11-08_21-05-0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12" b="11558"/>
          <a:stretch/>
        </p:blipFill>
        <p:spPr bwMode="auto">
          <a:xfrm>
            <a:off x="2771800" y="3284984"/>
            <a:ext cx="3723621" cy="3119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44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302" y="620688"/>
            <a:ext cx="8229600" cy="5040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 smtClean="0"/>
              <a:t>Бедренная ангиография слева</a:t>
            </a:r>
          </a:p>
        </p:txBody>
      </p:sp>
      <p:pic>
        <p:nvPicPr>
          <p:cNvPr id="2050" name="Picture 2" descr="C:\Users\Dell\Desktop\photo_2020-11-09_12-21-5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83" b="19209"/>
          <a:stretch/>
        </p:blipFill>
        <p:spPr bwMode="auto">
          <a:xfrm>
            <a:off x="6012160" y="2204864"/>
            <a:ext cx="2600841" cy="36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ell\Desktop\photo_2020-11-09_12-21-52 (2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96" b="18096"/>
          <a:stretch/>
        </p:blipFill>
        <p:spPr bwMode="auto">
          <a:xfrm>
            <a:off x="3224732" y="2204866"/>
            <a:ext cx="2600841" cy="36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ell\Desktop\photo_2020-11-09_12-21-52 (3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40" b="19952"/>
          <a:stretch/>
        </p:blipFill>
        <p:spPr bwMode="auto">
          <a:xfrm>
            <a:off x="467544" y="2204865"/>
            <a:ext cx="2600841" cy="36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9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photo_2020-11-08_20-55-4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4" b="19140"/>
          <a:stretch/>
        </p:blipFill>
        <p:spPr bwMode="auto">
          <a:xfrm>
            <a:off x="2367057" y="2085441"/>
            <a:ext cx="4365183" cy="386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512" y="332656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23.07.20 г.</a:t>
            </a:r>
            <a:r>
              <a:rPr lang="ru-RU" sz="2400" dirty="0"/>
              <a:t> под местной анестезией выполнено </a:t>
            </a:r>
            <a:r>
              <a:rPr lang="ru-RU" sz="2400" i="1" dirty="0"/>
              <a:t>Формирование артериовенозной фистулы (</a:t>
            </a:r>
            <a:r>
              <a:rPr lang="ru-RU" sz="2400" i="1" dirty="0" err="1"/>
              <a:t>латеротерминальной</a:t>
            </a:r>
            <a:r>
              <a:rPr lang="ru-RU" sz="2400" i="1" dirty="0"/>
              <a:t>) в нижней трети левого предплечья (с лучевой артерией)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96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2049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/>
              <a:t>02.09.20 г.</a:t>
            </a:r>
            <a:r>
              <a:rPr lang="ru-RU" sz="2400" dirty="0"/>
              <a:t> в плановом порядке пациенту выполнена операция: </a:t>
            </a:r>
            <a:r>
              <a:rPr lang="ru-RU" sz="2400" i="1" dirty="0" err="1"/>
              <a:t>Тромбэктомия</a:t>
            </a:r>
            <a:r>
              <a:rPr lang="ru-RU" sz="2400" i="1" dirty="0"/>
              <a:t> из </a:t>
            </a:r>
            <a:r>
              <a:rPr lang="ru-RU" sz="2400" i="1" dirty="0" err="1"/>
              <a:t>бедренно</a:t>
            </a:r>
            <a:r>
              <a:rPr lang="ru-RU" sz="2400" i="1" dirty="0"/>
              <a:t>-подколенного синтетического шунта слева. </a:t>
            </a:r>
            <a:r>
              <a:rPr lang="ru-RU" sz="2400" i="1" dirty="0" err="1"/>
              <a:t>Бедренно</a:t>
            </a:r>
            <a:r>
              <a:rPr lang="ru-RU" sz="2400" i="1" dirty="0"/>
              <a:t>-малоберцовое шунтирование слева с использованием </a:t>
            </a:r>
            <a:r>
              <a:rPr lang="ru-RU" sz="2400" i="1" dirty="0" err="1"/>
              <a:t>аутовены</a:t>
            </a:r>
            <a:r>
              <a:rPr lang="ru-RU" sz="2400" i="1" dirty="0"/>
              <a:t> с левой руки (</a:t>
            </a:r>
            <a:r>
              <a:rPr lang="ru-RU" sz="2400" i="1" dirty="0" err="1"/>
              <a:t>сплайсинг</a:t>
            </a:r>
            <a:r>
              <a:rPr lang="ru-RU" sz="2400" i="1" dirty="0"/>
              <a:t> шунта)</a:t>
            </a:r>
          </a:p>
        </p:txBody>
      </p:sp>
      <p:pic>
        <p:nvPicPr>
          <p:cNvPr id="3074" name="Picture 2" descr="C:\Users\Dell\Desktop\photo_2020-11-08_20-54-2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9364" r="9047" b="12233"/>
          <a:stretch/>
        </p:blipFill>
        <p:spPr bwMode="auto">
          <a:xfrm>
            <a:off x="1835696" y="2324544"/>
            <a:ext cx="5601816" cy="3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521804" y="6165304"/>
            <a:ext cx="8229600" cy="460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dirty="0" smtClean="0"/>
              <a:t>Этап забора вены на руке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70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photo_2020-11-08_20-55-12 (2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6" t="7296" r="3737" b="13530"/>
          <a:stretch/>
        </p:blipFill>
        <p:spPr bwMode="auto">
          <a:xfrm>
            <a:off x="1753299" y="1700808"/>
            <a:ext cx="5699021" cy="42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76065"/>
            <a:ext cx="8229600" cy="1756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/>
              <a:t>Проксимальный анастомоз между синтетическим протезом и </a:t>
            </a:r>
            <a:r>
              <a:rPr lang="ru-RU" sz="2400" dirty="0" err="1" smtClean="0"/>
              <a:t>аутовеной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20544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1756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/>
              <a:t>Дистальный анастомоз между </a:t>
            </a:r>
            <a:r>
              <a:rPr lang="ru-RU" sz="2400" dirty="0" err="1" smtClean="0"/>
              <a:t>аутовеной</a:t>
            </a:r>
            <a:r>
              <a:rPr lang="ru-RU" sz="2400" dirty="0" smtClean="0"/>
              <a:t> и малоберцовой артерией</a:t>
            </a:r>
            <a:endParaRPr lang="ru-RU" sz="2400" i="1" dirty="0"/>
          </a:p>
        </p:txBody>
      </p:sp>
      <p:pic>
        <p:nvPicPr>
          <p:cNvPr id="5" name="Picture 3" descr="C:\Users\Dell\Desktop\photo_2020-11-08_20-55-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3" t="8697" r="14792" b="16438"/>
          <a:stretch/>
        </p:blipFill>
        <p:spPr bwMode="auto">
          <a:xfrm>
            <a:off x="1691680" y="1844824"/>
            <a:ext cx="5832648" cy="457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2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Послеоперационный период протекал стандартно, без осложнений. </a:t>
            </a:r>
            <a:r>
              <a:rPr lang="ru-RU" sz="2400" dirty="0" smtClean="0"/>
              <a:t>Пульсация </a:t>
            </a:r>
            <a:r>
              <a:rPr lang="ru-RU" sz="2400" dirty="0"/>
              <a:t>на магистральных артериях нижних конечностей: </a:t>
            </a:r>
            <a:r>
              <a:rPr lang="ru-RU" sz="2400" i="1" dirty="0" smtClean="0"/>
              <a:t>слева </a:t>
            </a:r>
            <a:r>
              <a:rPr lang="ru-RU" sz="2400" dirty="0"/>
              <a:t>– определяется </a:t>
            </a:r>
            <a:r>
              <a:rPr lang="ru-RU" sz="2400" dirty="0" smtClean="0"/>
              <a:t>по </a:t>
            </a:r>
            <a:r>
              <a:rPr lang="ru-RU" sz="2400" dirty="0"/>
              <a:t>ходу проведенной подкожно </a:t>
            </a:r>
            <a:r>
              <a:rPr lang="ru-RU" sz="2400" dirty="0" err="1"/>
              <a:t>аутовены</a:t>
            </a:r>
            <a:r>
              <a:rPr lang="ru-RU" sz="2400" dirty="0"/>
              <a:t>. На момент выписки из </a:t>
            </a:r>
            <a:r>
              <a:rPr lang="ru-RU" sz="2400" dirty="0" smtClean="0"/>
              <a:t>отделения критическая ишемия левой ноги регрессировала.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Пациент осмотрен через месяц – шунт функционирует.</a:t>
            </a:r>
          </a:p>
        </p:txBody>
      </p:sp>
    </p:spTree>
    <p:extLst>
      <p:ext uri="{BB962C8B-B14F-4D97-AF65-F5344CB8AC3E}">
        <p14:creationId xmlns:p14="http://schemas.microsoft.com/office/powerpoint/2010/main" val="9786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405206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</a:t>
            </a:r>
            <a:r>
              <a:rPr lang="ru-RU" sz="2800" dirty="0" smtClean="0"/>
              <a:t>рименение </a:t>
            </a:r>
            <a:r>
              <a:rPr lang="ru-RU" sz="2800" dirty="0" err="1"/>
              <a:t>артериализованных</a:t>
            </a:r>
            <a:r>
              <a:rPr lang="ru-RU" sz="2800" dirty="0"/>
              <a:t> подкожных вен верхних конечностей является хорошей альтернативой трансплантата при отсутствии других вариантов </a:t>
            </a:r>
            <a:r>
              <a:rPr lang="ru-RU" sz="2800" dirty="0" err="1"/>
              <a:t>аутологичного</a:t>
            </a:r>
            <a:r>
              <a:rPr lang="ru-RU" sz="2800" dirty="0"/>
              <a:t>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val="17817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90056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14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В </a:t>
            </a:r>
            <a:r>
              <a:rPr lang="ru-RU" sz="2400" dirty="0"/>
              <a:t>сосудистой хирургии существует общее мнение о том, что в реконструктивных операциях ниже щели коленного сустава </a:t>
            </a:r>
            <a:r>
              <a:rPr lang="ru-RU" sz="2400" dirty="0" err="1"/>
              <a:t>аутологичный</a:t>
            </a:r>
            <a:r>
              <a:rPr lang="ru-RU" sz="2400" dirty="0"/>
              <a:t> материал предпочтительнее синтетических протезов из-за лучшей проходимости и меньшей частоты </a:t>
            </a:r>
            <a:r>
              <a:rPr lang="ru-RU" sz="2400" dirty="0" smtClean="0"/>
              <a:t>инфицирования.</a:t>
            </a:r>
          </a:p>
          <a:p>
            <a:pPr marL="0" indent="0" algn="just">
              <a:buNone/>
            </a:pPr>
            <a:r>
              <a:rPr lang="ru-RU" sz="2400" dirty="0" smtClean="0"/>
              <a:t>Однако</a:t>
            </a:r>
            <a:r>
              <a:rPr lang="ru-RU" sz="2400" dirty="0"/>
              <a:t>, аутовенозный трансплантат не всегда доступен в связи с малым или, наоборот, большим диаметром ствола большой подкожной вены, ее удалением из-за варикозной болезни, использованием для других реконструктивных операций. Аналогично, малая подкожная вена может быть как недостаточной длины, так и недостаточного </a:t>
            </a:r>
            <a:r>
              <a:rPr lang="ru-RU" sz="2400" dirty="0" smtClean="0"/>
              <a:t>диаметра.</a:t>
            </a:r>
          </a:p>
        </p:txBody>
      </p:sp>
    </p:spTree>
    <p:extLst>
      <p:ext uri="{BB962C8B-B14F-4D97-AF65-F5344CB8AC3E}">
        <p14:creationId xmlns:p14="http://schemas.microsoft.com/office/powerpoint/2010/main" val="21041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В качестве </a:t>
            </a:r>
            <a:r>
              <a:rPr lang="ru-RU" sz="2400" dirty="0" smtClean="0"/>
              <a:t>еще одной альтернативы </a:t>
            </a:r>
            <a:r>
              <a:rPr lang="ru-RU" sz="2400" dirty="0"/>
              <a:t>было </a:t>
            </a:r>
            <a:r>
              <a:rPr lang="ru-RU" sz="2400" dirty="0" smtClean="0"/>
              <a:t>предложено </a:t>
            </a:r>
            <a:r>
              <a:rPr lang="ru-RU" sz="2400" dirty="0"/>
              <a:t>использование головной </a:t>
            </a:r>
            <a:r>
              <a:rPr lang="ru-RU" sz="2400" dirty="0" smtClean="0"/>
              <a:t>вены, но эта вена также </a:t>
            </a:r>
            <a:r>
              <a:rPr lang="ru-RU" sz="2400" dirty="0"/>
              <a:t>часто </a:t>
            </a:r>
            <a:r>
              <a:rPr lang="ru-RU" sz="2400" dirty="0" smtClean="0"/>
              <a:t>имеет недостаточный диаметр (на предплечье) и ее стенка считается более уязвимой по </a:t>
            </a:r>
            <a:r>
              <a:rPr lang="ru-RU" sz="2400" dirty="0"/>
              <a:t>сравнению с венами ноги. Кроме того, </a:t>
            </a:r>
            <a:r>
              <a:rPr lang="ru-RU" sz="2400" dirty="0" smtClean="0"/>
              <a:t>ее длины </a:t>
            </a:r>
            <a:r>
              <a:rPr lang="ru-RU" sz="2400" dirty="0"/>
              <a:t>иногда недостаточно для </a:t>
            </a:r>
            <a:r>
              <a:rPr lang="ru-RU" sz="2400" dirty="0" smtClean="0"/>
              <a:t>реконструкций </a:t>
            </a:r>
            <a:r>
              <a:rPr lang="ru-RU" sz="2400" dirty="0"/>
              <a:t>ниже </a:t>
            </a:r>
            <a:r>
              <a:rPr lang="ru-RU" sz="2400" dirty="0" smtClean="0"/>
              <a:t>колена.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7266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Использование </a:t>
            </a:r>
            <a:r>
              <a:rPr lang="ru-RU" sz="2400" dirty="0"/>
              <a:t>подкожных вен верхних конечностей в сосудистых реконструкциях после их </a:t>
            </a:r>
            <a:r>
              <a:rPr lang="ru-RU" sz="2400" dirty="0" err="1" smtClean="0"/>
              <a:t>артериализации</a:t>
            </a:r>
            <a:r>
              <a:rPr lang="ru-RU" sz="2400" dirty="0" smtClean="0"/>
              <a:t> было </a:t>
            </a:r>
            <a:r>
              <a:rPr lang="ru-RU" sz="2400" dirty="0"/>
              <a:t>описано </a:t>
            </a:r>
            <a:r>
              <a:rPr lang="ru-RU" sz="2400" dirty="0" smtClean="0"/>
              <a:t>ранее, </a:t>
            </a:r>
            <a:r>
              <a:rPr lang="ru-RU" sz="2400" dirty="0"/>
              <a:t>но с тех пор </a:t>
            </a:r>
            <a:r>
              <a:rPr lang="ru-RU" sz="2400" dirty="0" smtClean="0"/>
              <a:t>этот метод так и не снискал широко внедрения в практике сосудистых хирургов.</a:t>
            </a:r>
          </a:p>
        </p:txBody>
      </p:sp>
      <p:pic>
        <p:nvPicPr>
          <p:cNvPr id="1026" name="Picture 2" descr="C:\Users\Dell\Desktop\2020-11-08_19-53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92" y="3356992"/>
            <a:ext cx="60500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5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Изучить </a:t>
            </a:r>
            <a:r>
              <a:rPr lang="ru-RU" sz="2400" dirty="0"/>
              <a:t>первый опыт применения </a:t>
            </a:r>
            <a:r>
              <a:rPr lang="ru-RU" sz="2400" dirty="0" err="1"/>
              <a:t>артериализованных</a:t>
            </a:r>
            <a:r>
              <a:rPr lang="ru-RU" sz="2400" dirty="0"/>
              <a:t> подкожных вен верхних конечностей при сосудистых реконструкциях.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3468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Н</a:t>
            </a:r>
            <a:r>
              <a:rPr lang="ru-RU" sz="2400" dirty="0" smtClean="0"/>
              <a:t>а </a:t>
            </a:r>
            <a:r>
              <a:rPr lang="ru-RU" sz="2400" dirty="0"/>
              <a:t>базе отделения хирургии сосудов ИНВХ им. В.К. Гусака в 2020 г. было выполнено 4 </a:t>
            </a:r>
            <a:r>
              <a:rPr lang="ru-RU" sz="2400" dirty="0" err="1"/>
              <a:t>инфраингвинальных</a:t>
            </a:r>
            <a:r>
              <a:rPr lang="ru-RU" sz="2400" dirty="0"/>
              <a:t> артериальных реконструкций с использованием </a:t>
            </a:r>
            <a:r>
              <a:rPr lang="ru-RU" sz="2400" dirty="0" err="1"/>
              <a:t>артериализованных</a:t>
            </a:r>
            <a:r>
              <a:rPr lang="ru-RU" sz="2400" dirty="0"/>
              <a:t> подкожных вен верхних конечностей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/>
              <a:t>Всем пациентам на первом этапе была сформирована артериовенозная (</a:t>
            </a:r>
            <a:r>
              <a:rPr lang="ru-RU" sz="2400" dirty="0" err="1"/>
              <a:t>латеротерминальная</a:t>
            </a:r>
            <a:r>
              <a:rPr lang="ru-RU" sz="2400" dirty="0"/>
              <a:t>) фистула в нижней трети предплечья </a:t>
            </a:r>
            <a:r>
              <a:rPr lang="ru-RU" sz="2400" dirty="0" smtClean="0"/>
              <a:t>с </a:t>
            </a:r>
            <a:r>
              <a:rPr lang="ru-RU" sz="2400" dirty="0"/>
              <a:t>лучевой </a:t>
            </a:r>
            <a:r>
              <a:rPr lang="ru-RU" sz="2400" dirty="0" smtClean="0"/>
              <a:t>артерией и </a:t>
            </a:r>
            <a:r>
              <a:rPr lang="ru-RU" sz="2400" dirty="0"/>
              <a:t>даны рекомендации с программой физических упражнений для увеличения диаметра подкожных </a:t>
            </a:r>
            <a:r>
              <a:rPr lang="ru-RU" sz="2400" dirty="0" smtClean="0"/>
              <a:t>вен.</a:t>
            </a:r>
          </a:p>
        </p:txBody>
      </p:sp>
    </p:spTree>
    <p:extLst>
      <p:ext uri="{BB962C8B-B14F-4D97-AF65-F5344CB8AC3E}">
        <p14:creationId xmlns:p14="http://schemas.microsoft.com/office/powerpoint/2010/main" val="12522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Пациентам </a:t>
            </a:r>
            <a:r>
              <a:rPr lang="ru-RU" sz="2400" dirty="0"/>
              <a:t>выполнялось контрольное ультразвуковое исследование для определения диаметра ствола головной вены предплечья через 4 недели после формирования артериовенозной фистулы. Средний срок от </a:t>
            </a:r>
            <a:r>
              <a:rPr lang="ru-RU" sz="2400" dirty="0" err="1"/>
              <a:t>артериализации</a:t>
            </a:r>
            <a:r>
              <a:rPr lang="ru-RU" sz="2400" dirty="0"/>
              <a:t> вены до реконструктивного оперативного вмешательства на артериях нижних конечностей составлял от 5 до 8 недель.</a:t>
            </a:r>
            <a:endParaRPr lang="ru-RU" sz="2400" dirty="0" smtClean="0"/>
          </a:p>
        </p:txBody>
      </p:sp>
      <p:pic>
        <p:nvPicPr>
          <p:cNvPr id="5" name="Picture 2" descr="C:\Users\Dell\Desktop\A271223_1_En_3_Fig15_HT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19" y="3900691"/>
            <a:ext cx="5027761" cy="298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8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На втором этапе были выполнены реконструктивные операции ниже щели коленного сустава (дистальное </a:t>
            </a:r>
            <a:r>
              <a:rPr lang="ru-RU" sz="2400" dirty="0" err="1"/>
              <a:t>бедренно</a:t>
            </a:r>
            <a:r>
              <a:rPr lang="ru-RU" sz="2400" dirty="0"/>
              <a:t>-подколенное, </a:t>
            </a:r>
            <a:r>
              <a:rPr lang="ru-RU" sz="2400" dirty="0" err="1"/>
              <a:t>бедренно</a:t>
            </a:r>
            <a:r>
              <a:rPr lang="ru-RU" sz="2400" dirty="0"/>
              <a:t>-берцовое шунтирование). Во всех случаях производился </a:t>
            </a:r>
            <a:r>
              <a:rPr lang="ru-RU" sz="2400" dirty="0" err="1"/>
              <a:t>сплайсинг</a:t>
            </a:r>
            <a:r>
              <a:rPr lang="ru-RU" sz="2400" dirty="0"/>
              <a:t> шунта (комбинирование головной и основной вен предплечья и плеча, комбинирование вен предплечья со стволом большой подкожной вены).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5390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7567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Критическая </a:t>
            </a:r>
            <a:r>
              <a:rPr lang="ru-RU" sz="2400" dirty="0"/>
              <a:t>ишемия нижних конечностей купирована во всех случаях. За время наблюдения летальных исходов, кровотечений, ампутации конечностей, экстренных повторных операций по поводу тромбоза шунта не отмечалось. При выполнении контрольных ультразвуковых исследований в ранние и отдаленные сроки </a:t>
            </a:r>
            <a:r>
              <a:rPr lang="ru-RU" sz="2400" dirty="0" err="1"/>
              <a:t>аутовенозные</a:t>
            </a:r>
            <a:r>
              <a:rPr lang="ru-RU" sz="2400" dirty="0"/>
              <a:t> шунты функционируют у всех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68804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683</Words>
  <Application>Microsoft Office PowerPoint</Application>
  <PresentationFormat>Экран (4:3)</PresentationFormat>
  <Paragraphs>39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Формирование артериовенозной фистулы на предплечье для подготовки аутовенозного трансплантата при сосудистых реконструкциях</vt:lpstr>
      <vt:lpstr>Актуальность работы</vt:lpstr>
      <vt:lpstr>Актуальность работы</vt:lpstr>
      <vt:lpstr>Актуальность работы</vt:lpstr>
      <vt:lpstr>Цель работы</vt:lpstr>
      <vt:lpstr>Материалы и методы</vt:lpstr>
      <vt:lpstr>Материалы и методы</vt:lpstr>
      <vt:lpstr>Материалы и методы</vt:lpstr>
      <vt:lpstr>Результаты исследования</vt:lpstr>
      <vt:lpstr>Клинический случай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артериовенозной фистулы на предплечье для подготовки аутовенозного трансплантата при сосудистых реконструкциях</dc:title>
  <dc:creator>Dell</dc:creator>
  <cp:lastModifiedBy>Dell</cp:lastModifiedBy>
  <cp:revision>14</cp:revision>
  <dcterms:created xsi:type="dcterms:W3CDTF">2020-11-08T16:24:44Z</dcterms:created>
  <dcterms:modified xsi:type="dcterms:W3CDTF">2020-11-09T13:55:34Z</dcterms:modified>
</cp:coreProperties>
</file>