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3" r:id="rId4"/>
    <p:sldId id="264" r:id="rId5"/>
    <p:sldId id="268" r:id="rId6"/>
    <p:sldId id="269" r:id="rId7"/>
    <p:sldId id="270" r:id="rId8"/>
    <p:sldId id="292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7" r:id="rId23"/>
    <p:sldId id="288" r:id="rId24"/>
    <p:sldId id="289" r:id="rId25"/>
    <p:sldId id="290" r:id="rId26"/>
    <p:sldId id="291" r:id="rId27"/>
  </p:sldIdLst>
  <p:sldSz cx="9144000" cy="6858000" type="screen4x3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68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5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4938713" y="642938"/>
            <a:ext cx="2314575" cy="1736725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393825"/>
            <a:ext cx="8839200" cy="4994275"/>
          </a:xfrm>
          <a:custGeom>
            <a:avLst/>
            <a:gdLst/>
            <a:ahLst/>
            <a:cxnLst/>
            <a:rect l="l" t="t" r="r" b="b"/>
            <a:pathLst>
              <a:path w="8839200" h="4994275">
                <a:moveTo>
                  <a:pt x="0" y="4994275"/>
                </a:moveTo>
                <a:lnTo>
                  <a:pt x="8839200" y="4994275"/>
                </a:lnTo>
                <a:lnTo>
                  <a:pt x="8839200" y="0"/>
                </a:lnTo>
                <a:lnTo>
                  <a:pt x="0" y="0"/>
                </a:lnTo>
                <a:lnTo>
                  <a:pt x="0" y="4994275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56969" y="455104"/>
            <a:ext cx="623006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6D7A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6D7A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393825"/>
            <a:ext cx="8839200" cy="4994275"/>
          </a:xfrm>
          <a:custGeom>
            <a:avLst/>
            <a:gdLst/>
            <a:ahLst/>
            <a:cxnLst/>
            <a:rect l="l" t="t" r="r" b="b"/>
            <a:pathLst>
              <a:path w="8839200" h="4994275">
                <a:moveTo>
                  <a:pt x="0" y="4994275"/>
                </a:moveTo>
                <a:lnTo>
                  <a:pt x="8839200" y="4994275"/>
                </a:lnTo>
                <a:lnTo>
                  <a:pt x="8839200" y="0"/>
                </a:lnTo>
                <a:lnTo>
                  <a:pt x="0" y="0"/>
                </a:lnTo>
                <a:lnTo>
                  <a:pt x="0" y="4994275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6D7A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393825"/>
            <a:ext cx="8839200" cy="4994275"/>
          </a:xfrm>
          <a:custGeom>
            <a:avLst/>
            <a:gdLst/>
            <a:ahLst/>
            <a:cxnLst/>
            <a:rect l="l" t="t" r="r" b="b"/>
            <a:pathLst>
              <a:path w="8839200" h="4994275">
                <a:moveTo>
                  <a:pt x="0" y="4994275"/>
                </a:moveTo>
                <a:lnTo>
                  <a:pt x="8839200" y="4994275"/>
                </a:lnTo>
                <a:lnTo>
                  <a:pt x="8839200" y="0"/>
                </a:lnTo>
                <a:lnTo>
                  <a:pt x="0" y="0"/>
                </a:lnTo>
                <a:lnTo>
                  <a:pt x="0" y="4994275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751" y="184467"/>
            <a:ext cx="7778496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46D7A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365" y="1538096"/>
            <a:ext cx="8383269" cy="418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603500"/>
            <a:ext cx="8839200" cy="3797300"/>
          </a:xfrm>
          <a:custGeom>
            <a:avLst/>
            <a:gdLst/>
            <a:ahLst/>
            <a:cxnLst/>
            <a:rect l="l" t="t" r="r" b="b"/>
            <a:pathLst>
              <a:path w="8839200" h="3797300">
                <a:moveTo>
                  <a:pt x="0" y="3797300"/>
                </a:moveTo>
                <a:lnTo>
                  <a:pt x="8839200" y="3797300"/>
                </a:lnTo>
                <a:lnTo>
                  <a:pt x="8839200" y="0"/>
                </a:lnTo>
                <a:lnTo>
                  <a:pt x="0" y="0"/>
                </a:lnTo>
                <a:lnTo>
                  <a:pt x="0" y="3797300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0837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762"/>
                </a:moveTo>
                <a:lnTo>
                  <a:pt x="8839200" y="4762"/>
                </a:lnTo>
                <a:lnTo>
                  <a:pt x="8839200" y="0"/>
                </a:lnTo>
                <a:lnTo>
                  <a:pt x="0" y="0"/>
                </a:lnTo>
                <a:lnTo>
                  <a:pt x="0" y="4762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225" y="6388100"/>
            <a:ext cx="8832850" cy="3175"/>
          </a:xfrm>
          <a:custGeom>
            <a:avLst/>
            <a:gdLst/>
            <a:ahLst/>
            <a:cxnLst/>
            <a:rect l="l" t="t" r="r" b="b"/>
            <a:pathLst>
              <a:path w="8832850" h="3175">
                <a:moveTo>
                  <a:pt x="0" y="3175"/>
                </a:moveTo>
                <a:lnTo>
                  <a:pt x="8832850" y="3175"/>
                </a:lnTo>
                <a:lnTo>
                  <a:pt x="8832850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52400"/>
            <a:ext cx="152400" cy="6553200"/>
          </a:xfrm>
          <a:custGeom>
            <a:avLst/>
            <a:gdLst/>
            <a:ahLst/>
            <a:cxnLst/>
            <a:rect l="l" t="t" r="r" b="b"/>
            <a:pathLst>
              <a:path w="152400" h="6553200">
                <a:moveTo>
                  <a:pt x="0" y="6553200"/>
                </a:moveTo>
                <a:lnTo>
                  <a:pt x="152400" y="6553200"/>
                </a:lnTo>
                <a:lnTo>
                  <a:pt x="1524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705600"/>
            <a:ext cx="8991600" cy="152400"/>
          </a:xfrm>
          <a:custGeom>
            <a:avLst/>
            <a:gdLst/>
            <a:ahLst/>
            <a:cxnLst/>
            <a:rect l="l" t="t" r="r" b="b"/>
            <a:pathLst>
              <a:path w="8991600" h="152400">
                <a:moveTo>
                  <a:pt x="0" y="152400"/>
                </a:moveTo>
                <a:lnTo>
                  <a:pt x="8991600" y="152400"/>
                </a:lnTo>
                <a:lnTo>
                  <a:pt x="8991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0"/>
                </a:moveTo>
                <a:lnTo>
                  <a:pt x="9144000" y="0"/>
                </a:lnTo>
                <a:lnTo>
                  <a:pt x="91440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1600" y="19050"/>
            <a:ext cx="152400" cy="6838950"/>
          </a:xfrm>
          <a:custGeom>
            <a:avLst/>
            <a:gdLst/>
            <a:ahLst/>
            <a:cxnLst/>
            <a:rect l="l" t="t" r="r" b="b"/>
            <a:pathLst>
              <a:path w="152400" h="6838950">
                <a:moveTo>
                  <a:pt x="0" y="0"/>
                </a:moveTo>
                <a:lnTo>
                  <a:pt x="152400" y="0"/>
                </a:lnTo>
                <a:lnTo>
                  <a:pt x="152400" y="6838950"/>
                </a:lnTo>
                <a:lnTo>
                  <a:pt x="0" y="68389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2286000"/>
            <a:ext cx="8832850" cy="304800"/>
          </a:xfrm>
          <a:custGeom>
            <a:avLst/>
            <a:gdLst/>
            <a:ahLst/>
            <a:cxnLst/>
            <a:rect l="l" t="t" r="r" b="b"/>
            <a:pathLst>
              <a:path w="8832850" h="304800">
                <a:moveTo>
                  <a:pt x="0" y="0"/>
                </a:moveTo>
                <a:lnTo>
                  <a:pt x="8832850" y="0"/>
                </a:lnTo>
                <a:lnTo>
                  <a:pt x="883285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575" y="142875"/>
            <a:ext cx="8832850" cy="2139950"/>
          </a:xfrm>
          <a:custGeom>
            <a:avLst/>
            <a:gdLst/>
            <a:ahLst/>
            <a:cxnLst/>
            <a:rect l="l" t="t" r="r" b="b"/>
            <a:pathLst>
              <a:path w="8832850" h="2139950">
                <a:moveTo>
                  <a:pt x="0" y="0"/>
                </a:moveTo>
                <a:lnTo>
                  <a:pt x="8832850" y="0"/>
                </a:lnTo>
                <a:lnTo>
                  <a:pt x="8832850" y="2139950"/>
                </a:lnTo>
                <a:lnTo>
                  <a:pt x="0" y="2139950"/>
                </a:lnTo>
                <a:lnTo>
                  <a:pt x="0" y="0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6050" y="6391275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" y="15240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400" y="243840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11430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67200" y="2114550"/>
            <a:ext cx="609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05801" y="2724023"/>
            <a:ext cx="6732905" cy="1737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b="1" spc="-110" dirty="0">
                <a:latin typeface="Arial" panose="020B0604020202020204"/>
                <a:cs typeface="Arial" panose="020B0604020202020204"/>
              </a:rPr>
              <a:t>ИНТЕНСИВНАЯ </a:t>
            </a:r>
            <a:r>
              <a:rPr sz="2800" b="1" spc="-150" dirty="0">
                <a:latin typeface="Arial" panose="020B0604020202020204"/>
                <a:cs typeface="Arial" panose="020B0604020202020204"/>
              </a:rPr>
              <a:t>ТЕРАПИЯ </a:t>
            </a:r>
            <a:r>
              <a:rPr sz="2800" b="1" spc="-80" dirty="0">
                <a:latin typeface="Arial" panose="020B0604020202020204"/>
                <a:cs typeface="Arial" panose="020B0604020202020204"/>
              </a:rPr>
              <a:t>СИСТЕМНОЙ  </a:t>
            </a:r>
            <a:r>
              <a:rPr sz="2800" b="1" spc="-35" dirty="0">
                <a:latin typeface="Arial" panose="020B0604020202020204"/>
                <a:cs typeface="Arial" panose="020B0604020202020204"/>
              </a:rPr>
              <a:t>ИНТОКСИКАЦИИ</a:t>
            </a:r>
            <a:r>
              <a:rPr sz="2800" b="1" spc="33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МЕСТНЫМИ</a:t>
            </a:r>
            <a:r>
              <a:rPr sz="2800" b="1" spc="-530" dirty="0">
                <a:latin typeface="Arial" panose="020B0604020202020204"/>
                <a:cs typeface="Arial" panose="020B0604020202020204"/>
              </a:rPr>
              <a:t> 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1750" algn="ctr">
              <a:lnSpc>
                <a:spcPct val="100000"/>
              </a:lnSpc>
              <a:spcBef>
                <a:spcPts val="675"/>
              </a:spcBef>
            </a:pPr>
            <a:r>
              <a:rPr sz="2800" b="1" spc="-70" dirty="0">
                <a:latin typeface="Arial" panose="020B0604020202020204"/>
                <a:cs typeface="Arial" panose="020B0604020202020204"/>
              </a:rPr>
              <a:t>АНЕСТЕТИКАМИ</a:t>
            </a:r>
            <a:r>
              <a:rPr sz="2800" b="1" spc="-530" dirty="0">
                <a:latin typeface="Arial" panose="020B0604020202020204"/>
                <a:cs typeface="Arial" panose="020B0604020202020204"/>
              </a:rPr>
              <a:t> 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71601" y="5053965"/>
            <a:ext cx="6857999" cy="51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latin typeface="Times New Roman" panose="02020603050405020304"/>
                <a:cs typeface="Times New Roman" panose="02020603050405020304"/>
              </a:rPr>
              <a:t>Абазова Инна Саладиновна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 err="1">
                <a:latin typeface="Times New Roman" panose="02020603050405020304"/>
                <a:cs typeface="Times New Roman" panose="02020603050405020304"/>
              </a:rPr>
              <a:t>Арамисов</a:t>
            </a:r>
            <a:r>
              <a:rPr lang="ru-RU" sz="1600" b="1" dirty="0">
                <a:latin typeface="Times New Roman" panose="02020603050405020304"/>
                <a:cs typeface="Times New Roman" panose="02020603050405020304"/>
              </a:rPr>
              <a:t> Ислам </a:t>
            </a:r>
            <a:r>
              <a:rPr lang="ru-RU" sz="1600" b="1" dirty="0" err="1">
                <a:latin typeface="Times New Roman" panose="02020603050405020304"/>
                <a:cs typeface="Times New Roman" panose="02020603050405020304"/>
              </a:rPr>
              <a:t>Анзорович</a:t>
            </a:r>
            <a:endParaRPr lang="ru-RU" sz="1600" b="1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3221355" y="5870575"/>
            <a:ext cx="289496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Times New Roman" panose="02020603050405020304"/>
                <a:cs typeface="Times New Roman" panose="02020603050405020304"/>
              </a:rPr>
              <a:t>г. Нальчик, </a:t>
            </a:r>
            <a:r>
              <a:rPr lang="ru-RU" sz="1600" spc="-10" dirty="0" smtClean="0">
                <a:latin typeface="Times New Roman" panose="02020603050405020304"/>
                <a:cs typeface="Times New Roman" panose="02020603050405020304"/>
              </a:rPr>
              <a:t>2020г</a:t>
            </a:r>
            <a:r>
              <a:rPr lang="ru-RU" sz="1600" spc="-10" dirty="0">
                <a:latin typeface="Times New Roman" panose="02020603050405020304"/>
                <a:cs typeface="Times New Roman" panose="02020603050405020304"/>
              </a:rPr>
              <a:t>.</a:t>
            </a:r>
            <a:endParaRPr lang="ru-RU" sz="16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049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262" y="955675"/>
            <a:ext cx="8029575" cy="1987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0365" y="1519334"/>
            <a:ext cx="8243570" cy="404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424180" indent="-274320">
              <a:lnSpc>
                <a:spcPct val="110000"/>
              </a:lnSpc>
              <a:spcBef>
                <a:spcPts val="100"/>
              </a:spcBef>
              <a:buClr>
                <a:srgbClr val="D16349"/>
              </a:buClr>
              <a:buSzPct val="84000"/>
              <a:buChar char=""/>
              <a:tabLst>
                <a:tab pos="287020" algn="l"/>
              </a:tabLst>
            </a:pPr>
            <a:r>
              <a:rPr sz="2500" spc="-130" dirty="0">
                <a:latin typeface="Arial" panose="020B0604020202020204"/>
                <a:cs typeface="Arial" panose="020B0604020202020204"/>
              </a:rPr>
              <a:t>Любая </a:t>
            </a:r>
            <a:r>
              <a:rPr sz="2500" spc="-105" dirty="0">
                <a:latin typeface="Arial" panose="020B0604020202020204"/>
                <a:cs typeface="Arial" panose="020B0604020202020204"/>
              </a:rPr>
              <a:t>регионарная </a:t>
            </a:r>
            <a:r>
              <a:rPr sz="2500" spc="-120" dirty="0">
                <a:latin typeface="Arial" panose="020B0604020202020204"/>
                <a:cs typeface="Arial" panose="020B0604020202020204"/>
              </a:rPr>
              <a:t>блокада </a:t>
            </a:r>
            <a:r>
              <a:rPr sz="2500" spc="-100" dirty="0">
                <a:latin typeface="Arial" panose="020B0604020202020204"/>
                <a:cs typeface="Arial" panose="020B0604020202020204"/>
              </a:rPr>
              <a:t>должна </a:t>
            </a:r>
            <a:r>
              <a:rPr sz="2500" spc="-140" dirty="0">
                <a:latin typeface="Arial" panose="020B0604020202020204"/>
                <a:cs typeface="Arial" panose="020B0604020202020204"/>
              </a:rPr>
              <a:t>быть </a:t>
            </a:r>
            <a:r>
              <a:rPr sz="2500" spc="-120" dirty="0">
                <a:latin typeface="Arial" panose="020B0604020202020204"/>
                <a:cs typeface="Arial" panose="020B0604020202020204"/>
              </a:rPr>
              <a:t>выполнена </a:t>
            </a:r>
            <a:r>
              <a:rPr sz="2500" spc="-310" dirty="0">
                <a:latin typeface="Arial" panose="020B0604020202020204"/>
                <a:cs typeface="Arial" panose="020B0604020202020204"/>
              </a:rPr>
              <a:t>в  </a:t>
            </a:r>
            <a:r>
              <a:rPr sz="2500" spc="-130" dirty="0">
                <a:latin typeface="Arial" panose="020B0604020202020204"/>
                <a:cs typeface="Arial" panose="020B0604020202020204"/>
              </a:rPr>
              <a:t>условиях, </a:t>
            </a:r>
            <a:r>
              <a:rPr sz="2500" spc="-125" dirty="0">
                <a:latin typeface="Arial" panose="020B0604020202020204"/>
                <a:cs typeface="Arial" panose="020B0604020202020204"/>
              </a:rPr>
              <a:t>предусматривающих </a:t>
            </a:r>
            <a:r>
              <a:rPr sz="2500" spc="-114" dirty="0">
                <a:latin typeface="Arial" panose="020B0604020202020204"/>
                <a:cs typeface="Arial" panose="020B0604020202020204"/>
              </a:rPr>
              <a:t>наличие </a:t>
            </a:r>
            <a:r>
              <a:rPr sz="2500" spc="-125" dirty="0">
                <a:latin typeface="Arial" panose="020B0604020202020204"/>
                <a:cs typeface="Arial" panose="020B0604020202020204"/>
              </a:rPr>
              <a:t>препаратов </a:t>
            </a:r>
            <a:r>
              <a:rPr sz="2500" spc="-45" dirty="0">
                <a:latin typeface="Arial" panose="020B0604020202020204"/>
                <a:cs typeface="Arial" panose="020B0604020202020204"/>
              </a:rPr>
              <a:t>и  </a:t>
            </a:r>
            <a:r>
              <a:rPr sz="2500" spc="-110" dirty="0">
                <a:latin typeface="Arial" panose="020B0604020202020204"/>
                <a:cs typeface="Arial" panose="020B0604020202020204"/>
              </a:rPr>
              <a:t>оборудования </a:t>
            </a:r>
            <a:r>
              <a:rPr sz="2500" spc="-140" dirty="0">
                <a:latin typeface="Arial" panose="020B0604020202020204"/>
                <a:cs typeface="Arial" panose="020B0604020202020204"/>
              </a:rPr>
              <a:t>для </a:t>
            </a:r>
            <a:r>
              <a:rPr sz="2500" spc="-110" dirty="0">
                <a:latin typeface="Arial" panose="020B0604020202020204"/>
                <a:cs typeface="Arial" panose="020B0604020202020204"/>
              </a:rPr>
              <a:t>сердечно-легочной</a:t>
            </a:r>
            <a:r>
              <a:rPr sz="2500" spc="-165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-90" dirty="0">
                <a:latin typeface="Arial" panose="020B0604020202020204"/>
                <a:cs typeface="Arial" panose="020B0604020202020204"/>
              </a:rPr>
              <a:t>реанимации.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D16349"/>
              </a:buClr>
              <a:buFont typeface="Arial" panose="020B0604020202020204"/>
              <a:buChar char=""/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287020" marR="44450" indent="-274320">
              <a:lnSpc>
                <a:spcPct val="110000"/>
              </a:lnSpc>
              <a:buClr>
                <a:srgbClr val="D16349"/>
              </a:buClr>
              <a:buSzPct val="84000"/>
              <a:buChar char=""/>
              <a:tabLst>
                <a:tab pos="287020" algn="l"/>
              </a:tabLst>
            </a:pPr>
            <a:r>
              <a:rPr sz="2500" spc="-120" dirty="0">
                <a:latin typeface="Arial" panose="020B0604020202020204"/>
                <a:cs typeface="Arial" panose="020B0604020202020204"/>
              </a:rPr>
              <a:t>Проведение </a:t>
            </a:r>
            <a:r>
              <a:rPr sz="2500" spc="-85" dirty="0">
                <a:latin typeface="Arial" panose="020B0604020202020204"/>
                <a:cs typeface="Arial" panose="020B0604020202020204"/>
              </a:rPr>
              <a:t>регионарной </a:t>
            </a:r>
            <a:r>
              <a:rPr sz="2500" spc="-130" dirty="0">
                <a:latin typeface="Arial" panose="020B0604020202020204"/>
                <a:cs typeface="Arial" panose="020B0604020202020204"/>
              </a:rPr>
              <a:t>анестезии </a:t>
            </a:r>
            <a:r>
              <a:rPr sz="2500" spc="-80" dirty="0">
                <a:latin typeface="Arial" panose="020B0604020202020204"/>
                <a:cs typeface="Arial" panose="020B0604020202020204"/>
              </a:rPr>
              <a:t>должно </a:t>
            </a:r>
            <a:r>
              <a:rPr sz="2500" spc="-120" dirty="0">
                <a:latin typeface="Arial" panose="020B0604020202020204"/>
                <a:cs typeface="Arial" panose="020B0604020202020204"/>
              </a:rPr>
              <a:t>проводиться  </a:t>
            </a:r>
            <a:r>
              <a:rPr sz="2500" spc="-114" dirty="0">
                <a:latin typeface="Arial" panose="020B0604020202020204"/>
                <a:cs typeface="Arial" panose="020B0604020202020204"/>
              </a:rPr>
              <a:t>только </a:t>
            </a:r>
            <a:r>
              <a:rPr sz="2500" spc="-60" dirty="0">
                <a:latin typeface="Arial" panose="020B0604020202020204"/>
                <a:cs typeface="Arial" panose="020B0604020202020204"/>
              </a:rPr>
              <a:t>при </a:t>
            </a:r>
            <a:r>
              <a:rPr sz="2500" spc="-105" dirty="0">
                <a:latin typeface="Arial" panose="020B0604020202020204"/>
                <a:cs typeface="Arial" panose="020B0604020202020204"/>
              </a:rPr>
              <a:t>обеспечении </a:t>
            </a:r>
            <a:r>
              <a:rPr sz="2500" spc="-130" dirty="0">
                <a:latin typeface="Arial" panose="020B0604020202020204"/>
                <a:cs typeface="Arial" panose="020B0604020202020204"/>
              </a:rPr>
              <a:t>сосудистого доступа  </a:t>
            </a:r>
            <a:r>
              <a:rPr sz="2500" spc="-114" dirty="0">
                <a:latin typeface="Arial" panose="020B0604020202020204"/>
                <a:cs typeface="Arial" panose="020B0604020202020204"/>
              </a:rPr>
              <a:t>периферическим </a:t>
            </a:r>
            <a:r>
              <a:rPr sz="2500" spc="-90" dirty="0">
                <a:latin typeface="Arial" panose="020B0604020202020204"/>
                <a:cs typeface="Arial" panose="020B0604020202020204"/>
              </a:rPr>
              <a:t>венозным </a:t>
            </a:r>
            <a:r>
              <a:rPr sz="2500" spc="-120" dirty="0">
                <a:latin typeface="Arial" panose="020B0604020202020204"/>
                <a:cs typeface="Arial" panose="020B0604020202020204"/>
              </a:rPr>
              <a:t>катетером </a:t>
            </a:r>
            <a:r>
              <a:rPr sz="2500" spc="-140" dirty="0">
                <a:latin typeface="Arial" panose="020B0604020202020204"/>
                <a:cs typeface="Arial" panose="020B0604020202020204"/>
              </a:rPr>
              <a:t>для </a:t>
            </a:r>
            <a:r>
              <a:rPr sz="2500" spc="-95" dirty="0">
                <a:latin typeface="Arial" panose="020B0604020202020204"/>
                <a:cs typeface="Arial" panose="020B0604020202020204"/>
              </a:rPr>
              <a:t>внутривенного  </a:t>
            </a:r>
            <a:r>
              <a:rPr sz="2500" spc="-120" dirty="0">
                <a:latin typeface="Arial" panose="020B0604020202020204"/>
                <a:cs typeface="Arial" panose="020B0604020202020204"/>
              </a:rPr>
              <a:t>введения </a:t>
            </a:r>
            <a:r>
              <a:rPr sz="2500" spc="-125" dirty="0">
                <a:latin typeface="Arial" panose="020B0604020202020204"/>
                <a:cs typeface="Arial" panose="020B0604020202020204"/>
              </a:rPr>
              <a:t>препаратов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16349"/>
              </a:buClr>
              <a:buFont typeface="Arial" panose="020B0604020202020204"/>
              <a:buChar char=""/>
            </a:pPr>
            <a:endParaRPr sz="2300">
              <a:latin typeface="Times New Roman" panose="02020603050405020304"/>
              <a:cs typeface="Times New Roman" panose="02020603050405020304"/>
            </a:endParaRPr>
          </a:p>
          <a:p>
            <a:pPr marL="287020" indent="-274320">
              <a:lnSpc>
                <a:spcPct val="100000"/>
              </a:lnSpc>
              <a:buClr>
                <a:srgbClr val="D16349"/>
              </a:buClr>
              <a:buSzPct val="84000"/>
              <a:buFont typeface="Arial" panose="020B0604020202020204"/>
              <a:buChar char=""/>
              <a:tabLst>
                <a:tab pos="287020" algn="l"/>
              </a:tabLst>
            </a:pPr>
            <a:endParaRPr sz="2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8312" y="3062287"/>
            <a:ext cx="8207375" cy="1879600"/>
          </a:xfrm>
          <a:custGeom>
            <a:avLst/>
            <a:gdLst/>
            <a:ahLst/>
            <a:cxnLst/>
            <a:rect l="l" t="t" r="r" b="b"/>
            <a:pathLst>
              <a:path w="8207375" h="1879600">
                <a:moveTo>
                  <a:pt x="0" y="313270"/>
                </a:moveTo>
                <a:lnTo>
                  <a:pt x="3396" y="266978"/>
                </a:lnTo>
                <a:lnTo>
                  <a:pt x="13263" y="222795"/>
                </a:lnTo>
                <a:lnTo>
                  <a:pt x="29116" y="181204"/>
                </a:lnTo>
                <a:lnTo>
                  <a:pt x="50470" y="142692"/>
                </a:lnTo>
                <a:lnTo>
                  <a:pt x="76840" y="107743"/>
                </a:lnTo>
                <a:lnTo>
                  <a:pt x="107743" y="76840"/>
                </a:lnTo>
                <a:lnTo>
                  <a:pt x="142692" y="50470"/>
                </a:lnTo>
                <a:lnTo>
                  <a:pt x="181204" y="29116"/>
                </a:lnTo>
                <a:lnTo>
                  <a:pt x="222795" y="13263"/>
                </a:lnTo>
                <a:lnTo>
                  <a:pt x="266978" y="3396"/>
                </a:lnTo>
                <a:lnTo>
                  <a:pt x="313270" y="0"/>
                </a:lnTo>
                <a:lnTo>
                  <a:pt x="7894104" y="0"/>
                </a:lnTo>
                <a:lnTo>
                  <a:pt x="7940396" y="3396"/>
                </a:lnTo>
                <a:lnTo>
                  <a:pt x="7984579" y="13263"/>
                </a:lnTo>
                <a:lnTo>
                  <a:pt x="8026170" y="29116"/>
                </a:lnTo>
                <a:lnTo>
                  <a:pt x="8064682" y="50470"/>
                </a:lnTo>
                <a:lnTo>
                  <a:pt x="8099631" y="76840"/>
                </a:lnTo>
                <a:lnTo>
                  <a:pt x="8130534" y="107743"/>
                </a:lnTo>
                <a:lnTo>
                  <a:pt x="8156904" y="142692"/>
                </a:lnTo>
                <a:lnTo>
                  <a:pt x="8178258" y="181204"/>
                </a:lnTo>
                <a:lnTo>
                  <a:pt x="8194111" y="222795"/>
                </a:lnTo>
                <a:lnTo>
                  <a:pt x="8203978" y="266978"/>
                </a:lnTo>
                <a:lnTo>
                  <a:pt x="8207375" y="313270"/>
                </a:lnTo>
                <a:lnTo>
                  <a:pt x="8207375" y="1566329"/>
                </a:lnTo>
                <a:lnTo>
                  <a:pt x="8203978" y="1612621"/>
                </a:lnTo>
                <a:lnTo>
                  <a:pt x="8194111" y="1656804"/>
                </a:lnTo>
                <a:lnTo>
                  <a:pt x="8178258" y="1698395"/>
                </a:lnTo>
                <a:lnTo>
                  <a:pt x="8156904" y="1736907"/>
                </a:lnTo>
                <a:lnTo>
                  <a:pt x="8130534" y="1771856"/>
                </a:lnTo>
                <a:lnTo>
                  <a:pt x="8099631" y="1802759"/>
                </a:lnTo>
                <a:lnTo>
                  <a:pt x="8064682" y="1829129"/>
                </a:lnTo>
                <a:lnTo>
                  <a:pt x="8026170" y="1850483"/>
                </a:lnTo>
                <a:lnTo>
                  <a:pt x="7984579" y="1866336"/>
                </a:lnTo>
                <a:lnTo>
                  <a:pt x="7940396" y="1876203"/>
                </a:lnTo>
                <a:lnTo>
                  <a:pt x="7894104" y="1879599"/>
                </a:lnTo>
                <a:lnTo>
                  <a:pt x="313270" y="1879599"/>
                </a:lnTo>
                <a:lnTo>
                  <a:pt x="266978" y="1876203"/>
                </a:lnTo>
                <a:lnTo>
                  <a:pt x="222795" y="1866336"/>
                </a:lnTo>
                <a:lnTo>
                  <a:pt x="181204" y="1850483"/>
                </a:lnTo>
                <a:lnTo>
                  <a:pt x="142692" y="1829129"/>
                </a:lnTo>
                <a:lnTo>
                  <a:pt x="107743" y="1802759"/>
                </a:lnTo>
                <a:lnTo>
                  <a:pt x="76840" y="1771856"/>
                </a:lnTo>
                <a:lnTo>
                  <a:pt x="50470" y="1736907"/>
                </a:lnTo>
                <a:lnTo>
                  <a:pt x="29116" y="1698395"/>
                </a:lnTo>
                <a:lnTo>
                  <a:pt x="13263" y="1656804"/>
                </a:lnTo>
                <a:lnTo>
                  <a:pt x="3396" y="1612621"/>
                </a:lnTo>
                <a:lnTo>
                  <a:pt x="0" y="1566329"/>
                </a:lnTo>
                <a:lnTo>
                  <a:pt x="0" y="31327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 txBox="1">
            <a:spLocks noGrp="1"/>
          </p:cNvSpPr>
          <p:nvPr>
            <p:ph type="title"/>
          </p:nvPr>
        </p:nvSpPr>
        <p:spPr>
          <a:xfrm>
            <a:off x="609726" y="257492"/>
            <a:ext cx="7778496" cy="879475"/>
          </a:xfrm>
          <a:prstGeom prst="rect">
            <a:avLst/>
          </a:prstGeom>
        </p:spPr>
        <p:txBody>
          <a:bodyPr vert="horz" wrap="square" lIns="0" tIns="308927" rIns="0" bIns="0" rtlCol="0">
            <a:spAutoFit/>
          </a:bodyPr>
          <a:lstStyle/>
          <a:p>
            <a:pPr marL="3213735" marR="5080" indent="-2157730">
              <a:lnSpc>
                <a:spcPct val="80000"/>
              </a:lnSpc>
              <a:spcBef>
                <a:spcPts val="530"/>
              </a:spcBef>
            </a:pPr>
            <a:r>
              <a:rPr sz="1800" spc="-95" dirty="0">
                <a:solidFill>
                  <a:srgbClr val="000000"/>
                </a:solidFill>
              </a:rPr>
              <a:t>Интенсивная терапия </a:t>
            </a:r>
            <a:r>
              <a:rPr sz="1800" spc="-85" dirty="0">
                <a:solidFill>
                  <a:srgbClr val="000000"/>
                </a:solidFill>
              </a:rPr>
              <a:t>системной </a:t>
            </a:r>
            <a:r>
              <a:rPr sz="1800" spc="-60" dirty="0">
                <a:solidFill>
                  <a:srgbClr val="000000"/>
                </a:solidFill>
              </a:rPr>
              <a:t>интоксикации </a:t>
            </a:r>
            <a:r>
              <a:rPr sz="1800" spc="-75" dirty="0">
                <a:solidFill>
                  <a:srgbClr val="000000"/>
                </a:solidFill>
              </a:rPr>
              <a:t>местными  </a:t>
            </a:r>
            <a:r>
              <a:rPr sz="1800" spc="-90" dirty="0">
                <a:solidFill>
                  <a:srgbClr val="000000"/>
                </a:solidFill>
              </a:rPr>
              <a:t>анестетиками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6760" marR="5080" indent="-170561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Интенсивная терапия </a:t>
            </a:r>
            <a:r>
              <a:rPr spc="-125" dirty="0"/>
              <a:t>системной </a:t>
            </a:r>
            <a:r>
              <a:rPr spc="-85" dirty="0"/>
              <a:t>интоксикации  </a:t>
            </a:r>
            <a:r>
              <a:rPr spc="-114" dirty="0"/>
              <a:t>местными</a:t>
            </a:r>
            <a:r>
              <a:rPr spc="-170" dirty="0"/>
              <a:t> </a:t>
            </a:r>
            <a:r>
              <a:rPr spc="-135" dirty="0"/>
              <a:t>анестетиками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6330" y="2428049"/>
            <a:ext cx="7874000" cy="2474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76300" marR="5080" indent="-864235">
              <a:lnSpc>
                <a:spcPct val="100000"/>
              </a:lnSpc>
              <a:spcBef>
                <a:spcPts val="95"/>
              </a:spcBef>
            </a:pPr>
            <a:r>
              <a:rPr sz="2700" spc="-695" dirty="0">
                <a:solidFill>
                  <a:srgbClr val="D16349"/>
                </a:solidFill>
                <a:latin typeface="Arial" panose="020B0604020202020204"/>
                <a:cs typeface="Arial" panose="020B0604020202020204"/>
              </a:rPr>
              <a:t> </a:t>
            </a:r>
            <a:r>
              <a:rPr sz="3200" spc="-165" dirty="0">
                <a:latin typeface="Arial" panose="020B0604020202020204"/>
                <a:cs typeface="Arial" panose="020B0604020202020204"/>
              </a:rPr>
              <a:t>При </a:t>
            </a:r>
            <a:r>
              <a:rPr sz="3200" spc="-135" dirty="0">
                <a:latin typeface="Arial" panose="020B0604020202020204"/>
                <a:cs typeface="Arial" panose="020B0604020202020204"/>
              </a:rPr>
              <a:t>развитии </a:t>
            </a:r>
            <a:r>
              <a:rPr sz="3200" spc="-160" dirty="0">
                <a:latin typeface="Arial" panose="020B0604020202020204"/>
                <a:cs typeface="Arial" panose="020B0604020202020204"/>
              </a:rPr>
              <a:t>первых </a:t>
            </a:r>
            <a:r>
              <a:rPr sz="3200" spc="-105" dirty="0">
                <a:latin typeface="Arial" panose="020B0604020202020204"/>
                <a:cs typeface="Arial" panose="020B0604020202020204"/>
              </a:rPr>
              <a:t>признаков  </a:t>
            </a:r>
            <a:r>
              <a:rPr sz="3200" spc="-175" dirty="0">
                <a:latin typeface="Arial" panose="020B0604020202020204"/>
                <a:cs typeface="Arial" panose="020B0604020202020204"/>
              </a:rPr>
              <a:t>системной </a:t>
            </a:r>
            <a:r>
              <a:rPr sz="3200" spc="-140" dirty="0">
                <a:latin typeface="Arial" panose="020B0604020202020204"/>
                <a:cs typeface="Arial" panose="020B0604020202020204"/>
              </a:rPr>
              <a:t>токсичности </a:t>
            </a:r>
            <a:r>
              <a:rPr sz="3200" spc="-130" dirty="0">
                <a:latin typeface="Arial" panose="020B0604020202020204"/>
                <a:cs typeface="Arial" panose="020B0604020202020204"/>
              </a:rPr>
              <a:t>необходимо  </a:t>
            </a:r>
            <a:r>
              <a:rPr sz="3200" spc="-140" dirty="0">
                <a:latin typeface="Arial" panose="020B0604020202020204"/>
                <a:cs typeface="Arial" panose="020B0604020202020204"/>
              </a:rPr>
              <a:t>прекратить </a:t>
            </a:r>
            <a:r>
              <a:rPr sz="3200" spc="-150" dirty="0">
                <a:latin typeface="Arial" panose="020B0604020202020204"/>
                <a:cs typeface="Arial" panose="020B0604020202020204"/>
                <a:sym typeface="+mn-ea"/>
              </a:rPr>
              <a:t> </a:t>
            </a:r>
            <a:r>
              <a:rPr lang="ru-RU" sz="3200" spc="-150" dirty="0">
                <a:latin typeface="Arial" panose="020B0604020202020204"/>
                <a:cs typeface="Arial" panose="020B0604020202020204"/>
                <a:sym typeface="+mn-ea"/>
              </a:rPr>
              <a:t>в</a:t>
            </a:r>
            <a:r>
              <a:rPr sz="3200" spc="-150" dirty="0">
                <a:latin typeface="Arial" panose="020B0604020202020204"/>
                <a:cs typeface="Arial" panose="020B0604020202020204"/>
                <a:sym typeface="+mn-ea"/>
              </a:rPr>
              <a:t>ведение </a:t>
            </a:r>
            <a:r>
              <a:rPr sz="3200" spc="-170" dirty="0">
                <a:latin typeface="Arial" panose="020B0604020202020204"/>
                <a:cs typeface="Arial" panose="020B0604020202020204"/>
                <a:sym typeface="+mn-ea"/>
              </a:rPr>
              <a:t>местных </a:t>
            </a:r>
            <a:r>
              <a:rPr sz="3200" spc="-160" dirty="0">
                <a:latin typeface="Arial" panose="020B0604020202020204"/>
                <a:cs typeface="Arial" panose="020B0604020202020204"/>
                <a:sym typeface="+mn-ea"/>
              </a:rPr>
              <a:t>анестетиков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369060">
              <a:lnSpc>
                <a:spcPct val="100000"/>
              </a:lnSpc>
              <a:spcBef>
                <a:spcPts val="5"/>
              </a:spcBef>
            </a:pPr>
            <a:endParaRPr sz="3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2112" y="2133600"/>
            <a:ext cx="8353425" cy="2303780"/>
          </a:xfrm>
          <a:custGeom>
            <a:avLst/>
            <a:gdLst/>
            <a:ahLst/>
            <a:cxnLst/>
            <a:rect l="l" t="t" r="r" b="b"/>
            <a:pathLst>
              <a:path w="8353425" h="2303779">
                <a:moveTo>
                  <a:pt x="0" y="383921"/>
                </a:moveTo>
                <a:lnTo>
                  <a:pt x="2991" y="335764"/>
                </a:lnTo>
                <a:lnTo>
                  <a:pt x="11724" y="289392"/>
                </a:lnTo>
                <a:lnTo>
                  <a:pt x="25841" y="245164"/>
                </a:lnTo>
                <a:lnTo>
                  <a:pt x="44981" y="203440"/>
                </a:lnTo>
                <a:lnTo>
                  <a:pt x="68784" y="164581"/>
                </a:lnTo>
                <a:lnTo>
                  <a:pt x="96891" y="128946"/>
                </a:lnTo>
                <a:lnTo>
                  <a:pt x="128941" y="96895"/>
                </a:lnTo>
                <a:lnTo>
                  <a:pt x="164576" y="68787"/>
                </a:lnTo>
                <a:lnTo>
                  <a:pt x="203435" y="44983"/>
                </a:lnTo>
                <a:lnTo>
                  <a:pt x="245159" y="25843"/>
                </a:lnTo>
                <a:lnTo>
                  <a:pt x="289387" y="11725"/>
                </a:lnTo>
                <a:lnTo>
                  <a:pt x="335761" y="2991"/>
                </a:lnTo>
                <a:lnTo>
                  <a:pt x="383921" y="0"/>
                </a:lnTo>
                <a:lnTo>
                  <a:pt x="7969504" y="0"/>
                </a:lnTo>
                <a:lnTo>
                  <a:pt x="8017663" y="2991"/>
                </a:lnTo>
                <a:lnTo>
                  <a:pt x="8064037" y="11725"/>
                </a:lnTo>
                <a:lnTo>
                  <a:pt x="8108265" y="25843"/>
                </a:lnTo>
                <a:lnTo>
                  <a:pt x="8149989" y="44983"/>
                </a:lnTo>
                <a:lnTo>
                  <a:pt x="8188848" y="68787"/>
                </a:lnTo>
                <a:lnTo>
                  <a:pt x="8224483" y="96895"/>
                </a:lnTo>
                <a:lnTo>
                  <a:pt x="8256533" y="128946"/>
                </a:lnTo>
                <a:lnTo>
                  <a:pt x="8284640" y="164581"/>
                </a:lnTo>
                <a:lnTo>
                  <a:pt x="8308443" y="203440"/>
                </a:lnTo>
                <a:lnTo>
                  <a:pt x="8327583" y="245164"/>
                </a:lnTo>
                <a:lnTo>
                  <a:pt x="8341700" y="289392"/>
                </a:lnTo>
                <a:lnTo>
                  <a:pt x="8350433" y="335764"/>
                </a:lnTo>
                <a:lnTo>
                  <a:pt x="8353425" y="383921"/>
                </a:lnTo>
                <a:lnTo>
                  <a:pt x="8353425" y="1919554"/>
                </a:lnTo>
                <a:lnTo>
                  <a:pt x="8350433" y="1967710"/>
                </a:lnTo>
                <a:lnTo>
                  <a:pt x="8341700" y="2014082"/>
                </a:lnTo>
                <a:lnTo>
                  <a:pt x="8327583" y="2058309"/>
                </a:lnTo>
                <a:lnTo>
                  <a:pt x="8308443" y="2100031"/>
                </a:lnTo>
                <a:lnTo>
                  <a:pt x="8284640" y="2138889"/>
                </a:lnTo>
                <a:lnTo>
                  <a:pt x="8256533" y="2174522"/>
                </a:lnTo>
                <a:lnTo>
                  <a:pt x="8224483" y="2206572"/>
                </a:lnTo>
                <a:lnTo>
                  <a:pt x="8188848" y="2234678"/>
                </a:lnTo>
                <a:lnTo>
                  <a:pt x="8149989" y="2258481"/>
                </a:lnTo>
                <a:lnTo>
                  <a:pt x="8108265" y="2277621"/>
                </a:lnTo>
                <a:lnTo>
                  <a:pt x="8064037" y="2291737"/>
                </a:lnTo>
                <a:lnTo>
                  <a:pt x="8017663" y="2300471"/>
                </a:lnTo>
                <a:lnTo>
                  <a:pt x="7969504" y="2303462"/>
                </a:lnTo>
                <a:lnTo>
                  <a:pt x="383921" y="2303462"/>
                </a:lnTo>
                <a:lnTo>
                  <a:pt x="335761" y="2300471"/>
                </a:lnTo>
                <a:lnTo>
                  <a:pt x="289387" y="2291737"/>
                </a:lnTo>
                <a:lnTo>
                  <a:pt x="245159" y="2277621"/>
                </a:lnTo>
                <a:lnTo>
                  <a:pt x="203435" y="2258481"/>
                </a:lnTo>
                <a:lnTo>
                  <a:pt x="164576" y="2234678"/>
                </a:lnTo>
                <a:lnTo>
                  <a:pt x="128941" y="2206572"/>
                </a:lnTo>
                <a:lnTo>
                  <a:pt x="96891" y="2174522"/>
                </a:lnTo>
                <a:lnTo>
                  <a:pt x="68784" y="2138889"/>
                </a:lnTo>
                <a:lnTo>
                  <a:pt x="44981" y="2100031"/>
                </a:lnTo>
                <a:lnTo>
                  <a:pt x="25841" y="2058309"/>
                </a:lnTo>
                <a:lnTo>
                  <a:pt x="11724" y="2014082"/>
                </a:lnTo>
                <a:lnTo>
                  <a:pt x="2991" y="1967710"/>
                </a:lnTo>
                <a:lnTo>
                  <a:pt x="0" y="1919554"/>
                </a:lnTo>
                <a:lnTo>
                  <a:pt x="0" y="383921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0365" y="1514038"/>
            <a:ext cx="7856855" cy="3249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860" marR="5080" indent="-1270" algn="ctr">
              <a:lnSpc>
                <a:spcPct val="110000"/>
              </a:lnSpc>
              <a:spcBef>
                <a:spcPts val="100"/>
              </a:spcBef>
            </a:pPr>
            <a:r>
              <a:rPr sz="2800" b="1" spc="-265" dirty="0">
                <a:latin typeface="Arial" panose="020B0604020202020204"/>
                <a:cs typeface="Arial" panose="020B0604020202020204"/>
              </a:rPr>
              <a:t>Последовательность </a:t>
            </a:r>
            <a:r>
              <a:rPr sz="2800" b="1" spc="-229" dirty="0">
                <a:latin typeface="Arial" panose="020B0604020202020204"/>
                <a:cs typeface="Arial" panose="020B0604020202020204"/>
              </a:rPr>
              <a:t>действий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начинается </a:t>
            </a:r>
            <a:r>
              <a:rPr sz="2800" b="1" spc="-385" dirty="0">
                <a:latin typeface="Arial" panose="020B0604020202020204"/>
                <a:cs typeface="Arial" panose="020B0604020202020204"/>
              </a:rPr>
              <a:t>с  </a:t>
            </a:r>
            <a:r>
              <a:rPr sz="2800" b="1" spc="-225" dirty="0">
                <a:latin typeface="Arial" panose="020B0604020202020204"/>
                <a:cs typeface="Arial" panose="020B0604020202020204"/>
              </a:rPr>
              <a:t>общепринятых </a:t>
            </a:r>
            <a:r>
              <a:rPr sz="2800" b="1" spc="-155" dirty="0">
                <a:latin typeface="Arial" panose="020B0604020202020204"/>
                <a:cs typeface="Arial" panose="020B0604020202020204"/>
              </a:rPr>
              <a:t>рекомендаций </a:t>
            </a:r>
            <a:r>
              <a:rPr sz="2800" b="1" spc="-204" dirty="0">
                <a:latin typeface="Arial" panose="020B0604020202020204"/>
                <a:cs typeface="Arial" panose="020B0604020202020204"/>
              </a:rPr>
              <a:t>по </a:t>
            </a:r>
            <a:r>
              <a:rPr sz="2800" b="1" spc="-215" dirty="0">
                <a:latin typeface="Arial" panose="020B0604020202020204"/>
                <a:cs typeface="Arial" panose="020B0604020202020204"/>
              </a:rPr>
              <a:t>интенсивной  </a:t>
            </a:r>
            <a:r>
              <a:rPr sz="2800" b="1" spc="-195" dirty="0">
                <a:latin typeface="Arial" panose="020B0604020202020204"/>
                <a:cs typeface="Arial" panose="020B0604020202020204"/>
              </a:rPr>
              <a:t>терапии </a:t>
            </a:r>
            <a:r>
              <a:rPr sz="2800" b="1" spc="-190" dirty="0">
                <a:latin typeface="Arial" panose="020B0604020202020204"/>
                <a:cs typeface="Arial" panose="020B0604020202020204"/>
              </a:rPr>
              <a:t>критических</a:t>
            </a:r>
            <a:r>
              <a:rPr sz="2800" b="1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50" dirty="0">
                <a:latin typeface="Arial" panose="020B0604020202020204"/>
                <a:cs typeface="Arial" panose="020B0604020202020204"/>
              </a:rPr>
              <a:t>состояний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50">
              <a:latin typeface="Times New Roman" panose="02020603050405020304"/>
              <a:cs typeface="Times New Roman" panose="02020603050405020304"/>
            </a:endParaRPr>
          </a:p>
          <a:p>
            <a:pPr marL="286385" marR="28575" indent="-274320">
              <a:lnSpc>
                <a:spcPct val="100000"/>
              </a:lnSpc>
              <a:spcBef>
                <a:spcPts val="5"/>
              </a:spcBef>
            </a:pPr>
            <a:r>
              <a:rPr sz="2300" spc="-605" dirty="0">
                <a:solidFill>
                  <a:srgbClr val="D16349"/>
                </a:solidFill>
                <a:latin typeface="Arial" panose="020B0604020202020204"/>
                <a:cs typeface="Arial" panose="020B0604020202020204"/>
              </a:rPr>
              <a:t> </a:t>
            </a:r>
            <a:r>
              <a:rPr sz="2700" spc="-160" dirty="0">
                <a:latin typeface="Arial" panose="020B0604020202020204"/>
                <a:cs typeface="Arial" panose="020B0604020202020204"/>
              </a:rPr>
              <a:t>Обеспечивают 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проходимость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верхних </a:t>
            </a:r>
            <a:r>
              <a:rPr sz="2700" spc="-180" dirty="0">
                <a:latin typeface="Arial" panose="020B0604020202020204"/>
                <a:cs typeface="Arial" panose="020B0604020202020204"/>
              </a:rPr>
              <a:t>дыхательных  </a:t>
            </a:r>
            <a:r>
              <a:rPr sz="2700" spc="-120" dirty="0">
                <a:latin typeface="Arial" panose="020B0604020202020204"/>
                <a:cs typeface="Arial" panose="020B0604020202020204"/>
              </a:rPr>
              <a:t>путей,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подачу 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100 </a:t>
            </a:r>
            <a:r>
              <a:rPr sz="2700" spc="-475" dirty="0">
                <a:latin typeface="Arial" panose="020B0604020202020204"/>
                <a:cs typeface="Arial" panose="020B0604020202020204"/>
              </a:rPr>
              <a:t>%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кислорода </a:t>
            </a:r>
            <a:r>
              <a:rPr sz="2700" spc="-50" dirty="0">
                <a:latin typeface="Arial" panose="020B0604020202020204"/>
                <a:cs typeface="Arial" panose="020B0604020202020204"/>
              </a:rPr>
              <a:t>и 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адекватную  вентиляцию</a:t>
            </a:r>
            <a:r>
              <a:rPr sz="2700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00" dirty="0">
                <a:latin typeface="Arial" panose="020B0604020202020204"/>
                <a:cs typeface="Arial" panose="020B0604020202020204"/>
              </a:rPr>
              <a:t>легких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82217" y="52705"/>
            <a:ext cx="717613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7675" marR="5080" indent="-170561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Интенсивная терапия </a:t>
            </a:r>
            <a:r>
              <a:rPr spc="-125" dirty="0"/>
              <a:t>системной </a:t>
            </a:r>
            <a:r>
              <a:rPr spc="-85" dirty="0"/>
              <a:t>интоксикации  </a:t>
            </a:r>
            <a:r>
              <a:rPr spc="-114" dirty="0"/>
              <a:t>местными</a:t>
            </a:r>
            <a:r>
              <a:rPr spc="-170" dirty="0"/>
              <a:t> </a:t>
            </a:r>
            <a:r>
              <a:rPr spc="-135" dirty="0"/>
              <a:t>анестетиками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0365" y="1258649"/>
            <a:ext cx="8346440" cy="4478020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588135">
              <a:lnSpc>
                <a:spcPct val="100000"/>
              </a:lnSpc>
              <a:spcBef>
                <a:spcPts val="2265"/>
              </a:spcBef>
            </a:pPr>
            <a:r>
              <a:rPr sz="3200" b="1" spc="-254" dirty="0">
                <a:latin typeface="Arial" panose="020B0604020202020204"/>
                <a:cs typeface="Arial" panose="020B0604020202020204"/>
              </a:rPr>
              <a:t>Противосудорожная</a:t>
            </a:r>
            <a:r>
              <a:rPr sz="3200" b="1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3200" b="1" spc="-240" dirty="0">
                <a:latin typeface="Arial" panose="020B0604020202020204"/>
                <a:cs typeface="Arial" panose="020B0604020202020204"/>
              </a:rPr>
              <a:t>терапия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287020" marR="734695" indent="-274320">
              <a:lnSpc>
                <a:spcPct val="100000"/>
              </a:lnSpc>
              <a:spcBef>
                <a:spcPts val="1835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700" spc="-135" dirty="0">
                <a:latin typeface="Arial" panose="020B0604020202020204"/>
                <a:cs typeface="Arial" panose="020B0604020202020204"/>
              </a:rPr>
              <a:t>При </a:t>
            </a:r>
            <a:r>
              <a:rPr sz="2700" spc="-75" dirty="0">
                <a:latin typeface="Arial" panose="020B0604020202020204"/>
                <a:cs typeface="Arial" panose="020B0604020202020204"/>
              </a:rPr>
              <a:t>возникновении 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судорог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препаратами </a:t>
            </a:r>
            <a:r>
              <a:rPr sz="2700" spc="-170" dirty="0">
                <a:latin typeface="Arial" panose="020B0604020202020204"/>
                <a:cs typeface="Arial" panose="020B0604020202020204"/>
              </a:rPr>
              <a:t>выбора  </a:t>
            </a:r>
            <a:r>
              <a:rPr sz="2700" spc="-185" dirty="0">
                <a:latin typeface="Arial" panose="020B0604020202020204"/>
                <a:cs typeface="Arial" panose="020B0604020202020204"/>
              </a:rPr>
              <a:t>являются</a:t>
            </a:r>
            <a:r>
              <a:rPr sz="2700" spc="-15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бензодиазепины.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87020" marR="5080" indent="-274320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700" spc="-140" dirty="0">
                <a:latin typeface="Arial" panose="020B0604020202020204"/>
                <a:cs typeface="Arial" panose="020B0604020202020204"/>
              </a:rPr>
              <a:t>Использование </a:t>
            </a:r>
            <a:r>
              <a:rPr sz="2700" spc="-165" dirty="0">
                <a:latin typeface="Arial" panose="020B0604020202020204"/>
                <a:cs typeface="Arial" panose="020B0604020202020204"/>
              </a:rPr>
              <a:t>пропофола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или 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натрия </a:t>
            </a:r>
            <a:r>
              <a:rPr sz="2700" spc="-140" dirty="0">
                <a:latin typeface="Arial" panose="020B0604020202020204"/>
                <a:cs typeface="Arial" panose="020B0604020202020204"/>
              </a:rPr>
              <a:t>тиопентала,  </a:t>
            </a:r>
            <a:r>
              <a:rPr sz="2700" spc="-145" dirty="0">
                <a:latin typeface="Arial" panose="020B0604020202020204"/>
                <a:cs typeface="Arial" panose="020B0604020202020204"/>
              </a:rPr>
              <a:t>обладающих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кардиодепрессивным </a:t>
            </a:r>
            <a:r>
              <a:rPr sz="2700" spc="-200" dirty="0">
                <a:latin typeface="Arial" panose="020B0604020202020204"/>
                <a:cs typeface="Arial" panose="020B0604020202020204"/>
              </a:rPr>
              <a:t>эффектом, </a:t>
            </a:r>
            <a:r>
              <a:rPr sz="2700" spc="-100" dirty="0">
                <a:latin typeface="Arial" panose="020B0604020202020204"/>
                <a:cs typeface="Arial" panose="020B0604020202020204"/>
              </a:rPr>
              <a:t>может  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потенцировать </a:t>
            </a:r>
            <a:r>
              <a:rPr sz="2700" spc="-110" dirty="0">
                <a:latin typeface="Arial" panose="020B0604020202020204"/>
                <a:cs typeface="Arial" panose="020B0604020202020204"/>
              </a:rPr>
              <a:t>токсические </a:t>
            </a:r>
            <a:r>
              <a:rPr sz="2700" spc="-225" dirty="0">
                <a:latin typeface="Arial" panose="020B0604020202020204"/>
                <a:cs typeface="Arial" panose="020B0604020202020204"/>
              </a:rPr>
              <a:t>эффекты, </a:t>
            </a:r>
            <a:r>
              <a:rPr sz="2700" spc="-50" dirty="0">
                <a:latin typeface="Arial" panose="020B0604020202020204"/>
                <a:cs typeface="Arial" panose="020B0604020202020204"/>
              </a:rPr>
              <a:t>и 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рекомендуется  только </a:t>
            </a:r>
            <a:r>
              <a:rPr sz="2700" spc="-145" dirty="0">
                <a:latin typeface="Arial" panose="020B0604020202020204"/>
                <a:cs typeface="Arial" panose="020B0604020202020204"/>
              </a:rPr>
              <a:t>в </a:t>
            </a:r>
            <a:r>
              <a:rPr sz="2700" spc="-175" dirty="0">
                <a:latin typeface="Arial" panose="020B0604020202020204"/>
                <a:cs typeface="Arial" panose="020B0604020202020204"/>
              </a:rPr>
              <a:t>случае 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недоступности</a:t>
            </a:r>
            <a:r>
              <a:rPr sz="2700" spc="-17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бензодиазепинов.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87020" marR="845820" indent="-274320">
              <a:lnSpc>
                <a:spcPct val="100000"/>
              </a:lnSpc>
              <a:spcBef>
                <a:spcPts val="650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700" spc="-135" dirty="0">
                <a:latin typeface="Arial" panose="020B0604020202020204"/>
                <a:cs typeface="Arial" panose="020B0604020202020204"/>
              </a:rPr>
              <a:t>При </a:t>
            </a:r>
            <a:r>
              <a:rPr sz="2700" spc="-175" dirty="0">
                <a:latin typeface="Arial" panose="020B0604020202020204"/>
                <a:cs typeface="Arial" panose="020B0604020202020204"/>
              </a:rPr>
              <a:t>неэффективности </a:t>
            </a:r>
            <a:r>
              <a:rPr sz="2700" spc="-160" dirty="0">
                <a:latin typeface="Arial" panose="020B0604020202020204"/>
                <a:cs typeface="Arial" panose="020B0604020202020204"/>
              </a:rPr>
              <a:t>–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мышечные </a:t>
            </a:r>
            <a:r>
              <a:rPr sz="2700" spc="-150" dirty="0">
                <a:latin typeface="Arial" panose="020B0604020202020204"/>
                <a:cs typeface="Arial" panose="020B0604020202020204"/>
              </a:rPr>
              <a:t>релаксанты </a:t>
            </a:r>
            <a:r>
              <a:rPr sz="2700" spc="-290" dirty="0">
                <a:latin typeface="Arial" panose="020B0604020202020204"/>
                <a:cs typeface="Arial" panose="020B0604020202020204"/>
              </a:rPr>
              <a:t>и  </a:t>
            </a:r>
            <a:r>
              <a:rPr sz="2700" spc="-120" dirty="0">
                <a:latin typeface="Arial" panose="020B0604020202020204"/>
                <a:cs typeface="Arial" panose="020B0604020202020204"/>
              </a:rPr>
              <a:t>интубация</a:t>
            </a:r>
            <a:r>
              <a:rPr sz="2700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45" dirty="0">
                <a:latin typeface="Arial" panose="020B0604020202020204"/>
                <a:cs typeface="Arial" panose="020B0604020202020204"/>
              </a:rPr>
              <a:t>трахеи.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82217" y="52705"/>
            <a:ext cx="717613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7675" marR="5080" indent="-170561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Интенсивная терапия </a:t>
            </a:r>
            <a:r>
              <a:rPr spc="-125" dirty="0"/>
              <a:t>системной </a:t>
            </a:r>
            <a:r>
              <a:rPr spc="-85" dirty="0"/>
              <a:t>интоксикации  </a:t>
            </a:r>
            <a:r>
              <a:rPr spc="-114" dirty="0"/>
              <a:t>местными</a:t>
            </a:r>
            <a:r>
              <a:rPr spc="-170" dirty="0"/>
              <a:t> </a:t>
            </a:r>
            <a:r>
              <a:rPr spc="-135" dirty="0"/>
              <a:t>анестетиками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41655" rIns="0" bIns="0" rtlCol="0">
            <a:spAutoFit/>
          </a:bodyPr>
          <a:lstStyle/>
          <a:p>
            <a:pPr marL="708025" marR="528320" indent="438785">
              <a:lnSpc>
                <a:spcPct val="100000"/>
              </a:lnSpc>
              <a:spcBef>
                <a:spcPts val="95"/>
              </a:spcBef>
            </a:pPr>
            <a:r>
              <a:rPr sz="3200" spc="-180" dirty="0"/>
              <a:t>Сердечно-легочная </a:t>
            </a:r>
            <a:r>
              <a:rPr sz="3200" spc="-135" dirty="0"/>
              <a:t>реанимация </a:t>
            </a:r>
            <a:r>
              <a:rPr sz="3200" spc="-85" dirty="0"/>
              <a:t>при  </a:t>
            </a:r>
            <a:r>
              <a:rPr sz="3200" spc="-145" dirty="0"/>
              <a:t>остановке </a:t>
            </a:r>
            <a:r>
              <a:rPr sz="3200" spc="-125" dirty="0"/>
              <a:t>кровообращения,</a:t>
            </a:r>
            <a:r>
              <a:rPr sz="3200" spc="-220" dirty="0"/>
              <a:t> </a:t>
            </a:r>
            <a:r>
              <a:rPr sz="3200" spc="-130" dirty="0"/>
              <a:t>вызванной</a:t>
            </a:r>
            <a:endParaRPr sz="3200"/>
          </a:p>
          <a:p>
            <a:pPr marL="2047240" marR="5080" indent="-1861185">
              <a:lnSpc>
                <a:spcPct val="100000"/>
              </a:lnSpc>
              <a:spcBef>
                <a:spcPts val="5"/>
              </a:spcBef>
            </a:pPr>
            <a:r>
              <a:rPr sz="3200" spc="-145" dirty="0"/>
              <a:t>системной токсичностью </a:t>
            </a:r>
            <a:r>
              <a:rPr sz="3200" spc="-135" dirty="0"/>
              <a:t>местного </a:t>
            </a:r>
            <a:r>
              <a:rPr sz="3200" spc="-175" dirty="0"/>
              <a:t>анестетика  </a:t>
            </a:r>
            <a:r>
              <a:rPr sz="3200" spc="-150" dirty="0"/>
              <a:t>имеет свои</a:t>
            </a:r>
            <a:r>
              <a:rPr sz="3200" spc="-195" dirty="0"/>
              <a:t> </a:t>
            </a:r>
            <a:r>
              <a:rPr sz="3200" spc="-140" dirty="0"/>
              <a:t>особенности</a:t>
            </a:r>
            <a:endParaRPr sz="320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9160" marR="5080" indent="-170561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Интенсивная терапия </a:t>
            </a:r>
            <a:r>
              <a:rPr spc="-125" dirty="0"/>
              <a:t>системной </a:t>
            </a:r>
            <a:r>
              <a:rPr spc="-85" dirty="0"/>
              <a:t>интоксикации  </a:t>
            </a:r>
            <a:r>
              <a:rPr spc="-114" dirty="0"/>
              <a:t>местными</a:t>
            </a:r>
            <a:r>
              <a:rPr spc="-170" dirty="0"/>
              <a:t> </a:t>
            </a:r>
            <a:r>
              <a:rPr spc="-135" dirty="0"/>
              <a:t>анестетиками</a:t>
            </a:r>
          </a:p>
        </p:txBody>
      </p:sp>
      <p:sp>
        <p:nvSpPr>
          <p:cNvPr id="13" name="object 13"/>
          <p:cNvSpPr/>
          <p:nvPr/>
        </p:nvSpPr>
        <p:spPr>
          <a:xfrm>
            <a:off x="301625" y="1844675"/>
            <a:ext cx="8534400" cy="2808605"/>
          </a:xfrm>
          <a:custGeom>
            <a:avLst/>
            <a:gdLst/>
            <a:ahLst/>
            <a:cxnLst/>
            <a:rect l="l" t="t" r="r" b="b"/>
            <a:pathLst>
              <a:path w="8534400" h="2808604">
                <a:moveTo>
                  <a:pt x="0" y="468058"/>
                </a:moveTo>
                <a:lnTo>
                  <a:pt x="2416" y="420203"/>
                </a:lnTo>
                <a:lnTo>
                  <a:pt x="9509" y="373730"/>
                </a:lnTo>
                <a:lnTo>
                  <a:pt x="21042" y="328874"/>
                </a:lnTo>
                <a:lnTo>
                  <a:pt x="36781" y="285871"/>
                </a:lnTo>
                <a:lnTo>
                  <a:pt x="56490" y="244956"/>
                </a:lnTo>
                <a:lnTo>
                  <a:pt x="79935" y="206365"/>
                </a:lnTo>
                <a:lnTo>
                  <a:pt x="106879" y="170332"/>
                </a:lnTo>
                <a:lnTo>
                  <a:pt x="137088" y="137093"/>
                </a:lnTo>
                <a:lnTo>
                  <a:pt x="170326" y="106883"/>
                </a:lnTo>
                <a:lnTo>
                  <a:pt x="206359" y="79938"/>
                </a:lnTo>
                <a:lnTo>
                  <a:pt x="244950" y="56493"/>
                </a:lnTo>
                <a:lnTo>
                  <a:pt x="285866" y="36783"/>
                </a:lnTo>
                <a:lnTo>
                  <a:pt x="328869" y="21043"/>
                </a:lnTo>
                <a:lnTo>
                  <a:pt x="373726" y="9509"/>
                </a:lnTo>
                <a:lnTo>
                  <a:pt x="420201" y="2416"/>
                </a:lnTo>
                <a:lnTo>
                  <a:pt x="468058" y="0"/>
                </a:lnTo>
                <a:lnTo>
                  <a:pt x="8066341" y="0"/>
                </a:lnTo>
                <a:lnTo>
                  <a:pt x="8114198" y="2416"/>
                </a:lnTo>
                <a:lnTo>
                  <a:pt x="8160673" y="9509"/>
                </a:lnTo>
                <a:lnTo>
                  <a:pt x="8205530" y="21043"/>
                </a:lnTo>
                <a:lnTo>
                  <a:pt x="8248533" y="36783"/>
                </a:lnTo>
                <a:lnTo>
                  <a:pt x="8289449" y="56493"/>
                </a:lnTo>
                <a:lnTo>
                  <a:pt x="8328040" y="79938"/>
                </a:lnTo>
                <a:lnTo>
                  <a:pt x="8364073" y="106883"/>
                </a:lnTo>
                <a:lnTo>
                  <a:pt x="8397311" y="137093"/>
                </a:lnTo>
                <a:lnTo>
                  <a:pt x="8427520" y="170332"/>
                </a:lnTo>
                <a:lnTo>
                  <a:pt x="8454464" y="206365"/>
                </a:lnTo>
                <a:lnTo>
                  <a:pt x="8477909" y="244956"/>
                </a:lnTo>
                <a:lnTo>
                  <a:pt x="8497618" y="285871"/>
                </a:lnTo>
                <a:lnTo>
                  <a:pt x="8513357" y="328874"/>
                </a:lnTo>
                <a:lnTo>
                  <a:pt x="8524890" y="373730"/>
                </a:lnTo>
                <a:lnTo>
                  <a:pt x="8531983" y="420203"/>
                </a:lnTo>
                <a:lnTo>
                  <a:pt x="8534400" y="468058"/>
                </a:lnTo>
                <a:lnTo>
                  <a:pt x="8534400" y="2340229"/>
                </a:lnTo>
                <a:lnTo>
                  <a:pt x="8531983" y="2388086"/>
                </a:lnTo>
                <a:lnTo>
                  <a:pt x="8524890" y="2434561"/>
                </a:lnTo>
                <a:lnTo>
                  <a:pt x="8513357" y="2479417"/>
                </a:lnTo>
                <a:lnTo>
                  <a:pt x="8497618" y="2522421"/>
                </a:lnTo>
                <a:lnTo>
                  <a:pt x="8477909" y="2563336"/>
                </a:lnTo>
                <a:lnTo>
                  <a:pt x="8454464" y="2601928"/>
                </a:lnTo>
                <a:lnTo>
                  <a:pt x="8427520" y="2637960"/>
                </a:lnTo>
                <a:lnTo>
                  <a:pt x="8397311" y="2671198"/>
                </a:lnTo>
                <a:lnTo>
                  <a:pt x="8364073" y="2701407"/>
                </a:lnTo>
                <a:lnTo>
                  <a:pt x="8328040" y="2728352"/>
                </a:lnTo>
                <a:lnTo>
                  <a:pt x="8289449" y="2751796"/>
                </a:lnTo>
                <a:lnTo>
                  <a:pt x="8248533" y="2771506"/>
                </a:lnTo>
                <a:lnTo>
                  <a:pt x="8205530" y="2787245"/>
                </a:lnTo>
                <a:lnTo>
                  <a:pt x="8160673" y="2798778"/>
                </a:lnTo>
                <a:lnTo>
                  <a:pt x="8114198" y="2805871"/>
                </a:lnTo>
                <a:lnTo>
                  <a:pt x="8066341" y="2808287"/>
                </a:lnTo>
                <a:lnTo>
                  <a:pt x="468058" y="2808287"/>
                </a:lnTo>
                <a:lnTo>
                  <a:pt x="420201" y="2805871"/>
                </a:lnTo>
                <a:lnTo>
                  <a:pt x="373726" y="2798778"/>
                </a:lnTo>
                <a:lnTo>
                  <a:pt x="328869" y="2787245"/>
                </a:lnTo>
                <a:lnTo>
                  <a:pt x="285866" y="2771506"/>
                </a:lnTo>
                <a:lnTo>
                  <a:pt x="244950" y="2751796"/>
                </a:lnTo>
                <a:lnTo>
                  <a:pt x="206359" y="2728352"/>
                </a:lnTo>
                <a:lnTo>
                  <a:pt x="170326" y="2701407"/>
                </a:lnTo>
                <a:lnTo>
                  <a:pt x="137088" y="2671198"/>
                </a:lnTo>
                <a:lnTo>
                  <a:pt x="106879" y="2637960"/>
                </a:lnTo>
                <a:lnTo>
                  <a:pt x="79935" y="2601928"/>
                </a:lnTo>
                <a:lnTo>
                  <a:pt x="56490" y="2563336"/>
                </a:lnTo>
                <a:lnTo>
                  <a:pt x="36781" y="2522421"/>
                </a:lnTo>
                <a:lnTo>
                  <a:pt x="21042" y="2479417"/>
                </a:lnTo>
                <a:lnTo>
                  <a:pt x="9509" y="2434561"/>
                </a:lnTo>
                <a:lnTo>
                  <a:pt x="2416" y="2388086"/>
                </a:lnTo>
                <a:lnTo>
                  <a:pt x="0" y="2340229"/>
                </a:lnTo>
                <a:lnTo>
                  <a:pt x="0" y="468058"/>
                </a:lnTo>
                <a:close/>
              </a:path>
            </a:pathLst>
          </a:custGeom>
          <a:ln w="349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2641" y="415417"/>
            <a:ext cx="80029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65" dirty="0"/>
              <a:t>Особенности </a:t>
            </a:r>
            <a:r>
              <a:rPr sz="3200" spc="-140" dirty="0"/>
              <a:t>сердечно-легочной</a:t>
            </a:r>
            <a:r>
              <a:rPr sz="3200" spc="-210" dirty="0"/>
              <a:t> </a:t>
            </a:r>
            <a:r>
              <a:rPr sz="3200" spc="-120" dirty="0"/>
              <a:t>реанимации</a:t>
            </a:r>
            <a:endParaRPr sz="3200"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70485" indent="-45720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tabLst>
                <a:tab pos="285750" algn="l"/>
              </a:tabLst>
            </a:pPr>
            <a:r>
              <a:rPr sz="2700" spc="-90" dirty="0"/>
              <a:t>Поддержку </a:t>
            </a:r>
            <a:r>
              <a:rPr sz="2700" spc="-80" dirty="0"/>
              <a:t>гемодинамики </a:t>
            </a:r>
            <a:r>
              <a:rPr sz="2700" spc="-50" dirty="0"/>
              <a:t>нужно </a:t>
            </a:r>
            <a:r>
              <a:rPr sz="2700" spc="-114" dirty="0"/>
              <a:t>проводить </a:t>
            </a:r>
            <a:r>
              <a:rPr sz="2700" spc="-75" dirty="0"/>
              <a:t>низкими  </a:t>
            </a:r>
            <a:r>
              <a:rPr sz="2700" spc="-95" dirty="0"/>
              <a:t>дозами </a:t>
            </a:r>
            <a:r>
              <a:rPr sz="2700" spc="-135" dirty="0"/>
              <a:t>адреналина </a:t>
            </a:r>
            <a:r>
              <a:rPr sz="2700" spc="-10" dirty="0"/>
              <a:t>в/в; </a:t>
            </a:r>
            <a:r>
              <a:rPr sz="2700" spc="-145" dirty="0"/>
              <a:t>болюс </a:t>
            </a:r>
            <a:r>
              <a:rPr sz="2700" spc="-135" dirty="0"/>
              <a:t>адреналина </a:t>
            </a:r>
            <a:r>
              <a:rPr sz="2700" spc="-105" dirty="0"/>
              <a:t>должен  </a:t>
            </a:r>
            <a:r>
              <a:rPr sz="2700" spc="-150" dirty="0"/>
              <a:t>быть </a:t>
            </a:r>
            <a:r>
              <a:rPr sz="2700" spc="-100" dirty="0"/>
              <a:t>ограничен </a:t>
            </a:r>
            <a:r>
              <a:rPr sz="2700" spc="-125" dirty="0"/>
              <a:t>5-10 </a:t>
            </a:r>
            <a:r>
              <a:rPr sz="2700" spc="45" dirty="0"/>
              <a:t>мкг/кг </a:t>
            </a:r>
            <a:r>
              <a:rPr sz="2700" spc="-145" dirty="0"/>
              <a:t>чтобы </a:t>
            </a:r>
            <a:r>
              <a:rPr sz="2700" spc="-130" dirty="0"/>
              <a:t>избежать  </a:t>
            </a:r>
            <a:r>
              <a:rPr sz="2700" spc="-110" dirty="0"/>
              <a:t>желудочковой </a:t>
            </a:r>
            <a:r>
              <a:rPr sz="2700" spc="-120" dirty="0"/>
              <a:t>тахикардии </a:t>
            </a:r>
            <a:r>
              <a:rPr sz="2700" spc="-50" dirty="0"/>
              <a:t>и</a:t>
            </a:r>
            <a:r>
              <a:rPr sz="2700" spc="-180" dirty="0"/>
              <a:t> </a:t>
            </a:r>
            <a:r>
              <a:rPr sz="2700" spc="-145" dirty="0"/>
              <a:t>фибрилляции</a:t>
            </a:r>
            <a:r>
              <a:rPr sz="2700" spc="-145" dirty="0">
                <a:solidFill>
                  <a:schemeClr val="tx2"/>
                </a:solidFill>
              </a:rPr>
              <a:t>.</a:t>
            </a:r>
            <a:endParaRPr sz="2700" dirty="0">
              <a:solidFill>
                <a:schemeClr val="tx2"/>
              </a:solidFill>
            </a:endParaRPr>
          </a:p>
          <a:p>
            <a:pPr marL="469900" marR="735330" indent="-457200">
              <a:lnSpc>
                <a:spcPct val="100000"/>
              </a:lnSpc>
              <a:spcBef>
                <a:spcPts val="18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tabLst>
                <a:tab pos="285750" algn="l"/>
              </a:tabLst>
            </a:pPr>
            <a:r>
              <a:rPr sz="2700" spc="-145" dirty="0"/>
              <a:t>Электроимульсную </a:t>
            </a:r>
            <a:r>
              <a:rPr sz="2700" spc="-125" dirty="0"/>
              <a:t>терапию проводят только </a:t>
            </a:r>
            <a:r>
              <a:rPr sz="2700" spc="-315" dirty="0"/>
              <a:t>при  </a:t>
            </a:r>
            <a:r>
              <a:rPr sz="2700" spc="-145" dirty="0"/>
              <a:t>фибрилляции.</a:t>
            </a:r>
            <a:endParaRPr sz="2700" dirty="0"/>
          </a:p>
          <a:p>
            <a:pPr marL="469900" marR="5080" indent="-457200">
              <a:lnSpc>
                <a:spcPct val="100000"/>
              </a:lnSpc>
              <a:spcBef>
                <a:spcPts val="18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tabLst>
                <a:tab pos="285750" algn="l"/>
              </a:tabLst>
            </a:pPr>
            <a:r>
              <a:rPr sz="2700" spc="-220" dirty="0"/>
              <a:t>Следует </a:t>
            </a:r>
            <a:r>
              <a:rPr sz="2700" b="1" spc="-375" dirty="0"/>
              <a:t>ИЗБЕГАТЬ</a:t>
            </a:r>
            <a:r>
              <a:rPr sz="2700" spc="-375" dirty="0"/>
              <a:t> </a:t>
            </a:r>
            <a:r>
              <a:rPr sz="2700" spc="-130" dirty="0"/>
              <a:t>использования </a:t>
            </a:r>
            <a:r>
              <a:rPr sz="2700" spc="-135" dirty="0"/>
              <a:t>вазопрессина,  </a:t>
            </a:r>
            <a:r>
              <a:rPr sz="2700" spc="-125" dirty="0"/>
              <a:t>блокаторов </a:t>
            </a:r>
            <a:r>
              <a:rPr sz="2700" spc="-130" dirty="0"/>
              <a:t>кальциевых </a:t>
            </a:r>
            <a:r>
              <a:rPr sz="2700" spc="-120" dirty="0"/>
              <a:t>каналов, </a:t>
            </a:r>
            <a:r>
              <a:rPr sz="2700" spc="-135" dirty="0"/>
              <a:t>бета-блокаторов</a:t>
            </a:r>
            <a:r>
              <a:rPr sz="2700" spc="-310" dirty="0"/>
              <a:t> </a:t>
            </a:r>
            <a:r>
              <a:rPr sz="2700" spc="-105" dirty="0"/>
              <a:t>или  </a:t>
            </a:r>
            <a:r>
              <a:rPr sz="2700" spc="-100" dirty="0"/>
              <a:t>лидокаина.</a:t>
            </a:r>
            <a:endParaRPr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8254" y="415417"/>
            <a:ext cx="811910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80" dirty="0"/>
              <a:t>Длительность </a:t>
            </a:r>
            <a:r>
              <a:rPr sz="3200" spc="-140" dirty="0"/>
              <a:t>сердечно-легочной</a:t>
            </a:r>
            <a:r>
              <a:rPr sz="3200" spc="-175" dirty="0"/>
              <a:t> </a:t>
            </a:r>
            <a:r>
              <a:rPr sz="3200" spc="-120" dirty="0"/>
              <a:t>реанимации</a:t>
            </a:r>
            <a:endParaRPr sz="3200"/>
          </a:p>
        </p:txBody>
      </p:sp>
      <p:sp>
        <p:nvSpPr>
          <p:cNvPr id="12" name="object 12"/>
          <p:cNvSpPr txBox="1"/>
          <p:nvPr/>
        </p:nvSpPr>
        <p:spPr>
          <a:xfrm>
            <a:off x="658304" y="1999297"/>
            <a:ext cx="7897495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spc="-140" dirty="0">
                <a:latin typeface="Arial" panose="020B0604020202020204"/>
                <a:cs typeface="Arial" panose="020B0604020202020204"/>
              </a:rPr>
              <a:t>При </a:t>
            </a:r>
            <a:r>
              <a:rPr sz="2800" b="1" spc="-125" dirty="0">
                <a:latin typeface="Arial" panose="020B0604020202020204"/>
                <a:cs typeface="Arial" panose="020B0604020202020204"/>
              </a:rPr>
              <a:t>остановке </a:t>
            </a:r>
            <a:r>
              <a:rPr sz="2800" b="1" spc="-130" dirty="0">
                <a:latin typeface="Arial" panose="020B0604020202020204"/>
                <a:cs typeface="Arial" panose="020B0604020202020204"/>
              </a:rPr>
              <a:t>сердечной </a:t>
            </a:r>
            <a:r>
              <a:rPr sz="2800" b="1" spc="-150" dirty="0">
                <a:latin typeface="Arial" panose="020B0604020202020204"/>
                <a:cs typeface="Arial" panose="020B0604020202020204"/>
              </a:rPr>
              <a:t>деятельности, </a:t>
            </a:r>
            <a:r>
              <a:rPr sz="2800" b="1" spc="-114" dirty="0">
                <a:latin typeface="Arial" panose="020B0604020202020204"/>
                <a:cs typeface="Arial" panose="020B0604020202020204"/>
              </a:rPr>
              <a:t>вызванной  </a:t>
            </a:r>
            <a:r>
              <a:rPr sz="2800" b="1" spc="-95" dirty="0">
                <a:latin typeface="Arial" panose="020B0604020202020204"/>
                <a:cs typeface="Arial" panose="020B0604020202020204"/>
              </a:rPr>
              <a:t>токсическими </a:t>
            </a:r>
            <a:r>
              <a:rPr sz="2800" b="1" spc="-114" dirty="0">
                <a:latin typeface="Arial" panose="020B0604020202020204"/>
                <a:cs typeface="Arial" panose="020B0604020202020204"/>
              </a:rPr>
              <a:t>проявлениями бупивакаина,  </a:t>
            </a:r>
            <a:r>
              <a:rPr sz="2800" b="1" spc="-105" dirty="0">
                <a:latin typeface="Arial" panose="020B0604020202020204"/>
                <a:cs typeface="Arial" panose="020B0604020202020204"/>
              </a:rPr>
              <a:t>реанимационные </a:t>
            </a:r>
            <a:r>
              <a:rPr sz="2800" b="1" spc="-114" dirty="0">
                <a:latin typeface="Arial" panose="020B0604020202020204"/>
                <a:cs typeface="Arial" panose="020B0604020202020204"/>
              </a:rPr>
              <a:t>мероприятия </a:t>
            </a:r>
            <a:r>
              <a:rPr sz="2800" b="1" spc="-110" dirty="0">
                <a:latin typeface="Arial" panose="020B0604020202020204"/>
                <a:cs typeface="Arial" panose="020B0604020202020204"/>
              </a:rPr>
              <a:t>необходимо  </a:t>
            </a:r>
            <a:r>
              <a:rPr sz="2800" b="1" spc="-114" dirty="0">
                <a:latin typeface="Arial" panose="020B0604020202020204"/>
                <a:cs typeface="Arial" panose="020B0604020202020204"/>
              </a:rPr>
              <a:t>проводить </a:t>
            </a:r>
            <a:r>
              <a:rPr sz="2800" b="1" spc="-110" dirty="0">
                <a:latin typeface="Arial" panose="020B0604020202020204"/>
                <a:cs typeface="Arial" panose="020B0604020202020204"/>
              </a:rPr>
              <a:t>не </a:t>
            </a:r>
            <a:r>
              <a:rPr sz="2800" b="1" spc="-120" dirty="0">
                <a:latin typeface="Arial" panose="020B0604020202020204"/>
                <a:cs typeface="Arial" panose="020B0604020202020204"/>
              </a:rPr>
              <a:t>менее </a:t>
            </a:r>
            <a:r>
              <a:rPr sz="2800" b="1" spc="-140" dirty="0">
                <a:latin typeface="Arial" panose="020B0604020202020204"/>
                <a:cs typeface="Arial" panose="020B0604020202020204"/>
              </a:rPr>
              <a:t>60</a:t>
            </a:r>
            <a:r>
              <a:rPr sz="280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мин</a:t>
            </a:r>
            <a:endParaRPr sz="28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9342" y="4815526"/>
            <a:ext cx="32791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35" dirty="0">
                <a:latin typeface="Arial" panose="020B0604020202020204"/>
                <a:cs typeface="Arial" panose="020B0604020202020204"/>
              </a:rPr>
              <a:t>(Neal </a:t>
            </a:r>
            <a:r>
              <a:rPr sz="2800" spc="-225" dirty="0">
                <a:latin typeface="Arial" panose="020B0604020202020204"/>
                <a:cs typeface="Arial" panose="020B0604020202020204"/>
              </a:rPr>
              <a:t>J.N. </a:t>
            </a:r>
            <a:r>
              <a:rPr sz="2800" spc="-15" dirty="0">
                <a:latin typeface="Arial" panose="020B0604020202020204"/>
                <a:cs typeface="Arial" panose="020B0604020202020204"/>
              </a:rPr>
              <a:t>et 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al.,</a:t>
            </a:r>
            <a:r>
              <a:rPr sz="2800" spc="-25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20" dirty="0">
                <a:latin typeface="Arial" panose="020B0604020202020204"/>
                <a:cs typeface="Arial" panose="020B0604020202020204"/>
              </a:rPr>
              <a:t>2010).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700837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762"/>
                </a:moveTo>
                <a:lnTo>
                  <a:pt x="8839200" y="4762"/>
                </a:lnTo>
                <a:lnTo>
                  <a:pt x="8839200" y="0"/>
                </a:lnTo>
                <a:lnTo>
                  <a:pt x="0" y="0"/>
                </a:lnTo>
                <a:lnTo>
                  <a:pt x="0" y="4762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5575"/>
            <a:ext cx="8839200" cy="1238250"/>
          </a:xfrm>
          <a:custGeom>
            <a:avLst/>
            <a:gdLst/>
            <a:ahLst/>
            <a:cxnLst/>
            <a:rect l="l" t="t" r="r" b="b"/>
            <a:pathLst>
              <a:path w="8839200" h="1238250">
                <a:moveTo>
                  <a:pt x="0" y="1238250"/>
                </a:moveTo>
                <a:lnTo>
                  <a:pt x="8839200" y="1238250"/>
                </a:lnTo>
                <a:lnTo>
                  <a:pt x="8839200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225" y="6388100"/>
            <a:ext cx="8832850" cy="3175"/>
          </a:xfrm>
          <a:custGeom>
            <a:avLst/>
            <a:gdLst/>
            <a:ahLst/>
            <a:cxnLst/>
            <a:rect l="l" t="t" r="r" b="b"/>
            <a:pathLst>
              <a:path w="8832850" h="3175">
                <a:moveTo>
                  <a:pt x="0" y="3175"/>
                </a:moveTo>
                <a:lnTo>
                  <a:pt x="8832850" y="3175"/>
                </a:lnTo>
                <a:lnTo>
                  <a:pt x="8832850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0"/>
            <a:ext cx="8839200" cy="155575"/>
          </a:xfrm>
          <a:custGeom>
            <a:avLst/>
            <a:gdLst/>
            <a:ahLst/>
            <a:cxnLst/>
            <a:rect l="l" t="t" r="r" b="b"/>
            <a:pathLst>
              <a:path w="8839200" h="155575">
                <a:moveTo>
                  <a:pt x="0" y="155575"/>
                </a:moveTo>
                <a:lnTo>
                  <a:pt x="8839200" y="155575"/>
                </a:lnTo>
                <a:lnTo>
                  <a:pt x="8839200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0"/>
                </a:lnTo>
                <a:lnTo>
                  <a:pt x="152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0"/>
                </a:lnTo>
                <a:lnTo>
                  <a:pt x="152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6050" y="6391275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0" y="15875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430962"/>
            <a:ext cx="9144000" cy="8255"/>
          </a:xfrm>
          <a:custGeom>
            <a:avLst/>
            <a:gdLst/>
            <a:ahLst/>
            <a:cxnLst/>
            <a:rect l="l" t="t" r="r" b="b"/>
            <a:pathLst>
              <a:path w="9144000" h="8254">
                <a:moveTo>
                  <a:pt x="0" y="7937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00200" y="280415"/>
            <a:ext cx="5715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00"/>
                </a:solidFill>
              </a:rPr>
              <a:t>«липидное</a:t>
            </a:r>
            <a:r>
              <a:rPr sz="3600" b="1" spc="-45" dirty="0">
                <a:solidFill>
                  <a:srgbClr val="000000"/>
                </a:solidFill>
              </a:rPr>
              <a:t> </a:t>
            </a:r>
            <a:r>
              <a:rPr sz="3600" b="1" spc="-5" dirty="0">
                <a:solidFill>
                  <a:srgbClr val="000000"/>
                </a:solidFill>
              </a:rPr>
              <a:t>спасение»</a:t>
            </a:r>
            <a:endParaRPr sz="3600" b="1" dirty="0"/>
          </a:p>
        </p:txBody>
      </p:sp>
      <p:sp>
        <p:nvSpPr>
          <p:cNvPr id="16" name="object 16"/>
          <p:cNvSpPr/>
          <p:nvPr/>
        </p:nvSpPr>
        <p:spPr>
          <a:xfrm>
            <a:off x="323850" y="2012950"/>
            <a:ext cx="5035550" cy="4079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51815" y="6420548"/>
            <a:ext cx="7945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 panose="02020603050405020304"/>
                <a:cs typeface="Times New Roman" panose="02020603050405020304"/>
              </a:rPr>
              <a:t>Lipid Emulsion Infusion: Resuscitation </a:t>
            </a:r>
            <a:r>
              <a:rPr sz="1200" b="1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1200" b="1" spc="-5" dirty="0">
                <a:latin typeface="Times New Roman" panose="02020603050405020304"/>
                <a:cs typeface="Times New Roman" panose="02020603050405020304"/>
              </a:rPr>
              <a:t>Local Anesthetic and Other Drug Overdose </a:t>
            </a:r>
            <a:r>
              <a:rPr sz="1100" b="1" spc="-5" dirty="0">
                <a:latin typeface="Times New Roman" panose="02020603050405020304"/>
                <a:cs typeface="Times New Roman" panose="02020603050405020304"/>
              </a:rPr>
              <a:t>Anesthesiology. 2012;117(1):</a:t>
            </a:r>
            <a:r>
              <a:rPr sz="1100" b="1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b="1" spc="-5" dirty="0">
                <a:latin typeface="Times New Roman" panose="02020603050405020304"/>
                <a:cs typeface="Times New Roman" panose="02020603050405020304"/>
              </a:rPr>
              <a:t>180-187.</a:t>
            </a:r>
            <a:endParaRPr sz="11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94052" y="1474025"/>
            <a:ext cx="6992620" cy="3442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 panose="020B0604020202020204"/>
                <a:cs typeface="Arial" panose="020B0604020202020204"/>
              </a:rPr>
              <a:t>Механизмы </a:t>
            </a:r>
            <a:r>
              <a:rPr sz="2400" spc="-5" dirty="0">
                <a:latin typeface="Arial" panose="020B0604020202020204"/>
                <a:cs typeface="Arial" panose="020B0604020202020204"/>
              </a:rPr>
              <a:t>действия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жировой</a:t>
            </a:r>
            <a:r>
              <a:rPr sz="2400" spc="10" dirty="0">
                <a:latin typeface="Arial" panose="020B0604020202020204"/>
                <a:cs typeface="Arial" panose="020B0604020202020204"/>
              </a:rPr>
              <a:t> </a:t>
            </a:r>
            <a:r>
              <a:rPr sz="2400" spc="-10" dirty="0">
                <a:latin typeface="Arial" panose="020B0604020202020204"/>
                <a:cs typeface="Arial" panose="020B0604020202020204"/>
              </a:rPr>
              <a:t>эмульсии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latin typeface="Times New Roman" panose="02020603050405020304"/>
              <a:cs typeface="Times New Roman" panose="02020603050405020304"/>
            </a:endParaRPr>
          </a:p>
          <a:p>
            <a:pPr marL="4114165" marR="378460" indent="-357505">
              <a:lnSpc>
                <a:spcPct val="100000"/>
              </a:lnSpc>
              <a:buFont typeface="Arial" panose="020B0604020202020204"/>
              <a:buChar char="•"/>
              <a:tabLst>
                <a:tab pos="4112895" algn="l"/>
                <a:tab pos="4114165" algn="l"/>
              </a:tabLst>
            </a:pPr>
            <a:r>
              <a:rPr sz="2000" dirty="0">
                <a:latin typeface="Times New Roman" panose="02020603050405020304"/>
                <a:cs typeface="Times New Roman" panose="02020603050405020304"/>
              </a:rPr>
              <a:t>местный анестетик 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плазмы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крови  связывается с</a:t>
            </a:r>
            <a:r>
              <a:rPr sz="2000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липидом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buFont typeface="Arial" panose="020B0604020202020204"/>
              <a:buChar char="•"/>
            </a:pP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 panose="020B0604020202020204"/>
              <a:buChar char="•"/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4114165" marR="5080" indent="-357505" algn="just">
              <a:lnSpc>
                <a:spcPct val="100000"/>
              </a:lnSpc>
              <a:buFont typeface="Arial" panose="020B0604020202020204"/>
              <a:buChar char="•"/>
              <a:tabLst>
                <a:tab pos="4114165" algn="l"/>
              </a:tabLst>
            </a:pP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липид 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как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энергетический  </a:t>
            </a:r>
            <a:r>
              <a:rPr sz="2000" spc="-15" dirty="0">
                <a:latin typeface="Times New Roman" panose="02020603050405020304"/>
                <a:cs typeface="Times New Roman" panose="02020603050405020304"/>
              </a:rPr>
              <a:t>субстрат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для </a:t>
            </a:r>
            <a:r>
              <a:rPr sz="2000" spc="-20" dirty="0">
                <a:latin typeface="Times New Roman" panose="02020603050405020304"/>
                <a:cs typeface="Times New Roman" panose="02020603050405020304"/>
              </a:rPr>
              <a:t>митохондрий 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сердца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63712" y="1916125"/>
            <a:ext cx="2160905" cy="957580"/>
          </a:xfrm>
          <a:custGeom>
            <a:avLst/>
            <a:gdLst/>
            <a:ahLst/>
            <a:cxnLst/>
            <a:rect l="l" t="t" r="r" b="b"/>
            <a:pathLst>
              <a:path w="2160904" h="957580">
                <a:moveTo>
                  <a:pt x="0" y="478624"/>
                </a:moveTo>
                <a:lnTo>
                  <a:pt x="7810" y="420773"/>
                </a:lnTo>
                <a:lnTo>
                  <a:pt x="30641" y="364970"/>
                </a:lnTo>
                <a:lnTo>
                  <a:pt x="67586" y="311616"/>
                </a:lnTo>
                <a:lnTo>
                  <a:pt x="117742" y="261112"/>
                </a:lnTo>
                <a:lnTo>
                  <a:pt x="147492" y="237053"/>
                </a:lnTo>
                <a:lnTo>
                  <a:pt x="180206" y="213857"/>
                </a:lnTo>
                <a:lnTo>
                  <a:pt x="215770" y="191573"/>
                </a:lnTo>
                <a:lnTo>
                  <a:pt x="254073" y="170252"/>
                </a:lnTo>
                <a:lnTo>
                  <a:pt x="295000" y="149944"/>
                </a:lnTo>
                <a:lnTo>
                  <a:pt x="338438" y="130699"/>
                </a:lnTo>
                <a:lnTo>
                  <a:pt x="384276" y="112566"/>
                </a:lnTo>
                <a:lnTo>
                  <a:pt x="432399" y="95596"/>
                </a:lnTo>
                <a:lnTo>
                  <a:pt x="482696" y="79839"/>
                </a:lnTo>
                <a:lnTo>
                  <a:pt x="535051" y="65346"/>
                </a:lnTo>
                <a:lnTo>
                  <a:pt x="589354" y="52165"/>
                </a:lnTo>
                <a:lnTo>
                  <a:pt x="645491" y="40348"/>
                </a:lnTo>
                <a:lnTo>
                  <a:pt x="703348" y="29943"/>
                </a:lnTo>
                <a:lnTo>
                  <a:pt x="762813" y="21002"/>
                </a:lnTo>
                <a:lnTo>
                  <a:pt x="823773" y="13575"/>
                </a:lnTo>
                <a:lnTo>
                  <a:pt x="886114" y="7711"/>
                </a:lnTo>
                <a:lnTo>
                  <a:pt x="949725" y="3460"/>
                </a:lnTo>
                <a:lnTo>
                  <a:pt x="1014491" y="873"/>
                </a:lnTo>
                <a:lnTo>
                  <a:pt x="1080300" y="0"/>
                </a:lnTo>
                <a:lnTo>
                  <a:pt x="1146107" y="873"/>
                </a:lnTo>
                <a:lnTo>
                  <a:pt x="1210872" y="3460"/>
                </a:lnTo>
                <a:lnTo>
                  <a:pt x="1274481" y="7711"/>
                </a:lnTo>
                <a:lnTo>
                  <a:pt x="1336822" y="13575"/>
                </a:lnTo>
                <a:lnTo>
                  <a:pt x="1397780" y="21002"/>
                </a:lnTo>
                <a:lnTo>
                  <a:pt x="1457245" y="29943"/>
                </a:lnTo>
                <a:lnTo>
                  <a:pt x="1515101" y="40348"/>
                </a:lnTo>
                <a:lnTo>
                  <a:pt x="1571237" y="52165"/>
                </a:lnTo>
                <a:lnTo>
                  <a:pt x="1625539" y="65346"/>
                </a:lnTo>
                <a:lnTo>
                  <a:pt x="1677894" y="79839"/>
                </a:lnTo>
                <a:lnTo>
                  <a:pt x="1728190" y="95596"/>
                </a:lnTo>
                <a:lnTo>
                  <a:pt x="1776313" y="112566"/>
                </a:lnTo>
                <a:lnTo>
                  <a:pt x="1822150" y="130699"/>
                </a:lnTo>
                <a:lnTo>
                  <a:pt x="1865588" y="149944"/>
                </a:lnTo>
                <a:lnTo>
                  <a:pt x="1906515" y="170252"/>
                </a:lnTo>
                <a:lnTo>
                  <a:pt x="1944817" y="191573"/>
                </a:lnTo>
                <a:lnTo>
                  <a:pt x="1980381" y="213857"/>
                </a:lnTo>
                <a:lnTo>
                  <a:pt x="2013095" y="237053"/>
                </a:lnTo>
                <a:lnTo>
                  <a:pt x="2042845" y="261112"/>
                </a:lnTo>
                <a:lnTo>
                  <a:pt x="2093001" y="311616"/>
                </a:lnTo>
                <a:lnTo>
                  <a:pt x="2129946" y="364970"/>
                </a:lnTo>
                <a:lnTo>
                  <a:pt x="2152776" y="420773"/>
                </a:lnTo>
                <a:lnTo>
                  <a:pt x="2160587" y="478624"/>
                </a:lnTo>
                <a:lnTo>
                  <a:pt x="2158615" y="507781"/>
                </a:lnTo>
                <a:lnTo>
                  <a:pt x="2143182" y="564658"/>
                </a:lnTo>
                <a:lnTo>
                  <a:pt x="2113181" y="619288"/>
                </a:lnTo>
                <a:lnTo>
                  <a:pt x="2069518" y="671268"/>
                </a:lnTo>
                <a:lnTo>
                  <a:pt x="2013095" y="720199"/>
                </a:lnTo>
                <a:lnTo>
                  <a:pt x="1980381" y="743396"/>
                </a:lnTo>
                <a:lnTo>
                  <a:pt x="1944817" y="765680"/>
                </a:lnTo>
                <a:lnTo>
                  <a:pt x="1906515" y="787002"/>
                </a:lnTo>
                <a:lnTo>
                  <a:pt x="1865588" y="807311"/>
                </a:lnTo>
                <a:lnTo>
                  <a:pt x="1822150" y="826557"/>
                </a:lnTo>
                <a:lnTo>
                  <a:pt x="1776313" y="844690"/>
                </a:lnTo>
                <a:lnTo>
                  <a:pt x="1728190" y="861661"/>
                </a:lnTo>
                <a:lnTo>
                  <a:pt x="1677894" y="877418"/>
                </a:lnTo>
                <a:lnTo>
                  <a:pt x="1625539" y="891913"/>
                </a:lnTo>
                <a:lnTo>
                  <a:pt x="1571237" y="905094"/>
                </a:lnTo>
                <a:lnTo>
                  <a:pt x="1515101" y="916912"/>
                </a:lnTo>
                <a:lnTo>
                  <a:pt x="1457245" y="927316"/>
                </a:lnTo>
                <a:lnTo>
                  <a:pt x="1397780" y="936258"/>
                </a:lnTo>
                <a:lnTo>
                  <a:pt x="1336822" y="943686"/>
                </a:lnTo>
                <a:lnTo>
                  <a:pt x="1274481" y="949550"/>
                </a:lnTo>
                <a:lnTo>
                  <a:pt x="1210872" y="953801"/>
                </a:lnTo>
                <a:lnTo>
                  <a:pt x="1146107" y="956388"/>
                </a:lnTo>
                <a:lnTo>
                  <a:pt x="1080300" y="957262"/>
                </a:lnTo>
                <a:lnTo>
                  <a:pt x="1014491" y="956388"/>
                </a:lnTo>
                <a:lnTo>
                  <a:pt x="949725" y="953801"/>
                </a:lnTo>
                <a:lnTo>
                  <a:pt x="886114" y="949550"/>
                </a:lnTo>
                <a:lnTo>
                  <a:pt x="823773" y="943686"/>
                </a:lnTo>
                <a:lnTo>
                  <a:pt x="762813" y="936258"/>
                </a:lnTo>
                <a:lnTo>
                  <a:pt x="703348" y="927316"/>
                </a:lnTo>
                <a:lnTo>
                  <a:pt x="645491" y="916912"/>
                </a:lnTo>
                <a:lnTo>
                  <a:pt x="589354" y="905094"/>
                </a:lnTo>
                <a:lnTo>
                  <a:pt x="535051" y="891913"/>
                </a:lnTo>
                <a:lnTo>
                  <a:pt x="482696" y="877418"/>
                </a:lnTo>
                <a:lnTo>
                  <a:pt x="432399" y="861661"/>
                </a:lnTo>
                <a:lnTo>
                  <a:pt x="384276" y="844690"/>
                </a:lnTo>
                <a:lnTo>
                  <a:pt x="338438" y="826557"/>
                </a:lnTo>
                <a:lnTo>
                  <a:pt x="295000" y="807311"/>
                </a:lnTo>
                <a:lnTo>
                  <a:pt x="254073" y="787002"/>
                </a:lnTo>
                <a:lnTo>
                  <a:pt x="215770" y="765680"/>
                </a:lnTo>
                <a:lnTo>
                  <a:pt x="180206" y="743396"/>
                </a:lnTo>
                <a:lnTo>
                  <a:pt x="147492" y="720199"/>
                </a:lnTo>
                <a:lnTo>
                  <a:pt x="117742" y="696140"/>
                </a:lnTo>
                <a:lnTo>
                  <a:pt x="67586" y="645634"/>
                </a:lnTo>
                <a:lnTo>
                  <a:pt x="30641" y="592279"/>
                </a:lnTo>
                <a:lnTo>
                  <a:pt x="7810" y="536476"/>
                </a:lnTo>
                <a:lnTo>
                  <a:pt x="0" y="47862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387" y="4724400"/>
            <a:ext cx="3240405" cy="1351280"/>
          </a:xfrm>
          <a:custGeom>
            <a:avLst/>
            <a:gdLst/>
            <a:ahLst/>
            <a:cxnLst/>
            <a:rect l="l" t="t" r="r" b="b"/>
            <a:pathLst>
              <a:path w="3240404" h="1351279">
                <a:moveTo>
                  <a:pt x="0" y="675487"/>
                </a:moveTo>
                <a:lnTo>
                  <a:pt x="5370" y="620086"/>
                </a:lnTo>
                <a:lnTo>
                  <a:pt x="21203" y="565919"/>
                </a:lnTo>
                <a:lnTo>
                  <a:pt x="47083" y="513159"/>
                </a:lnTo>
                <a:lnTo>
                  <a:pt x="82591" y="461980"/>
                </a:lnTo>
                <a:lnTo>
                  <a:pt x="127311" y="412556"/>
                </a:lnTo>
                <a:lnTo>
                  <a:pt x="180827" y="365061"/>
                </a:lnTo>
                <a:lnTo>
                  <a:pt x="242721" y="319669"/>
                </a:lnTo>
                <a:lnTo>
                  <a:pt x="276679" y="297815"/>
                </a:lnTo>
                <a:lnTo>
                  <a:pt x="312576" y="276552"/>
                </a:lnTo>
                <a:lnTo>
                  <a:pt x="350358" y="255902"/>
                </a:lnTo>
                <a:lnTo>
                  <a:pt x="389975" y="235887"/>
                </a:lnTo>
                <a:lnTo>
                  <a:pt x="431373" y="216527"/>
                </a:lnTo>
                <a:lnTo>
                  <a:pt x="474502" y="197845"/>
                </a:lnTo>
                <a:lnTo>
                  <a:pt x="519308" y="179862"/>
                </a:lnTo>
                <a:lnTo>
                  <a:pt x="565739" y="162601"/>
                </a:lnTo>
                <a:lnTo>
                  <a:pt x="613744" y="146083"/>
                </a:lnTo>
                <a:lnTo>
                  <a:pt x="663270" y="130329"/>
                </a:lnTo>
                <a:lnTo>
                  <a:pt x="714265" y="115362"/>
                </a:lnTo>
                <a:lnTo>
                  <a:pt x="766677" y="101203"/>
                </a:lnTo>
                <a:lnTo>
                  <a:pt x="820454" y="87874"/>
                </a:lnTo>
                <a:lnTo>
                  <a:pt x="875544" y="75396"/>
                </a:lnTo>
                <a:lnTo>
                  <a:pt x="931894" y="63792"/>
                </a:lnTo>
                <a:lnTo>
                  <a:pt x="989454" y="53083"/>
                </a:lnTo>
                <a:lnTo>
                  <a:pt x="1048169" y="43290"/>
                </a:lnTo>
                <a:lnTo>
                  <a:pt x="1107989" y="34436"/>
                </a:lnTo>
                <a:lnTo>
                  <a:pt x="1168861" y="26543"/>
                </a:lnTo>
                <a:lnTo>
                  <a:pt x="1230733" y="19631"/>
                </a:lnTo>
                <a:lnTo>
                  <a:pt x="1293553" y="13723"/>
                </a:lnTo>
                <a:lnTo>
                  <a:pt x="1357269" y="8840"/>
                </a:lnTo>
                <a:lnTo>
                  <a:pt x="1421829" y="5005"/>
                </a:lnTo>
                <a:lnTo>
                  <a:pt x="1487180" y="2239"/>
                </a:lnTo>
                <a:lnTo>
                  <a:pt x="1553271" y="563"/>
                </a:lnTo>
                <a:lnTo>
                  <a:pt x="1620050" y="0"/>
                </a:lnTo>
                <a:lnTo>
                  <a:pt x="1686827" y="563"/>
                </a:lnTo>
                <a:lnTo>
                  <a:pt x="1752917" y="2239"/>
                </a:lnTo>
                <a:lnTo>
                  <a:pt x="1818267" y="5005"/>
                </a:lnTo>
                <a:lnTo>
                  <a:pt x="1882826" y="8840"/>
                </a:lnTo>
                <a:lnTo>
                  <a:pt x="1946542" y="13723"/>
                </a:lnTo>
                <a:lnTo>
                  <a:pt x="2009361" y="19631"/>
                </a:lnTo>
                <a:lnTo>
                  <a:pt x="2071233" y="26543"/>
                </a:lnTo>
                <a:lnTo>
                  <a:pt x="2132104" y="34436"/>
                </a:lnTo>
                <a:lnTo>
                  <a:pt x="2191923" y="43290"/>
                </a:lnTo>
                <a:lnTo>
                  <a:pt x="2250638" y="53083"/>
                </a:lnTo>
                <a:lnTo>
                  <a:pt x="2308197" y="63792"/>
                </a:lnTo>
                <a:lnTo>
                  <a:pt x="2364547" y="75396"/>
                </a:lnTo>
                <a:lnTo>
                  <a:pt x="2419636" y="87874"/>
                </a:lnTo>
                <a:lnTo>
                  <a:pt x="2473413" y="101203"/>
                </a:lnTo>
                <a:lnTo>
                  <a:pt x="2525825" y="115362"/>
                </a:lnTo>
                <a:lnTo>
                  <a:pt x="2576820" y="130329"/>
                </a:lnTo>
                <a:lnTo>
                  <a:pt x="2626345" y="146083"/>
                </a:lnTo>
                <a:lnTo>
                  <a:pt x="2674350" y="162601"/>
                </a:lnTo>
                <a:lnTo>
                  <a:pt x="2720781" y="179862"/>
                </a:lnTo>
                <a:lnTo>
                  <a:pt x="2765586" y="197845"/>
                </a:lnTo>
                <a:lnTo>
                  <a:pt x="2808714" y="216527"/>
                </a:lnTo>
                <a:lnTo>
                  <a:pt x="2850113" y="235887"/>
                </a:lnTo>
                <a:lnTo>
                  <a:pt x="2889729" y="255902"/>
                </a:lnTo>
                <a:lnTo>
                  <a:pt x="2927512" y="276552"/>
                </a:lnTo>
                <a:lnTo>
                  <a:pt x="2963408" y="297815"/>
                </a:lnTo>
                <a:lnTo>
                  <a:pt x="2997367" y="319669"/>
                </a:lnTo>
                <a:lnTo>
                  <a:pt x="3029334" y="342091"/>
                </a:lnTo>
                <a:lnTo>
                  <a:pt x="3087091" y="388557"/>
                </a:lnTo>
                <a:lnTo>
                  <a:pt x="3136261" y="437038"/>
                </a:lnTo>
                <a:lnTo>
                  <a:pt x="3176427" y="487361"/>
                </a:lnTo>
                <a:lnTo>
                  <a:pt x="3207173" y="539353"/>
                </a:lnTo>
                <a:lnTo>
                  <a:pt x="3228082" y="592838"/>
                </a:lnTo>
                <a:lnTo>
                  <a:pt x="3238736" y="647643"/>
                </a:lnTo>
                <a:lnTo>
                  <a:pt x="3240087" y="675487"/>
                </a:lnTo>
                <a:lnTo>
                  <a:pt x="3238736" y="703331"/>
                </a:lnTo>
                <a:lnTo>
                  <a:pt x="3228082" y="758136"/>
                </a:lnTo>
                <a:lnTo>
                  <a:pt x="3207173" y="811622"/>
                </a:lnTo>
                <a:lnTo>
                  <a:pt x="3176427" y="863613"/>
                </a:lnTo>
                <a:lnTo>
                  <a:pt x="3136261" y="913936"/>
                </a:lnTo>
                <a:lnTo>
                  <a:pt x="3087091" y="962417"/>
                </a:lnTo>
                <a:lnTo>
                  <a:pt x="3029334" y="1008883"/>
                </a:lnTo>
                <a:lnTo>
                  <a:pt x="2997367" y="1031306"/>
                </a:lnTo>
                <a:lnTo>
                  <a:pt x="2963408" y="1053159"/>
                </a:lnTo>
                <a:lnTo>
                  <a:pt x="2927512" y="1074422"/>
                </a:lnTo>
                <a:lnTo>
                  <a:pt x="2889729" y="1095072"/>
                </a:lnTo>
                <a:lnTo>
                  <a:pt x="2850113" y="1115088"/>
                </a:lnTo>
                <a:lnTo>
                  <a:pt x="2808714" y="1134447"/>
                </a:lnTo>
                <a:lnTo>
                  <a:pt x="2765586" y="1153129"/>
                </a:lnTo>
                <a:lnTo>
                  <a:pt x="2720781" y="1171112"/>
                </a:lnTo>
                <a:lnTo>
                  <a:pt x="2674350" y="1188373"/>
                </a:lnTo>
                <a:lnTo>
                  <a:pt x="2626345" y="1204891"/>
                </a:lnTo>
                <a:lnTo>
                  <a:pt x="2576820" y="1220645"/>
                </a:lnTo>
                <a:lnTo>
                  <a:pt x="2525825" y="1235612"/>
                </a:lnTo>
                <a:lnTo>
                  <a:pt x="2473413" y="1249771"/>
                </a:lnTo>
                <a:lnTo>
                  <a:pt x="2419636" y="1263101"/>
                </a:lnTo>
                <a:lnTo>
                  <a:pt x="2364547" y="1275578"/>
                </a:lnTo>
                <a:lnTo>
                  <a:pt x="2308197" y="1287182"/>
                </a:lnTo>
                <a:lnTo>
                  <a:pt x="2250638" y="1297892"/>
                </a:lnTo>
                <a:lnTo>
                  <a:pt x="2191923" y="1307684"/>
                </a:lnTo>
                <a:lnTo>
                  <a:pt x="2132104" y="1316538"/>
                </a:lnTo>
                <a:lnTo>
                  <a:pt x="2071233" y="1324432"/>
                </a:lnTo>
                <a:lnTo>
                  <a:pt x="2009361" y="1331343"/>
                </a:lnTo>
                <a:lnTo>
                  <a:pt x="1946542" y="1337251"/>
                </a:lnTo>
                <a:lnTo>
                  <a:pt x="1882826" y="1342134"/>
                </a:lnTo>
                <a:lnTo>
                  <a:pt x="1818267" y="1345969"/>
                </a:lnTo>
                <a:lnTo>
                  <a:pt x="1752917" y="1348735"/>
                </a:lnTo>
                <a:lnTo>
                  <a:pt x="1686827" y="1350411"/>
                </a:lnTo>
                <a:lnTo>
                  <a:pt x="1620050" y="1350975"/>
                </a:lnTo>
                <a:lnTo>
                  <a:pt x="1553271" y="1350411"/>
                </a:lnTo>
                <a:lnTo>
                  <a:pt x="1487180" y="1348735"/>
                </a:lnTo>
                <a:lnTo>
                  <a:pt x="1421829" y="1345969"/>
                </a:lnTo>
                <a:lnTo>
                  <a:pt x="1357269" y="1342134"/>
                </a:lnTo>
                <a:lnTo>
                  <a:pt x="1293553" y="1337251"/>
                </a:lnTo>
                <a:lnTo>
                  <a:pt x="1230733" y="1331343"/>
                </a:lnTo>
                <a:lnTo>
                  <a:pt x="1168861" y="1324432"/>
                </a:lnTo>
                <a:lnTo>
                  <a:pt x="1107989" y="1316538"/>
                </a:lnTo>
                <a:lnTo>
                  <a:pt x="1048169" y="1307684"/>
                </a:lnTo>
                <a:lnTo>
                  <a:pt x="989454" y="1297892"/>
                </a:lnTo>
                <a:lnTo>
                  <a:pt x="931894" y="1287182"/>
                </a:lnTo>
                <a:lnTo>
                  <a:pt x="875544" y="1275578"/>
                </a:lnTo>
                <a:lnTo>
                  <a:pt x="820454" y="1263101"/>
                </a:lnTo>
                <a:lnTo>
                  <a:pt x="766677" y="1249771"/>
                </a:lnTo>
                <a:lnTo>
                  <a:pt x="714265" y="1235612"/>
                </a:lnTo>
                <a:lnTo>
                  <a:pt x="663270" y="1220645"/>
                </a:lnTo>
                <a:lnTo>
                  <a:pt x="613744" y="1204891"/>
                </a:lnTo>
                <a:lnTo>
                  <a:pt x="565739" y="1188373"/>
                </a:lnTo>
                <a:lnTo>
                  <a:pt x="519308" y="1171112"/>
                </a:lnTo>
                <a:lnTo>
                  <a:pt x="474502" y="1153129"/>
                </a:lnTo>
                <a:lnTo>
                  <a:pt x="431373" y="1134447"/>
                </a:lnTo>
                <a:lnTo>
                  <a:pt x="389975" y="1115088"/>
                </a:lnTo>
                <a:lnTo>
                  <a:pt x="350358" y="1095072"/>
                </a:lnTo>
                <a:lnTo>
                  <a:pt x="312576" y="1074422"/>
                </a:lnTo>
                <a:lnTo>
                  <a:pt x="276679" y="1053159"/>
                </a:lnTo>
                <a:lnTo>
                  <a:pt x="242721" y="1031306"/>
                </a:lnTo>
                <a:lnTo>
                  <a:pt x="210752" y="1008883"/>
                </a:lnTo>
                <a:lnTo>
                  <a:pt x="152996" y="962417"/>
                </a:lnTo>
                <a:lnTo>
                  <a:pt x="103826" y="913936"/>
                </a:lnTo>
                <a:lnTo>
                  <a:pt x="63659" y="863613"/>
                </a:lnTo>
                <a:lnTo>
                  <a:pt x="32913" y="811622"/>
                </a:lnTo>
                <a:lnTo>
                  <a:pt x="12005" y="758136"/>
                </a:lnTo>
                <a:lnTo>
                  <a:pt x="1351" y="703331"/>
                </a:lnTo>
                <a:lnTo>
                  <a:pt x="0" y="675487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59212" y="2168503"/>
            <a:ext cx="2081530" cy="286385"/>
          </a:xfrm>
          <a:custGeom>
            <a:avLst/>
            <a:gdLst/>
            <a:ahLst/>
            <a:cxnLst/>
            <a:rect l="l" t="t" r="r" b="b"/>
            <a:pathLst>
              <a:path w="2081529" h="286385">
                <a:moveTo>
                  <a:pt x="0" y="720"/>
                </a:moveTo>
                <a:lnTo>
                  <a:pt x="73300" y="159"/>
                </a:lnTo>
                <a:lnTo>
                  <a:pt x="146127" y="0"/>
                </a:lnTo>
                <a:lnTo>
                  <a:pt x="218427" y="236"/>
                </a:lnTo>
                <a:lnTo>
                  <a:pt x="290148" y="862"/>
                </a:lnTo>
                <a:lnTo>
                  <a:pt x="361238" y="1872"/>
                </a:lnTo>
                <a:lnTo>
                  <a:pt x="431642" y="3257"/>
                </a:lnTo>
                <a:lnTo>
                  <a:pt x="501310" y="5013"/>
                </a:lnTo>
                <a:lnTo>
                  <a:pt x="570187" y="7132"/>
                </a:lnTo>
                <a:lnTo>
                  <a:pt x="638221" y="9608"/>
                </a:lnTo>
                <a:lnTo>
                  <a:pt x="705360" y="12434"/>
                </a:lnTo>
                <a:lnTo>
                  <a:pt x="771550" y="15605"/>
                </a:lnTo>
                <a:lnTo>
                  <a:pt x="836740" y="19113"/>
                </a:lnTo>
                <a:lnTo>
                  <a:pt x="900875" y="22953"/>
                </a:lnTo>
                <a:lnTo>
                  <a:pt x="963904" y="27117"/>
                </a:lnTo>
                <a:lnTo>
                  <a:pt x="1025774" y="31600"/>
                </a:lnTo>
                <a:lnTo>
                  <a:pt x="1086431" y="36394"/>
                </a:lnTo>
                <a:lnTo>
                  <a:pt x="1145824" y="41493"/>
                </a:lnTo>
                <a:lnTo>
                  <a:pt x="1203900" y="46892"/>
                </a:lnTo>
                <a:lnTo>
                  <a:pt x="1260605" y="52582"/>
                </a:lnTo>
                <a:lnTo>
                  <a:pt x="1315887" y="58559"/>
                </a:lnTo>
                <a:lnTo>
                  <a:pt x="1369693" y="64815"/>
                </a:lnTo>
                <a:lnTo>
                  <a:pt x="1421971" y="71344"/>
                </a:lnTo>
                <a:lnTo>
                  <a:pt x="1472668" y="78139"/>
                </a:lnTo>
                <a:lnTo>
                  <a:pt x="1521730" y="85195"/>
                </a:lnTo>
                <a:lnTo>
                  <a:pt x="1569106" y="92504"/>
                </a:lnTo>
                <a:lnTo>
                  <a:pt x="1614743" y="100060"/>
                </a:lnTo>
                <a:lnTo>
                  <a:pt x="1658587" y="107857"/>
                </a:lnTo>
                <a:lnTo>
                  <a:pt x="1700587" y="115888"/>
                </a:lnTo>
                <a:lnTo>
                  <a:pt x="1740689" y="124147"/>
                </a:lnTo>
                <a:lnTo>
                  <a:pt x="1778840" y="132627"/>
                </a:lnTo>
                <a:lnTo>
                  <a:pt x="1849081" y="150224"/>
                </a:lnTo>
                <a:lnTo>
                  <a:pt x="1910887" y="168629"/>
                </a:lnTo>
                <a:lnTo>
                  <a:pt x="1963837" y="187789"/>
                </a:lnTo>
                <a:lnTo>
                  <a:pt x="2007508" y="207654"/>
                </a:lnTo>
                <a:lnTo>
                  <a:pt x="2041479" y="228170"/>
                </a:lnTo>
                <a:lnTo>
                  <a:pt x="2073325" y="260054"/>
                </a:lnTo>
                <a:lnTo>
                  <a:pt x="2080719" y="279333"/>
                </a:lnTo>
                <a:lnTo>
                  <a:pt x="2081212" y="285771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58463" y="2101214"/>
            <a:ext cx="115570" cy="133350"/>
          </a:xfrm>
          <a:custGeom>
            <a:avLst/>
            <a:gdLst/>
            <a:ahLst/>
            <a:cxnLst/>
            <a:rect l="l" t="t" r="r" b="b"/>
            <a:pathLst>
              <a:path w="115570" h="133350">
                <a:moveTo>
                  <a:pt x="115087" y="133337"/>
                </a:moveTo>
                <a:lnTo>
                  <a:pt x="0" y="68021"/>
                </a:lnTo>
                <a:lnTo>
                  <a:pt x="1134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0821" y="4916347"/>
            <a:ext cx="3468370" cy="1115695"/>
          </a:xfrm>
          <a:custGeom>
            <a:avLst/>
            <a:gdLst/>
            <a:ahLst/>
            <a:cxnLst/>
            <a:rect l="l" t="t" r="r" b="b"/>
            <a:pathLst>
              <a:path w="3468370" h="1115695">
                <a:moveTo>
                  <a:pt x="3468204" y="0"/>
                </a:moveTo>
                <a:lnTo>
                  <a:pt x="3401423" y="31055"/>
                </a:lnTo>
                <a:lnTo>
                  <a:pt x="3334863" y="61758"/>
                </a:lnTo>
                <a:lnTo>
                  <a:pt x="3268537" y="92103"/>
                </a:lnTo>
                <a:lnTo>
                  <a:pt x="3202460" y="122087"/>
                </a:lnTo>
                <a:lnTo>
                  <a:pt x="3136644" y="151706"/>
                </a:lnTo>
                <a:lnTo>
                  <a:pt x="3071102" y="180957"/>
                </a:lnTo>
                <a:lnTo>
                  <a:pt x="3005849" y="209835"/>
                </a:lnTo>
                <a:lnTo>
                  <a:pt x="2940896" y="238336"/>
                </a:lnTo>
                <a:lnTo>
                  <a:pt x="2876258" y="266458"/>
                </a:lnTo>
                <a:lnTo>
                  <a:pt x="2811947" y="294195"/>
                </a:lnTo>
                <a:lnTo>
                  <a:pt x="2747977" y="321544"/>
                </a:lnTo>
                <a:lnTo>
                  <a:pt x="2684361" y="348501"/>
                </a:lnTo>
                <a:lnTo>
                  <a:pt x="2621113" y="375063"/>
                </a:lnTo>
                <a:lnTo>
                  <a:pt x="2558245" y="401225"/>
                </a:lnTo>
                <a:lnTo>
                  <a:pt x="2495771" y="426984"/>
                </a:lnTo>
                <a:lnTo>
                  <a:pt x="2433704" y="452335"/>
                </a:lnTo>
                <a:lnTo>
                  <a:pt x="2372058" y="477276"/>
                </a:lnTo>
                <a:lnTo>
                  <a:pt x="2310845" y="501801"/>
                </a:lnTo>
                <a:lnTo>
                  <a:pt x="2250080" y="525908"/>
                </a:lnTo>
                <a:lnTo>
                  <a:pt x="2189774" y="549592"/>
                </a:lnTo>
                <a:lnTo>
                  <a:pt x="2129942" y="572849"/>
                </a:lnTo>
                <a:lnTo>
                  <a:pt x="2070596" y="595676"/>
                </a:lnTo>
                <a:lnTo>
                  <a:pt x="2011751" y="618069"/>
                </a:lnTo>
                <a:lnTo>
                  <a:pt x="1953419" y="640024"/>
                </a:lnTo>
                <a:lnTo>
                  <a:pt x="1895613" y="661537"/>
                </a:lnTo>
                <a:lnTo>
                  <a:pt x="1838347" y="682604"/>
                </a:lnTo>
                <a:lnTo>
                  <a:pt x="1781634" y="703221"/>
                </a:lnTo>
                <a:lnTo>
                  <a:pt x="1725487" y="723385"/>
                </a:lnTo>
                <a:lnTo>
                  <a:pt x="1669920" y="743092"/>
                </a:lnTo>
                <a:lnTo>
                  <a:pt x="1614946" y="762337"/>
                </a:lnTo>
                <a:lnTo>
                  <a:pt x="1560578" y="781118"/>
                </a:lnTo>
                <a:lnTo>
                  <a:pt x="1506829" y="799429"/>
                </a:lnTo>
                <a:lnTo>
                  <a:pt x="1453712" y="817268"/>
                </a:lnTo>
                <a:lnTo>
                  <a:pt x="1401242" y="834630"/>
                </a:lnTo>
                <a:lnTo>
                  <a:pt x="1349430" y="851512"/>
                </a:lnTo>
                <a:lnTo>
                  <a:pt x="1298291" y="867909"/>
                </a:lnTo>
                <a:lnTo>
                  <a:pt x="1247837" y="883818"/>
                </a:lnTo>
                <a:lnTo>
                  <a:pt x="1198083" y="899235"/>
                </a:lnTo>
                <a:lnTo>
                  <a:pt x="1149040" y="914157"/>
                </a:lnTo>
                <a:lnTo>
                  <a:pt x="1100723" y="928578"/>
                </a:lnTo>
                <a:lnTo>
                  <a:pt x="1053145" y="942496"/>
                </a:lnTo>
                <a:lnTo>
                  <a:pt x="1006318" y="955907"/>
                </a:lnTo>
                <a:lnTo>
                  <a:pt x="960257" y="968806"/>
                </a:lnTo>
                <a:lnTo>
                  <a:pt x="914974" y="981190"/>
                </a:lnTo>
                <a:lnTo>
                  <a:pt x="870483" y="993056"/>
                </a:lnTo>
                <a:lnTo>
                  <a:pt x="826797" y="1004398"/>
                </a:lnTo>
                <a:lnTo>
                  <a:pt x="783929" y="1015214"/>
                </a:lnTo>
                <a:lnTo>
                  <a:pt x="741892" y="1025499"/>
                </a:lnTo>
                <a:lnTo>
                  <a:pt x="700700" y="1035250"/>
                </a:lnTo>
                <a:lnTo>
                  <a:pt x="660367" y="1044462"/>
                </a:lnTo>
                <a:lnTo>
                  <a:pt x="620904" y="1053132"/>
                </a:lnTo>
                <a:lnTo>
                  <a:pt x="582326" y="1061257"/>
                </a:lnTo>
                <a:lnTo>
                  <a:pt x="544646" y="1068831"/>
                </a:lnTo>
                <a:lnTo>
                  <a:pt x="472032" y="1082316"/>
                </a:lnTo>
                <a:lnTo>
                  <a:pt x="403169" y="1093555"/>
                </a:lnTo>
                <a:lnTo>
                  <a:pt x="338161" y="1102517"/>
                </a:lnTo>
                <a:lnTo>
                  <a:pt x="277116" y="1109173"/>
                </a:lnTo>
                <a:lnTo>
                  <a:pt x="220140" y="1113490"/>
                </a:lnTo>
                <a:lnTo>
                  <a:pt x="167338" y="1115439"/>
                </a:lnTo>
                <a:lnTo>
                  <a:pt x="142536" y="1115516"/>
                </a:lnTo>
                <a:lnTo>
                  <a:pt x="118817" y="1114989"/>
                </a:lnTo>
                <a:lnTo>
                  <a:pt x="74683" y="1112107"/>
                </a:lnTo>
                <a:lnTo>
                  <a:pt x="35042" y="1106765"/>
                </a:lnTo>
                <a:lnTo>
                  <a:pt x="16939" y="1103161"/>
                </a:lnTo>
                <a:lnTo>
                  <a:pt x="0" y="109893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74759" y="5951898"/>
            <a:ext cx="212090" cy="184785"/>
          </a:xfrm>
          <a:custGeom>
            <a:avLst/>
            <a:gdLst/>
            <a:ahLst/>
            <a:cxnLst/>
            <a:rect l="l" t="t" r="r" b="b"/>
            <a:pathLst>
              <a:path w="212089" h="184785">
                <a:moveTo>
                  <a:pt x="0" y="0"/>
                </a:moveTo>
                <a:lnTo>
                  <a:pt x="106540" y="184429"/>
                </a:lnTo>
                <a:lnTo>
                  <a:pt x="95402" y="62953"/>
                </a:lnTo>
                <a:lnTo>
                  <a:pt x="211467" y="2542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29412" y="171322"/>
            <a:ext cx="78765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 marR="5080" indent="-67945">
              <a:lnSpc>
                <a:spcPct val="100000"/>
              </a:lnSpc>
              <a:spcBef>
                <a:spcPts val="100"/>
              </a:spcBef>
            </a:pPr>
            <a:r>
              <a:rPr sz="2400" spc="-300" dirty="0">
                <a:solidFill>
                  <a:srgbClr val="415B5C"/>
                </a:solidFill>
              </a:rPr>
              <a:t>В </a:t>
            </a:r>
            <a:r>
              <a:rPr sz="2400" spc="-55" dirty="0">
                <a:solidFill>
                  <a:srgbClr val="415B5C"/>
                </a:solidFill>
              </a:rPr>
              <a:t>каждом </a:t>
            </a:r>
            <a:r>
              <a:rPr sz="2400" spc="-120" dirty="0">
                <a:solidFill>
                  <a:srgbClr val="415B5C"/>
                </a:solidFill>
              </a:rPr>
              <a:t>отделении, </a:t>
            </a:r>
            <a:r>
              <a:rPr sz="2400" spc="-135" dirty="0">
                <a:solidFill>
                  <a:srgbClr val="415B5C"/>
                </a:solidFill>
              </a:rPr>
              <a:t>где </a:t>
            </a:r>
            <a:r>
              <a:rPr sz="2400" spc="-110" dirty="0">
                <a:solidFill>
                  <a:srgbClr val="415B5C"/>
                </a:solidFill>
              </a:rPr>
              <a:t>проводят </a:t>
            </a:r>
            <a:r>
              <a:rPr sz="2400" spc="-90" dirty="0">
                <a:solidFill>
                  <a:srgbClr val="415B5C"/>
                </a:solidFill>
              </a:rPr>
              <a:t>регионарную </a:t>
            </a:r>
            <a:r>
              <a:rPr sz="2400" spc="-120" dirty="0">
                <a:solidFill>
                  <a:srgbClr val="415B5C"/>
                </a:solidFill>
              </a:rPr>
              <a:t>анестезию,  </a:t>
            </a:r>
            <a:r>
              <a:rPr sz="2400" spc="-160" dirty="0">
                <a:solidFill>
                  <a:srgbClr val="415B5C"/>
                </a:solidFill>
              </a:rPr>
              <a:t>следует </a:t>
            </a:r>
            <a:r>
              <a:rPr sz="2400" spc="-110" dirty="0">
                <a:solidFill>
                  <a:srgbClr val="415B5C"/>
                </a:solidFill>
              </a:rPr>
              <a:t>иметь </a:t>
            </a:r>
            <a:r>
              <a:rPr sz="2400" spc="-100" dirty="0">
                <a:solidFill>
                  <a:srgbClr val="415B5C"/>
                </a:solidFill>
              </a:rPr>
              <a:t>набор </a:t>
            </a:r>
            <a:r>
              <a:rPr sz="2400" spc="-140" dirty="0">
                <a:solidFill>
                  <a:srgbClr val="415B5C"/>
                </a:solidFill>
              </a:rPr>
              <a:t>для </a:t>
            </a:r>
            <a:r>
              <a:rPr sz="2400" spc="-110" dirty="0">
                <a:solidFill>
                  <a:srgbClr val="415B5C"/>
                </a:solidFill>
              </a:rPr>
              <a:t>терапии системной </a:t>
            </a:r>
            <a:r>
              <a:rPr sz="2400" spc="-75" dirty="0">
                <a:solidFill>
                  <a:srgbClr val="415B5C"/>
                </a:solidFill>
              </a:rPr>
              <a:t>интоксикации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04800" y="1914258"/>
            <a:ext cx="8610600" cy="304314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770"/>
              </a:spcBef>
              <a:buClr>
                <a:srgbClr val="D16349"/>
              </a:buClr>
              <a:buSzPct val="84000"/>
              <a:buChar char=""/>
              <a:tabLst>
                <a:tab pos="285750" algn="l"/>
              </a:tabLst>
            </a:pPr>
            <a:r>
              <a:rPr sz="2800" b="1" spc="-105" dirty="0">
                <a:latin typeface="Arial" panose="020B0604020202020204"/>
                <a:cs typeface="Arial" panose="020B0604020202020204"/>
              </a:rPr>
              <a:t>1. </a:t>
            </a:r>
            <a:r>
              <a:rPr sz="2800" b="1" spc="-254" dirty="0">
                <a:latin typeface="Arial" panose="020B0604020202020204"/>
                <a:cs typeface="Arial" panose="020B0604020202020204"/>
              </a:rPr>
              <a:t>20% </a:t>
            </a:r>
            <a:r>
              <a:rPr sz="2800" b="1" spc="-114" dirty="0">
                <a:latin typeface="Arial" panose="020B0604020202020204"/>
                <a:cs typeface="Arial" panose="020B0604020202020204"/>
              </a:rPr>
              <a:t>липидная </a:t>
            </a:r>
            <a:r>
              <a:rPr sz="2800" b="1" spc="-165" dirty="0">
                <a:latin typeface="Arial" panose="020B0604020202020204"/>
                <a:cs typeface="Arial" panose="020B0604020202020204"/>
              </a:rPr>
              <a:t>эмульсия 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- </a:t>
            </a:r>
            <a:r>
              <a:rPr sz="2800" b="1" spc="-110" dirty="0">
                <a:latin typeface="Arial" panose="020B0604020202020204"/>
                <a:cs typeface="Arial" panose="020B0604020202020204"/>
              </a:rPr>
              <a:t>не </a:t>
            </a:r>
            <a:r>
              <a:rPr sz="2800" b="1" spc="-120" dirty="0">
                <a:latin typeface="Arial" panose="020B0604020202020204"/>
                <a:cs typeface="Arial" panose="020B0604020202020204"/>
              </a:rPr>
              <a:t>менее </a:t>
            </a:r>
            <a:r>
              <a:rPr sz="2800" b="1" spc="-140" dirty="0">
                <a:latin typeface="Arial" panose="020B0604020202020204"/>
                <a:cs typeface="Arial" panose="020B0604020202020204"/>
              </a:rPr>
              <a:t>500</a:t>
            </a:r>
            <a:r>
              <a:rPr sz="2800" b="1" spc="-23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20" dirty="0">
                <a:latin typeface="Arial" panose="020B0604020202020204"/>
                <a:cs typeface="Arial" panose="020B0604020202020204"/>
              </a:rPr>
              <a:t>мл</a:t>
            </a:r>
            <a:endParaRPr sz="2800" b="1" dirty="0">
              <a:latin typeface="Arial" panose="020B0604020202020204"/>
              <a:cs typeface="Arial" panose="020B0604020202020204"/>
            </a:endParaRPr>
          </a:p>
          <a:p>
            <a:pPr marL="285115" indent="-272415">
              <a:lnSpc>
                <a:spcPct val="100000"/>
              </a:lnSpc>
              <a:spcBef>
                <a:spcPts val="670"/>
              </a:spcBef>
              <a:buClr>
                <a:srgbClr val="D16349"/>
              </a:buClr>
              <a:buSzPct val="84000"/>
              <a:buChar char=""/>
              <a:tabLst>
                <a:tab pos="285750" algn="l"/>
              </a:tabLst>
            </a:pPr>
            <a:r>
              <a:rPr sz="2800" b="1" spc="-105" dirty="0">
                <a:latin typeface="Arial" panose="020B0604020202020204"/>
                <a:cs typeface="Arial" panose="020B0604020202020204"/>
              </a:rPr>
              <a:t>2. </a:t>
            </a:r>
            <a:r>
              <a:rPr sz="2800" b="1" spc="-155" dirty="0">
                <a:latin typeface="Arial" panose="020B0604020202020204"/>
                <a:cs typeface="Arial" panose="020B0604020202020204"/>
              </a:rPr>
              <a:t>Два </a:t>
            </a:r>
            <a:r>
              <a:rPr sz="2800" b="1" spc="-120" dirty="0">
                <a:latin typeface="Arial" panose="020B0604020202020204"/>
                <a:cs typeface="Arial" panose="020B0604020202020204"/>
              </a:rPr>
              <a:t>шприца </a:t>
            </a:r>
            <a:r>
              <a:rPr sz="2800" b="1" spc="-114" dirty="0">
                <a:latin typeface="Arial" panose="020B0604020202020204"/>
                <a:cs typeface="Arial" panose="020B0604020202020204"/>
              </a:rPr>
              <a:t>объемом </a:t>
            </a:r>
            <a:r>
              <a:rPr sz="2800" b="1" spc="-140" dirty="0">
                <a:latin typeface="Arial" panose="020B0604020202020204"/>
                <a:cs typeface="Arial" panose="020B0604020202020204"/>
              </a:rPr>
              <a:t>50</a:t>
            </a:r>
            <a:r>
              <a:rPr sz="2800" b="1" spc="-254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90" dirty="0">
                <a:latin typeface="Arial" panose="020B0604020202020204"/>
                <a:cs typeface="Arial" panose="020B0604020202020204"/>
              </a:rPr>
              <a:t>мл;</a:t>
            </a:r>
            <a:endParaRPr sz="2800" b="1" dirty="0">
              <a:latin typeface="Arial" panose="020B0604020202020204"/>
              <a:cs typeface="Arial" panose="020B0604020202020204"/>
            </a:endParaRPr>
          </a:p>
          <a:p>
            <a:pPr marL="285115" indent="-272415">
              <a:lnSpc>
                <a:spcPct val="100000"/>
              </a:lnSpc>
              <a:spcBef>
                <a:spcPts val="675"/>
              </a:spcBef>
              <a:buClr>
                <a:srgbClr val="D16349"/>
              </a:buClr>
              <a:buSzPct val="84000"/>
              <a:buChar char=""/>
              <a:tabLst>
                <a:tab pos="285750" algn="l"/>
              </a:tabLst>
            </a:pPr>
            <a:r>
              <a:rPr sz="2800" b="1" spc="-105" dirty="0">
                <a:latin typeface="Arial" panose="020B0604020202020204"/>
                <a:cs typeface="Arial" panose="020B0604020202020204"/>
              </a:rPr>
              <a:t>3. </a:t>
            </a:r>
            <a:r>
              <a:rPr sz="2800" b="1" spc="-155" dirty="0">
                <a:latin typeface="Arial" panose="020B0604020202020204"/>
                <a:cs typeface="Arial" panose="020B0604020202020204"/>
              </a:rPr>
              <a:t>Два </a:t>
            </a:r>
            <a:r>
              <a:rPr sz="2800" b="1" spc="-140" dirty="0">
                <a:latin typeface="Arial" panose="020B0604020202020204"/>
                <a:cs typeface="Arial" panose="020B0604020202020204"/>
              </a:rPr>
              <a:t>периферических </a:t>
            </a:r>
            <a:r>
              <a:rPr sz="2800" b="1" spc="-120" dirty="0">
                <a:latin typeface="Arial" panose="020B0604020202020204"/>
                <a:cs typeface="Arial" panose="020B0604020202020204"/>
              </a:rPr>
              <a:t>венозных </a:t>
            </a:r>
            <a:r>
              <a:rPr sz="2800" b="1" spc="-160" dirty="0">
                <a:latin typeface="Arial" panose="020B0604020202020204"/>
                <a:cs typeface="Arial" panose="020B0604020202020204"/>
              </a:rPr>
              <a:t>катетера </a:t>
            </a:r>
            <a:r>
              <a:rPr sz="2800" b="1" spc="-130" dirty="0">
                <a:latin typeface="Arial" panose="020B0604020202020204"/>
                <a:cs typeface="Arial" panose="020B0604020202020204"/>
              </a:rPr>
              <a:t>14-18</a:t>
            </a:r>
            <a:r>
              <a:rPr sz="2800" b="1" spc="-21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0" dirty="0">
                <a:latin typeface="Arial" panose="020B0604020202020204"/>
                <a:cs typeface="Arial" panose="020B0604020202020204"/>
              </a:rPr>
              <a:t>G;</a:t>
            </a:r>
            <a:endParaRPr sz="2800" b="1" dirty="0">
              <a:latin typeface="Arial" panose="020B0604020202020204"/>
              <a:cs typeface="Arial" panose="020B0604020202020204"/>
            </a:endParaRPr>
          </a:p>
          <a:p>
            <a:pPr marL="285115" indent="-272415">
              <a:lnSpc>
                <a:spcPct val="100000"/>
              </a:lnSpc>
              <a:spcBef>
                <a:spcPts val="670"/>
              </a:spcBef>
              <a:buClr>
                <a:srgbClr val="D16349"/>
              </a:buClr>
              <a:buSzPct val="84000"/>
              <a:buChar char=""/>
              <a:tabLst>
                <a:tab pos="285750" algn="l"/>
              </a:tabLst>
            </a:pPr>
            <a:r>
              <a:rPr sz="2800" b="1" spc="-105" dirty="0">
                <a:latin typeface="Arial" panose="020B0604020202020204"/>
                <a:cs typeface="Arial" panose="020B0604020202020204"/>
              </a:rPr>
              <a:t>5. </a:t>
            </a:r>
            <a:r>
              <a:rPr sz="2800" b="1" spc="-210" dirty="0">
                <a:latin typeface="Arial" panose="020B0604020202020204"/>
                <a:cs typeface="Arial" panose="020B0604020202020204"/>
              </a:rPr>
              <a:t>Система </a:t>
            </a:r>
            <a:r>
              <a:rPr sz="2800" b="1" spc="-160" dirty="0">
                <a:latin typeface="Arial" panose="020B0604020202020204"/>
                <a:cs typeface="Arial" panose="020B0604020202020204"/>
              </a:rPr>
              <a:t>для</a:t>
            </a:r>
            <a:r>
              <a:rPr sz="2800" b="1" spc="-135" dirty="0">
                <a:latin typeface="Arial" panose="020B0604020202020204"/>
                <a:cs typeface="Arial" panose="020B0604020202020204"/>
              </a:rPr>
              <a:t> инфузии;</a:t>
            </a:r>
            <a:endParaRPr sz="2800" b="1" dirty="0">
              <a:latin typeface="Arial" panose="020B0604020202020204"/>
              <a:cs typeface="Arial" panose="020B0604020202020204"/>
            </a:endParaRPr>
          </a:p>
          <a:p>
            <a:pPr marL="285115" marR="5080" indent="-272415">
              <a:lnSpc>
                <a:spcPct val="100000"/>
              </a:lnSpc>
              <a:spcBef>
                <a:spcPts val="675"/>
              </a:spcBef>
              <a:buClr>
                <a:srgbClr val="D16349"/>
              </a:buClr>
              <a:buSzPct val="84000"/>
              <a:buChar char=""/>
              <a:tabLst>
                <a:tab pos="285750" algn="l"/>
              </a:tabLst>
            </a:pPr>
            <a:r>
              <a:rPr sz="2800" b="1" spc="-105" dirty="0">
                <a:latin typeface="Arial" panose="020B0604020202020204"/>
                <a:cs typeface="Arial" panose="020B0604020202020204"/>
              </a:rPr>
              <a:t>6. </a:t>
            </a:r>
            <a:r>
              <a:rPr sz="2800" b="1" spc="-110" dirty="0">
                <a:latin typeface="Arial" panose="020B0604020202020204"/>
                <a:cs typeface="Arial" panose="020B0604020202020204"/>
              </a:rPr>
              <a:t>Копия </a:t>
            </a:r>
            <a:r>
              <a:rPr sz="2800" b="1" spc="-125" dirty="0">
                <a:latin typeface="Arial" panose="020B0604020202020204"/>
                <a:cs typeface="Arial" panose="020B0604020202020204"/>
              </a:rPr>
              <a:t>протокола </a:t>
            </a:r>
            <a:r>
              <a:rPr sz="2800" b="1" spc="-105" dirty="0">
                <a:latin typeface="Arial" panose="020B0604020202020204"/>
                <a:cs typeface="Arial" panose="020B0604020202020204"/>
              </a:rPr>
              <a:t>интенсивной </a:t>
            </a:r>
            <a:r>
              <a:rPr sz="2800" b="1" spc="-125" dirty="0">
                <a:latin typeface="Arial" panose="020B0604020202020204"/>
                <a:cs typeface="Arial" panose="020B0604020202020204"/>
              </a:rPr>
              <a:t>терапии </a:t>
            </a:r>
            <a:r>
              <a:rPr sz="2800" b="1" spc="-155" dirty="0">
                <a:latin typeface="Arial" panose="020B0604020202020204"/>
                <a:cs typeface="Arial" panose="020B0604020202020204"/>
              </a:rPr>
              <a:t>системной  </a:t>
            </a:r>
            <a:r>
              <a:rPr sz="2800" b="1" spc="-85" dirty="0">
                <a:latin typeface="Arial" panose="020B0604020202020204"/>
                <a:cs typeface="Arial" panose="020B0604020202020204"/>
              </a:rPr>
              <a:t>интоксикации </a:t>
            </a:r>
            <a:r>
              <a:rPr sz="2800" b="1" spc="-125" dirty="0">
                <a:latin typeface="Arial" panose="020B0604020202020204"/>
                <a:cs typeface="Arial" panose="020B0604020202020204"/>
              </a:rPr>
              <a:t>местным</a:t>
            </a:r>
            <a:r>
              <a:rPr sz="2800" b="1" spc="-229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25" dirty="0">
                <a:latin typeface="Arial" panose="020B0604020202020204"/>
                <a:cs typeface="Arial" panose="020B0604020202020204"/>
              </a:rPr>
              <a:t>анестетиком.</a:t>
            </a:r>
            <a:endParaRPr sz="2800" b="1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380365" y="1565401"/>
            <a:ext cx="8383269" cy="3879715"/>
          </a:xfrm>
          <a:prstGeom prst="rect">
            <a:avLst/>
          </a:prstGeom>
        </p:spPr>
        <p:txBody>
          <a:bodyPr vert="horz" wrap="square" lIns="0" tIns="447230" rIns="0" bIns="0" rtlCol="0">
            <a:spAutoFit/>
          </a:bodyPr>
          <a:lstStyle/>
          <a:p>
            <a:pPr marL="286385" marR="5080" indent="-274320">
              <a:lnSpc>
                <a:spcPct val="110000"/>
              </a:lnSpc>
              <a:spcBef>
                <a:spcPts val="100"/>
              </a:spcBef>
            </a:pPr>
            <a:endParaRPr sz="2550" spc="-670" dirty="0">
              <a:solidFill>
                <a:srgbClr val="D16349"/>
              </a:solidFill>
            </a:endParaRPr>
          </a:p>
          <a:p>
            <a:pPr marL="286385" marR="5080" indent="-274320">
              <a:lnSpc>
                <a:spcPct val="110000"/>
              </a:lnSpc>
              <a:spcBef>
                <a:spcPts val="100"/>
              </a:spcBef>
            </a:pPr>
            <a:endParaRPr sz="2550" spc="-670" dirty="0">
              <a:solidFill>
                <a:srgbClr val="D16349"/>
              </a:solidFill>
            </a:endParaRPr>
          </a:p>
          <a:p>
            <a:pPr marL="286385" marR="5080" indent="-274320" algn="ctr">
              <a:lnSpc>
                <a:spcPct val="110000"/>
              </a:lnSpc>
              <a:spcBef>
                <a:spcPts val="100"/>
              </a:spcBef>
            </a:pPr>
            <a:r>
              <a:rPr sz="3000" spc="-200" dirty="0"/>
              <a:t>   </a:t>
            </a:r>
            <a:r>
              <a:rPr sz="2550" spc="-670" dirty="0">
                <a:solidFill>
                  <a:srgbClr val="D16349"/>
                </a:solidFill>
                <a:sym typeface="+mn-ea"/>
              </a:rPr>
              <a:t> </a:t>
            </a:r>
            <a:r>
              <a:rPr sz="3000" spc="-200" dirty="0"/>
              <a:t> </a:t>
            </a:r>
            <a:r>
              <a:rPr sz="3000" b="1" spc="-200" dirty="0"/>
              <a:t>Пропофол </a:t>
            </a:r>
            <a:r>
              <a:rPr sz="3000" b="1" spc="-165" dirty="0"/>
              <a:t>нельзя </a:t>
            </a:r>
            <a:r>
              <a:rPr sz="3000" b="1" spc="-175" dirty="0"/>
              <a:t>рассматривать </a:t>
            </a:r>
            <a:r>
              <a:rPr sz="3000" b="1" spc="-160" dirty="0"/>
              <a:t>в </a:t>
            </a:r>
            <a:r>
              <a:rPr sz="3000" b="1" spc="-165" dirty="0"/>
              <a:t>качестве  </a:t>
            </a:r>
            <a:r>
              <a:rPr sz="3000" b="1" spc="-130" dirty="0"/>
              <a:t>замены </a:t>
            </a:r>
            <a:r>
              <a:rPr sz="3000" b="1" spc="-70" dirty="0"/>
              <a:t>жировой </a:t>
            </a:r>
            <a:r>
              <a:rPr sz="3000" b="1" spc="-150" dirty="0"/>
              <a:t>эмульсии, </a:t>
            </a:r>
            <a:r>
              <a:rPr sz="3000" b="1" spc="-110" dirty="0"/>
              <a:t>поскольку  </a:t>
            </a:r>
            <a:r>
              <a:rPr sz="3000" b="1" spc="-114" dirty="0"/>
              <a:t>концентрация </a:t>
            </a:r>
            <a:r>
              <a:rPr sz="3000" b="1" spc="-110" dirty="0"/>
              <a:t>липидов </a:t>
            </a:r>
            <a:r>
              <a:rPr sz="3000" b="1" spc="-160" dirty="0"/>
              <a:t>в </a:t>
            </a:r>
            <a:r>
              <a:rPr sz="3000" b="1" spc="-120" dirty="0"/>
              <a:t>его </a:t>
            </a:r>
            <a:r>
              <a:rPr sz="3000" b="1" spc="-165" dirty="0"/>
              <a:t>растворе</a:t>
            </a:r>
            <a:r>
              <a:rPr sz="3000" b="1" spc="-350" dirty="0"/>
              <a:t> </a:t>
            </a:r>
            <a:r>
              <a:rPr sz="3000" b="1" spc="-120" dirty="0"/>
              <a:t>слишком  </a:t>
            </a:r>
            <a:r>
              <a:rPr sz="3000" b="1" spc="-105" dirty="0"/>
              <a:t>низкая, </a:t>
            </a:r>
            <a:r>
              <a:rPr sz="3000" b="1" spc="-235" dirty="0"/>
              <a:t>а </a:t>
            </a:r>
            <a:r>
              <a:rPr sz="3000" b="1" spc="-140" dirty="0"/>
              <a:t>кардиодепрессия </a:t>
            </a:r>
            <a:r>
              <a:rPr sz="3000" b="1" spc="-120" dirty="0" err="1"/>
              <a:t>слишком</a:t>
            </a:r>
            <a:r>
              <a:rPr sz="3000" b="1" spc="-175" dirty="0"/>
              <a:t> </a:t>
            </a:r>
            <a:r>
              <a:rPr sz="3000" b="1" spc="-145" dirty="0" err="1" smtClean="0"/>
              <a:t>высокая</a:t>
            </a:r>
            <a:endParaRPr sz="3000" b="1" dirty="0"/>
          </a:p>
        </p:txBody>
      </p:sp>
      <p:sp>
        <p:nvSpPr>
          <p:cNvPr id="15" name="object 15"/>
          <p:cNvSpPr txBox="1"/>
          <p:nvPr/>
        </p:nvSpPr>
        <p:spPr>
          <a:xfrm>
            <a:off x="4419600" y="1393825"/>
            <a:ext cx="3536950" cy="124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3"/>
          <p:cNvSpPr txBox="1">
            <a:spLocks noGrp="1"/>
          </p:cNvSpPr>
          <p:nvPr>
            <p:ph type="title"/>
          </p:nvPr>
        </p:nvSpPr>
        <p:spPr>
          <a:xfrm>
            <a:off x="609726" y="257492"/>
            <a:ext cx="7778496" cy="804386"/>
          </a:xfrm>
          <a:prstGeom prst="rect">
            <a:avLst/>
          </a:prstGeom>
        </p:spPr>
        <p:txBody>
          <a:bodyPr vert="horz" wrap="square" lIns="0" tIns="308927" rIns="0" bIns="0" rtlCol="0">
            <a:spAutoFit/>
          </a:bodyPr>
          <a:lstStyle/>
          <a:p>
            <a:pPr marL="3213735" marR="5080" indent="-2157730" algn="ctr">
              <a:lnSpc>
                <a:spcPct val="80000"/>
              </a:lnSpc>
              <a:spcBef>
                <a:spcPts val="530"/>
              </a:spcBef>
            </a:pPr>
            <a:r>
              <a:rPr sz="2000" b="1" spc="-95" dirty="0">
                <a:solidFill>
                  <a:srgbClr val="0070C0"/>
                </a:solidFill>
              </a:rPr>
              <a:t>Интенсивная терапия </a:t>
            </a:r>
            <a:r>
              <a:rPr sz="2000" b="1" spc="-85" dirty="0" err="1">
                <a:solidFill>
                  <a:srgbClr val="0070C0"/>
                </a:solidFill>
              </a:rPr>
              <a:t>системной</a:t>
            </a:r>
            <a:r>
              <a:rPr sz="2000" b="1" spc="-85" dirty="0">
                <a:solidFill>
                  <a:srgbClr val="0070C0"/>
                </a:solidFill>
              </a:rPr>
              <a:t> </a:t>
            </a:r>
            <a:r>
              <a:rPr sz="2000" b="1" spc="-60" dirty="0" err="1" smtClean="0">
                <a:solidFill>
                  <a:srgbClr val="0070C0"/>
                </a:solidFill>
              </a:rPr>
              <a:t>интоксикации</a:t>
            </a:r>
            <a:r>
              <a:rPr lang="ru-RU" sz="2000" b="1" spc="-60" dirty="0" smtClean="0">
                <a:solidFill>
                  <a:srgbClr val="0070C0"/>
                </a:solidFill>
              </a:rPr>
              <a:t> </a:t>
            </a:r>
            <a:r>
              <a:rPr sz="2000" b="1" spc="-75" dirty="0" err="1" smtClean="0">
                <a:solidFill>
                  <a:srgbClr val="0070C0"/>
                </a:solidFill>
              </a:rPr>
              <a:t>местными</a:t>
            </a:r>
            <a:r>
              <a:rPr sz="2000" b="1" spc="-75" dirty="0" smtClean="0">
                <a:solidFill>
                  <a:srgbClr val="0070C0"/>
                </a:solidFill>
              </a:rPr>
              <a:t>  </a:t>
            </a:r>
            <a:r>
              <a:rPr sz="2000" b="1" spc="-90" dirty="0">
                <a:solidFill>
                  <a:srgbClr val="0070C0"/>
                </a:solidFill>
              </a:rPr>
              <a:t>анестетиками</a:t>
            </a:r>
            <a:endParaRPr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0365" y="1783397"/>
            <a:ext cx="8236584" cy="2590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15" dirty="0">
                <a:latin typeface="Arial" panose="020B0604020202020204"/>
                <a:cs typeface="Arial" panose="020B0604020202020204"/>
              </a:rPr>
              <a:t>Частота </a:t>
            </a:r>
            <a:r>
              <a:rPr sz="2800" spc="-135" dirty="0">
                <a:latin typeface="Arial" panose="020B0604020202020204"/>
                <a:cs typeface="Arial" panose="020B0604020202020204"/>
              </a:rPr>
              <a:t>развития </a:t>
            </a:r>
            <a:r>
              <a:rPr sz="2800" spc="-150" dirty="0">
                <a:latin typeface="Arial" panose="020B0604020202020204"/>
                <a:cs typeface="Arial" panose="020B0604020202020204"/>
              </a:rPr>
              <a:t>системных </a:t>
            </a:r>
            <a:r>
              <a:rPr sz="2800" spc="-114" dirty="0">
                <a:latin typeface="Arial" panose="020B0604020202020204"/>
                <a:cs typeface="Arial" panose="020B0604020202020204"/>
              </a:rPr>
              <a:t>токсических</a:t>
            </a:r>
            <a:r>
              <a:rPr sz="2800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реакций:</a:t>
            </a:r>
            <a:endParaRPr sz="28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 panose="02020603050405020304"/>
              <a:cs typeface="Times New Roman" panose="02020603050405020304"/>
            </a:endParaRPr>
          </a:p>
          <a:p>
            <a:pPr marL="287020" indent="-274320">
              <a:lnSpc>
                <a:spcPct val="100000"/>
              </a:lnSpc>
              <a:buClr>
                <a:srgbClr val="D16349"/>
              </a:buClr>
              <a:buSzPct val="84000"/>
              <a:buChar char=""/>
              <a:tabLst>
                <a:tab pos="287020" algn="l"/>
                <a:tab pos="5064760" algn="l"/>
              </a:tabLst>
            </a:pPr>
            <a:r>
              <a:rPr sz="2800" spc="-70" dirty="0">
                <a:latin typeface="Arial" panose="020B0604020202020204"/>
                <a:cs typeface="Arial" panose="020B0604020202020204"/>
              </a:rPr>
              <a:t>при </a:t>
            </a:r>
            <a:r>
              <a:rPr sz="2800" spc="-114" dirty="0">
                <a:latin typeface="Arial" panose="020B0604020202020204"/>
                <a:cs typeface="Arial" panose="020B0604020202020204"/>
              </a:rPr>
              <a:t>эпидуральной</a:t>
            </a:r>
            <a:r>
              <a:rPr sz="2800" spc="-22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40" dirty="0">
                <a:latin typeface="Arial" panose="020B0604020202020204"/>
                <a:cs typeface="Arial" panose="020B0604020202020204"/>
              </a:rPr>
              <a:t>анестезии</a:t>
            </a:r>
            <a:r>
              <a:rPr sz="2800" spc="-15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75" dirty="0">
                <a:latin typeface="Arial" panose="020B0604020202020204"/>
                <a:cs typeface="Arial" panose="020B0604020202020204"/>
              </a:rPr>
              <a:t>-	</a:t>
            </a:r>
            <a:r>
              <a:rPr sz="2800" spc="-110" dirty="0">
                <a:latin typeface="Arial" panose="020B0604020202020204"/>
                <a:cs typeface="Arial" panose="020B0604020202020204"/>
              </a:rPr>
              <a:t>4:10</a:t>
            </a:r>
            <a:r>
              <a:rPr sz="2800" spc="-13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10" dirty="0">
                <a:latin typeface="Arial" panose="020B0604020202020204"/>
                <a:cs typeface="Arial" panose="020B0604020202020204"/>
              </a:rPr>
              <a:t>000;</a:t>
            </a:r>
            <a:endParaRPr sz="2800" dirty="0">
              <a:latin typeface="Arial" panose="020B0604020202020204"/>
              <a:cs typeface="Arial" panose="020B0604020202020204"/>
            </a:endParaRPr>
          </a:p>
          <a:p>
            <a:pPr marL="367665" indent="-354965">
              <a:lnSpc>
                <a:spcPct val="100000"/>
              </a:lnSpc>
              <a:spcBef>
                <a:spcPts val="1800"/>
              </a:spcBef>
              <a:buClr>
                <a:srgbClr val="D16349"/>
              </a:buClr>
              <a:buSzPct val="84000"/>
              <a:buChar char=""/>
              <a:tabLst>
                <a:tab pos="367665" algn="l"/>
                <a:tab pos="368300" algn="l"/>
              </a:tabLst>
            </a:pPr>
            <a:r>
              <a:rPr sz="2800" spc="-70" dirty="0">
                <a:latin typeface="Arial" panose="020B0604020202020204"/>
                <a:cs typeface="Arial" panose="020B0604020202020204"/>
              </a:rPr>
              <a:t>при </a:t>
            </a:r>
            <a:r>
              <a:rPr sz="2800" spc="-130" dirty="0">
                <a:latin typeface="Arial" panose="020B0604020202020204"/>
                <a:cs typeface="Arial" panose="020B0604020202020204"/>
              </a:rPr>
              <a:t>блокаде </a:t>
            </a:r>
            <a:r>
              <a:rPr sz="2800" spc="-140" dirty="0">
                <a:latin typeface="Arial" panose="020B0604020202020204"/>
                <a:cs typeface="Arial" panose="020B0604020202020204"/>
              </a:rPr>
              <a:t>периферических </a:t>
            </a:r>
            <a:r>
              <a:rPr sz="2800" spc="-114" dirty="0">
                <a:latin typeface="Arial" panose="020B0604020202020204"/>
                <a:cs typeface="Arial" panose="020B0604020202020204"/>
              </a:rPr>
              <a:t>нервов </a:t>
            </a:r>
            <a:r>
              <a:rPr sz="2800" spc="-50" dirty="0">
                <a:latin typeface="Arial" panose="020B0604020202020204"/>
                <a:cs typeface="Arial" panose="020B0604020202020204"/>
              </a:rPr>
              <a:t>и </a:t>
            </a:r>
            <a:r>
              <a:rPr sz="2800" spc="-135" dirty="0">
                <a:latin typeface="Arial" panose="020B0604020202020204"/>
                <a:cs typeface="Arial" panose="020B0604020202020204"/>
              </a:rPr>
              <a:t>сплетений</a:t>
            </a:r>
            <a:r>
              <a:rPr sz="2800" spc="-43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65" dirty="0">
                <a:latin typeface="Arial" panose="020B0604020202020204"/>
                <a:cs typeface="Arial" panose="020B0604020202020204"/>
              </a:rPr>
              <a:t>–</a:t>
            </a:r>
            <a:endParaRPr sz="2800" dirty="0">
              <a:latin typeface="Arial" panose="020B0604020202020204"/>
              <a:cs typeface="Arial" panose="020B0604020202020204"/>
            </a:endParaRPr>
          </a:p>
          <a:p>
            <a:pPr marL="579120">
              <a:lnSpc>
                <a:spcPct val="100000"/>
              </a:lnSpc>
            </a:pPr>
            <a:r>
              <a:rPr sz="2800" spc="-110" dirty="0" smtClean="0">
                <a:latin typeface="Arial" panose="020B0604020202020204"/>
                <a:cs typeface="Arial" panose="020B0604020202020204"/>
              </a:rPr>
              <a:t>7,5</a:t>
            </a:r>
            <a:r>
              <a:rPr lang="ru-RU" sz="2800" spc="-11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sz="2800" spc="-110" dirty="0" smtClean="0">
                <a:latin typeface="Arial" panose="020B0604020202020204"/>
                <a:cs typeface="Arial" panose="020B0604020202020204"/>
              </a:rPr>
              <a:t>-</a:t>
            </a:r>
            <a:r>
              <a:rPr sz="2800" spc="-145" dirty="0" smtClean="0">
                <a:latin typeface="Arial" panose="020B0604020202020204"/>
                <a:cs typeface="Arial" panose="020B0604020202020204"/>
              </a:rPr>
              <a:t> </a:t>
            </a:r>
            <a:r>
              <a:rPr sz="2800" spc="-125" dirty="0">
                <a:latin typeface="Arial" panose="020B0604020202020204"/>
                <a:cs typeface="Arial" panose="020B0604020202020204"/>
              </a:rPr>
              <a:t>20:10000</a:t>
            </a:r>
            <a:endParaRPr sz="2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09726" y="257492"/>
            <a:ext cx="7778496" cy="755142"/>
          </a:xfrm>
          <a:prstGeom prst="rect">
            <a:avLst/>
          </a:prstGeom>
        </p:spPr>
        <p:txBody>
          <a:bodyPr vert="horz" wrap="square" lIns="0" tIns="308927" rIns="0" bIns="0" rtlCol="0">
            <a:spAutoFit/>
          </a:bodyPr>
          <a:lstStyle/>
          <a:p>
            <a:pPr marL="3213735" marR="5080" indent="-2157730">
              <a:lnSpc>
                <a:spcPct val="80000"/>
              </a:lnSpc>
              <a:spcBef>
                <a:spcPts val="530"/>
              </a:spcBef>
            </a:pPr>
            <a:r>
              <a:rPr sz="1800" b="1" spc="-95" dirty="0">
                <a:solidFill>
                  <a:srgbClr val="000000"/>
                </a:solidFill>
              </a:rPr>
              <a:t>Интенсивная терапия </a:t>
            </a:r>
            <a:r>
              <a:rPr sz="1800" b="1" spc="-85" dirty="0">
                <a:solidFill>
                  <a:srgbClr val="000000"/>
                </a:solidFill>
              </a:rPr>
              <a:t>системной </a:t>
            </a:r>
            <a:r>
              <a:rPr sz="1800" b="1" spc="-60" dirty="0">
                <a:solidFill>
                  <a:srgbClr val="000000"/>
                </a:solidFill>
              </a:rPr>
              <a:t>интоксикации </a:t>
            </a:r>
            <a:r>
              <a:rPr sz="1800" b="1" spc="-75" dirty="0">
                <a:solidFill>
                  <a:srgbClr val="000000"/>
                </a:solidFill>
              </a:rPr>
              <a:t>местными  </a:t>
            </a:r>
            <a:r>
              <a:rPr sz="1800" b="1" spc="-90" dirty="0">
                <a:solidFill>
                  <a:srgbClr val="000000"/>
                </a:solidFill>
              </a:rPr>
              <a:t>анестетиками</a:t>
            </a:r>
            <a:endParaRPr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2480" marR="5080" indent="-1564005">
              <a:lnSpc>
                <a:spcPct val="100000"/>
              </a:lnSpc>
              <a:spcBef>
                <a:spcPts val="100"/>
              </a:spcBef>
            </a:pPr>
            <a:r>
              <a:rPr b="1" spc="-229" dirty="0">
                <a:solidFill>
                  <a:srgbClr val="2A373D"/>
                </a:solidFill>
                <a:latin typeface="Arial" panose="020B0604020202020204"/>
                <a:cs typeface="Arial" panose="020B0604020202020204"/>
              </a:rPr>
              <a:t>Протокол </a:t>
            </a:r>
            <a:r>
              <a:rPr b="1" spc="-220" dirty="0">
                <a:solidFill>
                  <a:srgbClr val="2A373D"/>
                </a:solidFill>
                <a:latin typeface="Arial" panose="020B0604020202020204"/>
                <a:cs typeface="Arial" panose="020B0604020202020204"/>
              </a:rPr>
              <a:t>введения </a:t>
            </a:r>
            <a:r>
              <a:rPr b="1" spc="-245" dirty="0">
                <a:solidFill>
                  <a:srgbClr val="2A373D"/>
                </a:solidFill>
                <a:latin typeface="Arial" panose="020B0604020202020204"/>
                <a:cs typeface="Arial" panose="020B0604020202020204"/>
              </a:rPr>
              <a:t>20% </a:t>
            </a:r>
            <a:r>
              <a:rPr b="1" spc="-175" dirty="0">
                <a:solidFill>
                  <a:srgbClr val="2A373D"/>
                </a:solidFill>
                <a:latin typeface="Arial" panose="020B0604020202020204"/>
                <a:cs typeface="Arial" panose="020B0604020202020204"/>
              </a:rPr>
              <a:t>жировой </a:t>
            </a:r>
            <a:r>
              <a:rPr b="1" spc="-265" dirty="0">
                <a:solidFill>
                  <a:srgbClr val="2A373D"/>
                </a:solidFill>
                <a:latin typeface="Arial" panose="020B0604020202020204"/>
                <a:cs typeface="Arial" panose="020B0604020202020204"/>
              </a:rPr>
              <a:t>эмульсии  </a:t>
            </a:r>
            <a:r>
              <a:rPr b="1" spc="-165" dirty="0">
                <a:solidFill>
                  <a:srgbClr val="2A373D"/>
                </a:solidFill>
                <a:latin typeface="Arial" panose="020B0604020202020204"/>
                <a:cs typeface="Arial" panose="020B0604020202020204"/>
              </a:rPr>
              <a:t>(«липидное</a:t>
            </a:r>
            <a:r>
              <a:rPr b="1" spc="-150" dirty="0">
                <a:solidFill>
                  <a:srgbClr val="2A373D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b="1" spc="-190" dirty="0">
                <a:solidFill>
                  <a:srgbClr val="2A373D"/>
                </a:solidFill>
                <a:latin typeface="Arial" panose="020B0604020202020204"/>
                <a:cs typeface="Arial" panose="020B0604020202020204"/>
              </a:rPr>
              <a:t>спасение»)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5752" y="1274902"/>
            <a:ext cx="8467090" cy="494284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25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300" spc="-160" dirty="0">
                <a:latin typeface="Arial" panose="020B0604020202020204"/>
                <a:cs typeface="Arial" panose="020B0604020202020204"/>
              </a:rPr>
              <a:t>Ввести </a:t>
            </a:r>
            <a:r>
              <a:rPr sz="2300" spc="-5" dirty="0">
                <a:latin typeface="Arial" panose="020B0604020202020204"/>
                <a:cs typeface="Arial" panose="020B0604020202020204"/>
              </a:rPr>
              <a:t>в/в </a:t>
            </a:r>
            <a:r>
              <a:rPr sz="2300" spc="-130" dirty="0">
                <a:latin typeface="Arial" panose="020B0604020202020204"/>
                <a:cs typeface="Arial" panose="020B0604020202020204"/>
              </a:rPr>
              <a:t>болюс </a:t>
            </a:r>
            <a:r>
              <a:rPr sz="2300" spc="-125" dirty="0">
                <a:latin typeface="Arial" panose="020B0604020202020204"/>
                <a:cs typeface="Arial" panose="020B0604020202020204"/>
              </a:rPr>
              <a:t>в </a:t>
            </a:r>
            <a:r>
              <a:rPr sz="2300" spc="-100" dirty="0">
                <a:latin typeface="Arial" panose="020B0604020202020204"/>
                <a:cs typeface="Arial" panose="020B0604020202020204"/>
              </a:rPr>
              <a:t>дозе 1,5 </a:t>
            </a:r>
            <a:r>
              <a:rPr sz="2300" spc="10" dirty="0">
                <a:latin typeface="Arial" panose="020B0604020202020204"/>
                <a:cs typeface="Arial" panose="020B0604020202020204"/>
              </a:rPr>
              <a:t>мл/кг </a:t>
            </a:r>
            <a:r>
              <a:rPr sz="2300" spc="-125" dirty="0">
                <a:latin typeface="Arial" panose="020B0604020202020204"/>
                <a:cs typeface="Arial" panose="020B0604020202020204"/>
              </a:rPr>
              <a:t>в </a:t>
            </a:r>
            <a:r>
              <a:rPr sz="2300" spc="-114" dirty="0">
                <a:latin typeface="Arial" panose="020B0604020202020204"/>
                <a:cs typeface="Arial" panose="020B0604020202020204"/>
              </a:rPr>
              <a:t>течение 1 </a:t>
            </a:r>
            <a:r>
              <a:rPr sz="2300" spc="-90" dirty="0">
                <a:latin typeface="Arial" panose="020B0604020202020204"/>
                <a:cs typeface="Arial" panose="020B0604020202020204"/>
              </a:rPr>
              <a:t>минуты </a:t>
            </a:r>
            <a:r>
              <a:rPr sz="2300" spc="-110" dirty="0">
                <a:latin typeface="Arial" panose="020B0604020202020204"/>
                <a:cs typeface="Arial" panose="020B0604020202020204"/>
              </a:rPr>
              <a:t>(≈100</a:t>
            </a:r>
            <a:r>
              <a:rPr sz="2300" spc="-295" dirty="0">
                <a:latin typeface="Arial" panose="020B0604020202020204"/>
                <a:cs typeface="Arial" panose="020B0604020202020204"/>
              </a:rPr>
              <a:t> </a:t>
            </a:r>
            <a:r>
              <a:rPr sz="2300" spc="-90" dirty="0">
                <a:latin typeface="Arial" panose="020B0604020202020204"/>
                <a:cs typeface="Arial" panose="020B0604020202020204"/>
              </a:rPr>
              <a:t>мл).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287020" marR="485775" indent="-274320">
              <a:lnSpc>
                <a:spcPts val="2480"/>
              </a:lnSpc>
              <a:spcBef>
                <a:spcPts val="1240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300" spc="-145" dirty="0">
                <a:latin typeface="Arial" panose="020B0604020202020204"/>
                <a:cs typeface="Arial" panose="020B0604020202020204"/>
              </a:rPr>
              <a:t>Далее </a:t>
            </a:r>
            <a:r>
              <a:rPr sz="2300" spc="-105" dirty="0">
                <a:latin typeface="Arial" panose="020B0604020202020204"/>
                <a:cs typeface="Arial" panose="020B0604020202020204"/>
              </a:rPr>
              <a:t>непрерывная </a:t>
            </a:r>
            <a:r>
              <a:rPr sz="2300" spc="-140" dirty="0">
                <a:latin typeface="Arial" panose="020B0604020202020204"/>
                <a:cs typeface="Arial" panose="020B0604020202020204"/>
              </a:rPr>
              <a:t>инфузия </a:t>
            </a:r>
            <a:r>
              <a:rPr sz="2300" spc="-120" dirty="0">
                <a:latin typeface="Arial" panose="020B0604020202020204"/>
                <a:cs typeface="Arial" panose="020B0604020202020204"/>
              </a:rPr>
              <a:t>эмульсии </a:t>
            </a:r>
            <a:r>
              <a:rPr sz="2300" spc="-125" dirty="0">
                <a:latin typeface="Arial" panose="020B0604020202020204"/>
                <a:cs typeface="Arial" panose="020B0604020202020204"/>
              </a:rPr>
              <a:t>в </a:t>
            </a:r>
            <a:r>
              <a:rPr sz="2300" spc="-100" dirty="0">
                <a:latin typeface="Arial" panose="020B0604020202020204"/>
                <a:cs typeface="Arial" panose="020B0604020202020204"/>
              </a:rPr>
              <a:t>дозе </a:t>
            </a:r>
            <a:r>
              <a:rPr sz="2300" spc="-105" dirty="0">
                <a:latin typeface="Arial" panose="020B0604020202020204"/>
                <a:cs typeface="Arial" panose="020B0604020202020204"/>
              </a:rPr>
              <a:t>0,25 </a:t>
            </a:r>
            <a:r>
              <a:rPr sz="2300" dirty="0">
                <a:latin typeface="Arial" panose="020B0604020202020204"/>
                <a:cs typeface="Arial" panose="020B0604020202020204"/>
              </a:rPr>
              <a:t>мл/кг/мин  </a:t>
            </a:r>
            <a:r>
              <a:rPr sz="2300" spc="-110" dirty="0">
                <a:latin typeface="Arial" panose="020B0604020202020204"/>
                <a:cs typeface="Arial" panose="020B0604020202020204"/>
              </a:rPr>
              <a:t>(≈20</a:t>
            </a:r>
            <a:r>
              <a:rPr sz="2300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2300" spc="-30" dirty="0">
                <a:latin typeface="Arial" panose="020B0604020202020204"/>
                <a:cs typeface="Arial" panose="020B0604020202020204"/>
              </a:rPr>
              <a:t>мл/мин).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287020" marR="5080" indent="-274320">
              <a:lnSpc>
                <a:spcPts val="2480"/>
              </a:lnSpc>
              <a:spcBef>
                <a:spcPts val="1205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300" spc="-125" dirty="0">
                <a:latin typeface="Arial" panose="020B0604020202020204"/>
                <a:cs typeface="Arial" panose="020B0604020202020204"/>
              </a:rPr>
              <a:t>Повторить </a:t>
            </a:r>
            <a:r>
              <a:rPr sz="2300" spc="-114" dirty="0">
                <a:latin typeface="Arial" panose="020B0604020202020204"/>
                <a:cs typeface="Arial" panose="020B0604020202020204"/>
              </a:rPr>
              <a:t>начальный </a:t>
            </a:r>
            <a:r>
              <a:rPr sz="2300" spc="-130" dirty="0">
                <a:latin typeface="Arial" panose="020B0604020202020204"/>
                <a:cs typeface="Arial" panose="020B0604020202020204"/>
              </a:rPr>
              <a:t>болюс </a:t>
            </a:r>
            <a:r>
              <a:rPr sz="2300" spc="-65" dirty="0">
                <a:latin typeface="Arial" panose="020B0604020202020204"/>
                <a:cs typeface="Arial" panose="020B0604020202020204"/>
              </a:rPr>
              <a:t>по </a:t>
            </a:r>
            <a:r>
              <a:rPr sz="2300" spc="-120" dirty="0">
                <a:latin typeface="Arial" panose="020B0604020202020204"/>
                <a:cs typeface="Arial" panose="020B0604020202020204"/>
              </a:rPr>
              <a:t>100 </a:t>
            </a:r>
            <a:r>
              <a:rPr sz="2300" spc="-105" dirty="0">
                <a:latin typeface="Arial" panose="020B0604020202020204"/>
                <a:cs typeface="Arial" panose="020B0604020202020204"/>
              </a:rPr>
              <a:t>мл </a:t>
            </a:r>
            <a:r>
              <a:rPr sz="2300" spc="-5" dirty="0">
                <a:latin typeface="Arial" panose="020B0604020202020204"/>
                <a:cs typeface="Arial" panose="020B0604020202020204"/>
              </a:rPr>
              <a:t>в/в </a:t>
            </a:r>
            <a:r>
              <a:rPr sz="2300" spc="-90" dirty="0">
                <a:latin typeface="Arial" panose="020B0604020202020204"/>
                <a:cs typeface="Arial" panose="020B0604020202020204"/>
              </a:rPr>
              <a:t>дважды </a:t>
            </a:r>
            <a:r>
              <a:rPr sz="2300" spc="-180" dirty="0">
                <a:latin typeface="Arial" panose="020B0604020202020204"/>
                <a:cs typeface="Arial" panose="020B0604020202020204"/>
              </a:rPr>
              <a:t>с </a:t>
            </a:r>
            <a:r>
              <a:rPr sz="2300" spc="-125" dirty="0">
                <a:latin typeface="Arial" panose="020B0604020202020204"/>
                <a:cs typeface="Arial" panose="020B0604020202020204"/>
              </a:rPr>
              <a:t>интервалом  </a:t>
            </a:r>
            <a:r>
              <a:rPr sz="2300" spc="-114" dirty="0">
                <a:latin typeface="Arial" panose="020B0604020202020204"/>
                <a:cs typeface="Arial" panose="020B0604020202020204"/>
              </a:rPr>
              <a:t>5 </a:t>
            </a:r>
            <a:r>
              <a:rPr sz="2300" spc="-45" dirty="0">
                <a:latin typeface="Arial" panose="020B0604020202020204"/>
                <a:cs typeface="Arial" panose="020B0604020202020204"/>
              </a:rPr>
              <a:t>мин </a:t>
            </a:r>
            <a:r>
              <a:rPr sz="2300" spc="-60" dirty="0">
                <a:latin typeface="Arial" panose="020B0604020202020204"/>
                <a:cs typeface="Arial" panose="020B0604020202020204"/>
              </a:rPr>
              <a:t>при </a:t>
            </a:r>
            <a:r>
              <a:rPr sz="2300" spc="-135" dirty="0">
                <a:latin typeface="Arial" panose="020B0604020202020204"/>
                <a:cs typeface="Arial" panose="020B0604020202020204"/>
              </a:rPr>
              <a:t>отсутствии </a:t>
            </a:r>
            <a:r>
              <a:rPr sz="2300" spc="-125" dirty="0">
                <a:latin typeface="Arial" panose="020B0604020202020204"/>
                <a:cs typeface="Arial" panose="020B0604020202020204"/>
              </a:rPr>
              <a:t>восстановления </a:t>
            </a:r>
            <a:r>
              <a:rPr sz="2300" spc="-105" dirty="0">
                <a:latin typeface="Arial" panose="020B0604020202020204"/>
                <a:cs typeface="Arial" panose="020B0604020202020204"/>
              </a:rPr>
              <a:t>сердечной</a:t>
            </a:r>
            <a:r>
              <a:rPr sz="2300" spc="-210" dirty="0">
                <a:latin typeface="Arial" panose="020B0604020202020204"/>
                <a:cs typeface="Arial" panose="020B0604020202020204"/>
              </a:rPr>
              <a:t> </a:t>
            </a:r>
            <a:r>
              <a:rPr sz="2300" spc="-125" dirty="0">
                <a:latin typeface="Arial" panose="020B0604020202020204"/>
                <a:cs typeface="Arial" panose="020B0604020202020204"/>
              </a:rPr>
              <a:t>деятельности.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287020" marR="172085" indent="-274320">
              <a:lnSpc>
                <a:spcPts val="2480"/>
              </a:lnSpc>
              <a:spcBef>
                <a:spcPts val="1210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300" spc="-155" dirty="0">
                <a:latin typeface="Arial" panose="020B0604020202020204"/>
                <a:cs typeface="Arial" panose="020B0604020202020204"/>
              </a:rPr>
              <a:t>Удвоить </a:t>
            </a:r>
            <a:r>
              <a:rPr sz="2300" spc="-110" dirty="0">
                <a:latin typeface="Arial" panose="020B0604020202020204"/>
                <a:cs typeface="Arial" panose="020B0604020202020204"/>
              </a:rPr>
              <a:t>скорость </a:t>
            </a:r>
            <a:r>
              <a:rPr sz="2300" spc="-125" dirty="0">
                <a:latin typeface="Arial" panose="020B0604020202020204"/>
                <a:cs typeface="Arial" panose="020B0604020202020204"/>
              </a:rPr>
              <a:t>инфузии </a:t>
            </a:r>
            <a:r>
              <a:rPr sz="2300" spc="-80" dirty="0">
                <a:latin typeface="Arial" panose="020B0604020202020204"/>
                <a:cs typeface="Arial" panose="020B0604020202020204"/>
              </a:rPr>
              <a:t>до </a:t>
            </a:r>
            <a:r>
              <a:rPr sz="2300" spc="-100" dirty="0">
                <a:latin typeface="Arial" panose="020B0604020202020204"/>
                <a:cs typeface="Arial" panose="020B0604020202020204"/>
              </a:rPr>
              <a:t>0,5 </a:t>
            </a:r>
            <a:r>
              <a:rPr sz="2300" spc="10" dirty="0">
                <a:latin typeface="Arial" panose="020B0604020202020204"/>
                <a:cs typeface="Arial" panose="020B0604020202020204"/>
              </a:rPr>
              <a:t>мл/кг/мин, </a:t>
            </a:r>
            <a:r>
              <a:rPr sz="2300" spc="-135" dirty="0">
                <a:latin typeface="Arial" panose="020B0604020202020204"/>
                <a:cs typeface="Arial" panose="020B0604020202020204"/>
              </a:rPr>
              <a:t>если </a:t>
            </a:r>
            <a:r>
              <a:rPr sz="2300" spc="-130" dirty="0">
                <a:latin typeface="Arial" panose="020B0604020202020204"/>
                <a:cs typeface="Arial" panose="020B0604020202020204"/>
              </a:rPr>
              <a:t>артериальное  </a:t>
            </a:r>
            <a:r>
              <a:rPr sz="2300" spc="-120" dirty="0">
                <a:latin typeface="Arial" panose="020B0604020202020204"/>
                <a:cs typeface="Arial" panose="020B0604020202020204"/>
              </a:rPr>
              <a:t>давление </a:t>
            </a:r>
            <a:r>
              <a:rPr sz="2300" spc="-165" dirty="0">
                <a:latin typeface="Arial" panose="020B0604020202020204"/>
                <a:cs typeface="Arial" panose="020B0604020202020204"/>
              </a:rPr>
              <a:t>остается</a:t>
            </a:r>
            <a:r>
              <a:rPr sz="23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2300" spc="-40" dirty="0">
                <a:latin typeface="Arial" panose="020B0604020202020204"/>
                <a:cs typeface="Arial" panose="020B0604020202020204"/>
              </a:rPr>
              <a:t>низким.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287020" marR="66675" indent="-274320">
              <a:lnSpc>
                <a:spcPts val="2480"/>
              </a:lnSpc>
              <a:spcBef>
                <a:spcPts val="1205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300" spc="-130" dirty="0">
                <a:latin typeface="Arial" panose="020B0604020202020204"/>
                <a:cs typeface="Arial" panose="020B0604020202020204"/>
              </a:rPr>
              <a:t>Продолжать </a:t>
            </a:r>
            <a:r>
              <a:rPr sz="2300" spc="-95" dirty="0">
                <a:latin typeface="Arial" panose="020B0604020202020204"/>
                <a:cs typeface="Arial" panose="020B0604020202020204"/>
              </a:rPr>
              <a:t>непрерывную внутривенную </a:t>
            </a:r>
            <a:r>
              <a:rPr sz="2300" spc="-125" dirty="0">
                <a:latin typeface="Arial" panose="020B0604020202020204"/>
                <a:cs typeface="Arial" panose="020B0604020202020204"/>
              </a:rPr>
              <a:t>инфузию </a:t>
            </a:r>
            <a:r>
              <a:rPr sz="2300" spc="-70" dirty="0">
                <a:latin typeface="Arial" panose="020B0604020202020204"/>
                <a:cs typeface="Arial" panose="020B0604020202020204"/>
              </a:rPr>
              <a:t>липидной  </a:t>
            </a:r>
            <a:r>
              <a:rPr sz="2300" spc="-120" dirty="0">
                <a:latin typeface="Arial" panose="020B0604020202020204"/>
                <a:cs typeface="Arial" panose="020B0604020202020204"/>
              </a:rPr>
              <a:t>эмульсии </a:t>
            </a:r>
            <a:r>
              <a:rPr sz="2300" spc="-80" dirty="0">
                <a:latin typeface="Arial" panose="020B0604020202020204"/>
                <a:cs typeface="Arial" panose="020B0604020202020204"/>
              </a:rPr>
              <a:t>до </a:t>
            </a:r>
            <a:r>
              <a:rPr sz="2300" spc="-85" dirty="0">
                <a:latin typeface="Arial" panose="020B0604020202020204"/>
                <a:cs typeface="Arial" panose="020B0604020202020204"/>
              </a:rPr>
              <a:t>полной </a:t>
            </a:r>
            <a:r>
              <a:rPr sz="2300" spc="-114" dirty="0">
                <a:latin typeface="Arial" panose="020B0604020202020204"/>
                <a:cs typeface="Arial" panose="020B0604020202020204"/>
              </a:rPr>
              <a:t>стабилизации </a:t>
            </a:r>
            <a:r>
              <a:rPr sz="2300" spc="-70" dirty="0">
                <a:latin typeface="Arial" panose="020B0604020202020204"/>
                <a:cs typeface="Arial" panose="020B0604020202020204"/>
              </a:rPr>
              <a:t>гемодинамики </a:t>
            </a:r>
            <a:r>
              <a:rPr sz="2300" spc="-45" dirty="0">
                <a:latin typeface="Arial" panose="020B0604020202020204"/>
                <a:cs typeface="Arial" panose="020B0604020202020204"/>
              </a:rPr>
              <a:t>и </a:t>
            </a:r>
            <a:r>
              <a:rPr sz="2300" spc="-125" dirty="0">
                <a:latin typeface="Arial" panose="020B0604020202020204"/>
                <a:cs typeface="Arial" panose="020B0604020202020204"/>
              </a:rPr>
              <a:t>в </a:t>
            </a:r>
            <a:r>
              <a:rPr sz="2300" spc="-114" dirty="0">
                <a:latin typeface="Arial" panose="020B0604020202020204"/>
                <a:cs typeface="Arial" panose="020B0604020202020204"/>
              </a:rPr>
              <a:t>течение</a:t>
            </a:r>
            <a:r>
              <a:rPr sz="2300" spc="-250" dirty="0">
                <a:latin typeface="Arial" panose="020B0604020202020204"/>
                <a:cs typeface="Arial" panose="020B0604020202020204"/>
              </a:rPr>
              <a:t> </a:t>
            </a:r>
            <a:r>
              <a:rPr sz="2300" spc="-120" dirty="0">
                <a:latin typeface="Arial" panose="020B0604020202020204"/>
                <a:cs typeface="Arial" panose="020B0604020202020204"/>
              </a:rPr>
              <a:t>10  </a:t>
            </a:r>
            <a:r>
              <a:rPr sz="2300" spc="-80" dirty="0">
                <a:latin typeface="Arial" panose="020B0604020202020204"/>
                <a:cs typeface="Arial" panose="020B0604020202020204"/>
              </a:rPr>
              <a:t>минут </a:t>
            </a:r>
            <a:r>
              <a:rPr sz="2300" spc="-125" dirty="0">
                <a:latin typeface="Arial" panose="020B0604020202020204"/>
                <a:cs typeface="Arial" panose="020B0604020202020204"/>
              </a:rPr>
              <a:t>после </a:t>
            </a:r>
            <a:r>
              <a:rPr sz="2300" spc="-95" dirty="0">
                <a:latin typeface="Arial" panose="020B0604020202020204"/>
                <a:cs typeface="Arial" panose="020B0604020202020204"/>
              </a:rPr>
              <a:t>достижения </a:t>
            </a:r>
            <a:r>
              <a:rPr sz="2300" spc="-125" dirty="0">
                <a:latin typeface="Arial" panose="020B0604020202020204"/>
                <a:cs typeface="Arial" panose="020B0604020202020204"/>
              </a:rPr>
              <a:t>стабильности</a:t>
            </a:r>
            <a:r>
              <a:rPr sz="2300" spc="-160" dirty="0">
                <a:latin typeface="Arial" panose="020B0604020202020204"/>
                <a:cs typeface="Arial" panose="020B0604020202020204"/>
              </a:rPr>
              <a:t> </a:t>
            </a:r>
            <a:r>
              <a:rPr sz="2300" spc="-95" dirty="0">
                <a:latin typeface="Arial" panose="020B0604020202020204"/>
                <a:cs typeface="Arial" panose="020B0604020202020204"/>
              </a:rPr>
              <a:t>кровообращения.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900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300" spc="-105" dirty="0">
                <a:latin typeface="Arial" panose="020B0604020202020204"/>
                <a:cs typeface="Arial" panose="020B0604020202020204"/>
              </a:rPr>
              <a:t>Максимальная </a:t>
            </a:r>
            <a:r>
              <a:rPr sz="2300" spc="-95" dirty="0">
                <a:latin typeface="Arial" panose="020B0604020202020204"/>
                <a:cs typeface="Arial" panose="020B0604020202020204"/>
              </a:rPr>
              <a:t>рекомендуемая </a:t>
            </a:r>
            <a:r>
              <a:rPr sz="2300" spc="-110" dirty="0">
                <a:latin typeface="Arial" panose="020B0604020202020204"/>
                <a:cs typeface="Arial" panose="020B0604020202020204"/>
              </a:rPr>
              <a:t>доза </a:t>
            </a:r>
            <a:r>
              <a:rPr sz="2300" spc="-120" dirty="0">
                <a:latin typeface="Arial" panose="020B0604020202020204"/>
                <a:cs typeface="Arial" panose="020B0604020202020204"/>
              </a:rPr>
              <a:t>20 </a:t>
            </a:r>
            <a:r>
              <a:rPr sz="2300" spc="-405" dirty="0">
                <a:latin typeface="Arial" panose="020B0604020202020204"/>
                <a:cs typeface="Arial" panose="020B0604020202020204"/>
              </a:rPr>
              <a:t>% </a:t>
            </a:r>
            <a:r>
              <a:rPr sz="2300" spc="-70" dirty="0">
                <a:latin typeface="Arial" panose="020B0604020202020204"/>
                <a:cs typeface="Arial" panose="020B0604020202020204"/>
              </a:rPr>
              <a:t>липидной </a:t>
            </a:r>
            <a:r>
              <a:rPr sz="2300" spc="-120" dirty="0">
                <a:latin typeface="Arial" panose="020B0604020202020204"/>
                <a:cs typeface="Arial" panose="020B0604020202020204"/>
              </a:rPr>
              <a:t>эмульсии </a:t>
            </a:r>
            <a:r>
              <a:rPr sz="2300" spc="-65" dirty="0">
                <a:latin typeface="Arial" panose="020B0604020202020204"/>
                <a:cs typeface="Arial" panose="020B0604020202020204"/>
              </a:rPr>
              <a:t>-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56515" algn="ctr">
              <a:lnSpc>
                <a:spcPct val="100000"/>
              </a:lnSpc>
              <a:spcBef>
                <a:spcPts val="830"/>
              </a:spcBef>
            </a:pPr>
            <a:r>
              <a:rPr sz="2800" u="heavy" spc="-14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8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Arial" panose="020B0604020202020204"/>
                <a:cs typeface="Arial" panose="020B0604020202020204"/>
              </a:rPr>
              <a:t>мл/кг.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380365" y="1538096"/>
            <a:ext cx="8382635" cy="2921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100"/>
              </a:spcBef>
            </a:pPr>
            <a:r>
              <a:rPr sz="2300" spc="-605" dirty="0" smtClean="0">
                <a:solidFill>
                  <a:srgbClr val="D16349"/>
                </a:solidFill>
              </a:rPr>
              <a:t></a:t>
            </a:r>
            <a:r>
              <a:rPr lang="ru-RU" sz="2300" spc="-605" dirty="0" smtClean="0">
                <a:solidFill>
                  <a:srgbClr val="D16349"/>
                </a:solidFill>
              </a:rPr>
              <a:t>	</a:t>
            </a:r>
            <a:r>
              <a:rPr sz="2300" spc="-605" dirty="0" smtClean="0">
                <a:solidFill>
                  <a:srgbClr val="D16349"/>
                </a:solidFill>
              </a:rPr>
              <a:t> </a:t>
            </a:r>
            <a:r>
              <a:rPr sz="2700" b="1" spc="-185" dirty="0"/>
              <a:t>После </a:t>
            </a:r>
            <a:r>
              <a:rPr sz="2700" b="1" spc="-145" dirty="0"/>
              <a:t>выявления любых </a:t>
            </a:r>
            <a:r>
              <a:rPr sz="2700" b="1" spc="-85" dirty="0"/>
              <a:t>признаков </a:t>
            </a:r>
            <a:r>
              <a:rPr sz="2700" b="1" spc="-125" dirty="0"/>
              <a:t>системной  </a:t>
            </a:r>
            <a:r>
              <a:rPr sz="2700" b="1" spc="-114" dirty="0"/>
              <a:t>токсичности местными </a:t>
            </a:r>
            <a:r>
              <a:rPr sz="2700" b="1" spc="-130" dirty="0"/>
              <a:t>анестетиками </a:t>
            </a:r>
            <a:r>
              <a:rPr sz="2700" b="1" spc="-110" dirty="0"/>
              <a:t>необходим  </a:t>
            </a:r>
            <a:r>
              <a:rPr sz="2700" b="1" spc="-100" dirty="0"/>
              <a:t>пролонгированный </a:t>
            </a:r>
            <a:r>
              <a:rPr sz="2700" b="1" spc="-80" dirty="0"/>
              <a:t>мониторинг </a:t>
            </a:r>
            <a:r>
              <a:rPr sz="2700" b="1" spc="-100" dirty="0"/>
              <a:t>(не </a:t>
            </a:r>
            <a:r>
              <a:rPr sz="2700" b="1" spc="-114" dirty="0"/>
              <a:t>менее </a:t>
            </a:r>
            <a:r>
              <a:rPr sz="2700" b="1" spc="-140" dirty="0"/>
              <a:t>12</a:t>
            </a:r>
            <a:r>
              <a:rPr sz="2700" b="1" spc="-325" dirty="0"/>
              <a:t> </a:t>
            </a:r>
            <a:r>
              <a:rPr sz="2700" b="1" spc="-140" dirty="0"/>
              <a:t>часов),  </a:t>
            </a:r>
            <a:r>
              <a:rPr sz="2700" b="1" spc="-95" dirty="0"/>
              <a:t>поскольку </a:t>
            </a:r>
            <a:r>
              <a:rPr sz="2700" b="1" spc="-120" dirty="0"/>
              <a:t>угнетение </a:t>
            </a:r>
            <a:r>
              <a:rPr sz="2700" b="1" spc="-135" dirty="0"/>
              <a:t>сердечно-сосудистой </a:t>
            </a:r>
            <a:r>
              <a:rPr sz="2700" b="1" spc="-145" dirty="0"/>
              <a:t>системы,  </a:t>
            </a:r>
            <a:r>
              <a:rPr sz="2700" b="1" spc="-135" dirty="0"/>
              <a:t>обусловленное </a:t>
            </a:r>
            <a:r>
              <a:rPr sz="2700" b="1" spc="-120" dirty="0"/>
              <a:t>местным </a:t>
            </a:r>
            <a:r>
              <a:rPr sz="2700" b="1" spc="-125" dirty="0"/>
              <a:t>анестетиком, </a:t>
            </a:r>
            <a:r>
              <a:rPr sz="2700" b="1" spc="-100" dirty="0"/>
              <a:t>может  </a:t>
            </a:r>
            <a:r>
              <a:rPr sz="2700" b="1" spc="-165" dirty="0"/>
              <a:t>сохраняться </a:t>
            </a:r>
            <a:r>
              <a:rPr sz="2700" b="1" spc="-50" dirty="0"/>
              <a:t>и </a:t>
            </a:r>
            <a:r>
              <a:rPr sz="2700" b="1" spc="-114" dirty="0"/>
              <a:t>рецидивировать </a:t>
            </a:r>
            <a:r>
              <a:rPr sz="2700" b="1" spc="-145" dirty="0" err="1"/>
              <a:t>после</a:t>
            </a:r>
            <a:r>
              <a:rPr sz="2700" b="1" spc="-275" dirty="0"/>
              <a:t> </a:t>
            </a:r>
            <a:r>
              <a:rPr sz="2700" b="1" spc="-130" dirty="0" err="1" smtClean="0"/>
              <a:t>лечения</a:t>
            </a:r>
            <a:endParaRPr sz="2700" b="1" dirty="0"/>
          </a:p>
        </p:txBody>
      </p:sp>
      <p:sp>
        <p:nvSpPr>
          <p:cNvPr id="15" name="object 13"/>
          <p:cNvSpPr txBox="1">
            <a:spLocks noGrp="1"/>
          </p:cNvSpPr>
          <p:nvPr/>
        </p:nvSpPr>
        <p:spPr>
          <a:xfrm>
            <a:off x="676401" y="257492"/>
            <a:ext cx="7778496" cy="879475"/>
          </a:xfrm>
          <a:prstGeom prst="rect">
            <a:avLst/>
          </a:prstGeom>
        </p:spPr>
        <p:txBody>
          <a:bodyPr vert="horz" wrap="square" lIns="0" tIns="308927" rIns="0" bIns="0" rtlCol="0">
            <a:spAutoFit/>
          </a:bodyPr>
          <a:lstStyle>
            <a:lvl1pPr>
              <a:defRPr sz="2800" b="0" i="0">
                <a:solidFill>
                  <a:srgbClr val="546D7A"/>
                </a:solidFill>
                <a:latin typeface="Arial" panose="020B0604020202020204"/>
                <a:ea typeface="+mj-ea"/>
                <a:cs typeface="Arial" panose="020B0604020202020204"/>
              </a:defRPr>
            </a:lvl1pPr>
          </a:lstStyle>
          <a:p>
            <a:pPr marL="3213735" marR="5080" indent="-2157730">
              <a:lnSpc>
                <a:spcPct val="80000"/>
              </a:lnSpc>
              <a:spcBef>
                <a:spcPts val="530"/>
              </a:spcBef>
            </a:pPr>
            <a:r>
              <a:rPr sz="1800" spc="-95" dirty="0">
                <a:solidFill>
                  <a:srgbClr val="000000"/>
                </a:solidFill>
              </a:rPr>
              <a:t>Интенсивная терапия </a:t>
            </a:r>
            <a:r>
              <a:rPr sz="1800" spc="-85" dirty="0">
                <a:solidFill>
                  <a:srgbClr val="000000"/>
                </a:solidFill>
              </a:rPr>
              <a:t>системной </a:t>
            </a:r>
            <a:r>
              <a:rPr sz="1800" spc="-60" dirty="0">
                <a:solidFill>
                  <a:srgbClr val="000000"/>
                </a:solidFill>
              </a:rPr>
              <a:t>интоксикации </a:t>
            </a:r>
            <a:r>
              <a:rPr sz="1800" spc="-75" dirty="0">
                <a:solidFill>
                  <a:srgbClr val="000000"/>
                </a:solidFill>
              </a:rPr>
              <a:t>местными  </a:t>
            </a:r>
            <a:r>
              <a:rPr sz="1800" spc="-90" dirty="0">
                <a:solidFill>
                  <a:srgbClr val="000000"/>
                </a:solidFill>
              </a:rPr>
              <a:t>анестетиками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4800" y="1710372"/>
            <a:ext cx="8458199" cy="3652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8910">
              <a:lnSpc>
                <a:spcPct val="100000"/>
              </a:lnSpc>
              <a:spcBef>
                <a:spcPts val="100"/>
              </a:spcBef>
            </a:pPr>
            <a:r>
              <a:rPr sz="2800" b="1" spc="-229" dirty="0">
                <a:latin typeface="Arial" panose="020B0604020202020204"/>
                <a:cs typeface="Arial" panose="020B0604020202020204"/>
              </a:rPr>
              <a:t>Сроки </a:t>
            </a:r>
            <a:r>
              <a:rPr sz="2800" b="1" spc="-210" dirty="0">
                <a:latin typeface="Arial" panose="020B0604020202020204"/>
                <a:cs typeface="Arial" panose="020B0604020202020204"/>
              </a:rPr>
              <a:t>начала </a:t>
            </a:r>
            <a:r>
              <a:rPr sz="2800" b="1" spc="-240" dirty="0">
                <a:latin typeface="Arial" panose="020B0604020202020204"/>
                <a:cs typeface="Arial" panose="020B0604020202020204"/>
              </a:rPr>
              <a:t>инфузии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225" dirty="0">
                <a:latin typeface="Arial" panose="020B0604020202020204"/>
                <a:cs typeface="Arial" panose="020B0604020202020204"/>
              </a:rPr>
              <a:t>липидов</a:t>
            </a:r>
            <a:endParaRPr sz="28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 panose="02020603050405020304"/>
              <a:cs typeface="Times New Roman" panose="02020603050405020304"/>
            </a:endParaRPr>
          </a:p>
          <a:p>
            <a:pPr marL="717550" marR="5080" indent="-705485">
              <a:lnSpc>
                <a:spcPct val="100000"/>
              </a:lnSpc>
            </a:pPr>
            <a:r>
              <a:rPr lang="ru-RU" sz="2800" b="1" spc="-150" dirty="0" smtClean="0">
                <a:latin typeface="Arial" panose="020B0604020202020204"/>
                <a:cs typeface="Arial" panose="020B0604020202020204"/>
              </a:rPr>
              <a:t>         </a:t>
            </a:r>
            <a:r>
              <a:rPr sz="2800" b="1" spc="-150" dirty="0" err="1" smtClean="0">
                <a:latin typeface="Arial" panose="020B0604020202020204"/>
                <a:cs typeface="Arial" panose="020B0604020202020204"/>
              </a:rPr>
              <a:t>Последние</a:t>
            </a:r>
            <a:r>
              <a:rPr sz="2800" b="1" spc="-15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0" dirty="0">
                <a:latin typeface="Arial" panose="020B0604020202020204"/>
                <a:cs typeface="Arial" panose="020B0604020202020204"/>
              </a:rPr>
              <a:t>публикации </a:t>
            </a:r>
            <a:r>
              <a:rPr sz="2800" b="1" spc="-170" dirty="0">
                <a:latin typeface="Arial" panose="020B0604020202020204"/>
                <a:cs typeface="Arial" panose="020B0604020202020204"/>
              </a:rPr>
              <a:t>свидетельствуют </a:t>
            </a:r>
            <a:r>
              <a:rPr sz="2800" b="1" spc="-150" dirty="0">
                <a:latin typeface="Arial" panose="020B0604020202020204"/>
                <a:cs typeface="Arial" panose="020B0604020202020204"/>
              </a:rPr>
              <a:t>в </a:t>
            </a:r>
            <a:r>
              <a:rPr sz="2800" b="1" spc="-180" dirty="0">
                <a:latin typeface="Arial" panose="020B0604020202020204"/>
                <a:cs typeface="Arial" panose="020B0604020202020204"/>
              </a:rPr>
              <a:t>пользу  </a:t>
            </a:r>
            <a:r>
              <a:rPr sz="2800" b="1" spc="-110" dirty="0">
                <a:latin typeface="Arial" panose="020B0604020202020204"/>
                <a:cs typeface="Arial" panose="020B0604020202020204"/>
              </a:rPr>
              <a:t>раннего </a:t>
            </a:r>
            <a:r>
              <a:rPr sz="2800" b="1" spc="-95" dirty="0">
                <a:latin typeface="Arial" panose="020B0604020202020204"/>
                <a:cs typeface="Arial" panose="020B0604020202020204"/>
              </a:rPr>
              <a:t>применения </a:t>
            </a:r>
            <a:r>
              <a:rPr sz="2800" b="1" spc="-70" dirty="0">
                <a:latin typeface="Arial" panose="020B0604020202020204"/>
                <a:cs typeface="Arial" panose="020B0604020202020204"/>
              </a:rPr>
              <a:t>при </a:t>
            </a:r>
            <a:r>
              <a:rPr sz="2800" b="1" spc="-135" dirty="0" err="1">
                <a:latin typeface="Arial" panose="020B0604020202020204"/>
                <a:cs typeface="Arial" panose="020B0604020202020204"/>
              </a:rPr>
              <a:t>первых</a:t>
            </a:r>
            <a:r>
              <a:rPr sz="2800" b="1" spc="-30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10" dirty="0" err="1" smtClean="0">
                <a:latin typeface="Arial" panose="020B0604020202020204"/>
                <a:cs typeface="Arial" panose="020B0604020202020204"/>
              </a:rPr>
              <a:t>признаках</a:t>
            </a:r>
            <a:r>
              <a:rPr lang="ru-RU" sz="2800" b="1" spc="-110" dirty="0" smtClean="0">
                <a:latin typeface="Arial" panose="020B0604020202020204"/>
                <a:cs typeface="Arial" panose="020B0604020202020204"/>
              </a:rPr>
              <a:t>:</a:t>
            </a:r>
          </a:p>
          <a:p>
            <a:pPr marL="3166110" marR="81915" indent="-2802255">
              <a:lnSpc>
                <a:spcPct val="100000"/>
              </a:lnSpc>
            </a:pPr>
            <a:r>
              <a:rPr lang="ru-RU" sz="2800" b="1" dirty="0">
                <a:latin typeface="Arial" panose="020B0604020202020204"/>
                <a:cs typeface="Arial" panose="020B0604020202020204"/>
              </a:rPr>
              <a:t> </a:t>
            </a:r>
            <a:r>
              <a:rPr lang="ru-RU" sz="2800" b="1" dirty="0" smtClean="0">
                <a:latin typeface="Arial" panose="020B0604020202020204"/>
                <a:cs typeface="Arial" panose="020B0604020202020204"/>
              </a:rPr>
              <a:t>         </a:t>
            </a:r>
            <a:r>
              <a:rPr sz="2800" b="1" spc="-100" dirty="0" err="1" smtClean="0">
                <a:latin typeface="Arial" panose="020B0604020202020204"/>
                <a:cs typeface="Arial" panose="020B0604020202020204"/>
              </a:rPr>
              <a:t>аритмий</a:t>
            </a:r>
            <a:r>
              <a:rPr sz="2800" b="1" spc="-100" dirty="0">
                <a:latin typeface="Arial" panose="020B0604020202020204"/>
                <a:cs typeface="Arial" panose="020B0604020202020204"/>
              </a:rPr>
              <a:t>, </a:t>
            </a:r>
            <a:endParaRPr lang="ru-RU" sz="2800" b="1" spc="-100" dirty="0" smtClean="0">
              <a:latin typeface="Arial" panose="020B0604020202020204"/>
              <a:cs typeface="Arial" panose="020B0604020202020204"/>
            </a:endParaRPr>
          </a:p>
          <a:p>
            <a:pPr marL="3166110" marR="81915" indent="-2802255">
              <a:lnSpc>
                <a:spcPct val="100000"/>
              </a:lnSpc>
            </a:pPr>
            <a:r>
              <a:rPr lang="ru-RU" sz="2800" b="1" spc="-100" dirty="0">
                <a:latin typeface="Arial" panose="020B0604020202020204"/>
                <a:cs typeface="Arial" panose="020B0604020202020204"/>
              </a:rPr>
              <a:t> </a:t>
            </a:r>
            <a:r>
              <a:rPr lang="ru-RU" sz="2800" b="1" spc="-100" dirty="0" smtClean="0">
                <a:latin typeface="Arial" panose="020B0604020202020204"/>
                <a:cs typeface="Arial" panose="020B0604020202020204"/>
              </a:rPr>
              <a:t>          </a:t>
            </a:r>
            <a:r>
              <a:rPr sz="2800" b="1" spc="-140" dirty="0" err="1" smtClean="0">
                <a:latin typeface="Arial" panose="020B0604020202020204"/>
                <a:cs typeface="Arial" panose="020B0604020202020204"/>
              </a:rPr>
              <a:t>судорогах</a:t>
            </a:r>
            <a:r>
              <a:rPr sz="2800" b="1" spc="-140" dirty="0">
                <a:latin typeface="Arial" panose="020B0604020202020204"/>
                <a:cs typeface="Arial" panose="020B0604020202020204"/>
              </a:rPr>
              <a:t>, </a:t>
            </a:r>
            <a:endParaRPr lang="ru-RU" sz="2800" b="1" spc="-140" dirty="0" smtClean="0">
              <a:latin typeface="Arial" panose="020B0604020202020204"/>
              <a:cs typeface="Arial" panose="020B0604020202020204"/>
            </a:endParaRPr>
          </a:p>
          <a:p>
            <a:pPr marL="3166110" marR="81915" indent="-2802255">
              <a:lnSpc>
                <a:spcPct val="100000"/>
              </a:lnSpc>
            </a:pPr>
            <a:r>
              <a:rPr lang="ru-RU" sz="2800" b="1" spc="-140" dirty="0">
                <a:latin typeface="Arial" panose="020B0604020202020204"/>
                <a:cs typeface="Arial" panose="020B0604020202020204"/>
              </a:rPr>
              <a:t> </a:t>
            </a:r>
            <a:r>
              <a:rPr lang="ru-RU" sz="2800" b="1" spc="-140" dirty="0" smtClean="0">
                <a:latin typeface="Arial" panose="020B0604020202020204"/>
                <a:cs typeface="Arial" panose="020B0604020202020204"/>
              </a:rPr>
              <a:t>           </a:t>
            </a:r>
            <a:r>
              <a:rPr sz="2800" b="1" spc="-130" dirty="0" err="1" smtClean="0">
                <a:latin typeface="Arial" panose="020B0604020202020204"/>
                <a:cs typeface="Arial" panose="020B0604020202020204"/>
              </a:rPr>
              <a:t>быстром</a:t>
            </a:r>
            <a:r>
              <a:rPr sz="2800" b="1" spc="-130" dirty="0" smtClean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10" dirty="0">
                <a:latin typeface="Arial" panose="020B0604020202020204"/>
                <a:cs typeface="Arial" panose="020B0604020202020204"/>
              </a:rPr>
              <a:t>прогрессировании  </a:t>
            </a:r>
            <a:r>
              <a:rPr sz="2800" b="1" spc="-105" dirty="0">
                <a:latin typeface="Arial" panose="020B0604020202020204"/>
                <a:cs typeface="Arial" panose="020B0604020202020204"/>
              </a:rPr>
              <a:t>симптомов.</a:t>
            </a:r>
            <a:endParaRPr sz="28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0105" marR="5080" indent="-170561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Интенсивная терапия </a:t>
            </a:r>
            <a:r>
              <a:rPr spc="-125" dirty="0"/>
              <a:t>системной </a:t>
            </a:r>
            <a:r>
              <a:rPr spc="-85" dirty="0"/>
              <a:t>интоксикации  </a:t>
            </a:r>
            <a:r>
              <a:rPr spc="-114" dirty="0"/>
              <a:t>местными</a:t>
            </a:r>
            <a:r>
              <a:rPr spc="-170" dirty="0"/>
              <a:t> </a:t>
            </a:r>
            <a:r>
              <a:rPr spc="-135" dirty="0"/>
              <a:t>анестетиками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380365" y="1538096"/>
            <a:ext cx="8383269" cy="3722621"/>
          </a:xfrm>
          <a:prstGeom prst="rect">
            <a:avLst/>
          </a:prstGeom>
        </p:spPr>
        <p:txBody>
          <a:bodyPr vert="horz" wrap="square" lIns="0" tIns="394779" rIns="0" bIns="0" rtlCol="0">
            <a:spAutoFit/>
          </a:bodyPr>
          <a:lstStyle/>
          <a:p>
            <a:pPr marL="247015" marR="5080" indent="-271145" algn="ctr">
              <a:lnSpc>
                <a:spcPct val="100000"/>
              </a:lnSpc>
              <a:spcBef>
                <a:spcPts val="100"/>
              </a:spcBef>
            </a:pPr>
            <a:r>
              <a:rPr sz="3050" spc="-790" dirty="0">
                <a:solidFill>
                  <a:srgbClr val="D16349"/>
                </a:solidFill>
              </a:rPr>
              <a:t> </a:t>
            </a:r>
            <a:r>
              <a:rPr b="1" spc="-185" dirty="0"/>
              <a:t>Интенсивная терапия </a:t>
            </a:r>
            <a:r>
              <a:rPr b="1" spc="-160" dirty="0"/>
              <a:t>системной  </a:t>
            </a:r>
            <a:r>
              <a:rPr b="1" spc="-110" dirty="0"/>
              <a:t>интоксикации </a:t>
            </a:r>
            <a:r>
              <a:rPr b="1" spc="-145" dirty="0"/>
              <a:t>местными </a:t>
            </a:r>
            <a:r>
              <a:rPr b="1" spc="-170" dirty="0"/>
              <a:t>анестетиками </a:t>
            </a:r>
            <a:r>
              <a:rPr b="1" spc="-175" dirty="0"/>
              <a:t>у  </a:t>
            </a:r>
            <a:r>
              <a:rPr b="1" spc="-150" dirty="0"/>
              <a:t>беременных, </a:t>
            </a:r>
            <a:r>
              <a:rPr b="1" spc="-155" dirty="0"/>
              <a:t>педиатрических</a:t>
            </a:r>
            <a:r>
              <a:rPr b="1" spc="-254" dirty="0"/>
              <a:t> </a:t>
            </a:r>
            <a:r>
              <a:rPr b="1" spc="-160" dirty="0"/>
              <a:t>пациентов  </a:t>
            </a:r>
            <a:r>
              <a:rPr b="1" spc="-170" dirty="0"/>
              <a:t>проводится </a:t>
            </a:r>
            <a:r>
              <a:rPr b="1" spc="-150" dirty="0"/>
              <a:t>так </a:t>
            </a:r>
            <a:r>
              <a:rPr b="1" spc="-100" dirty="0"/>
              <a:t>же, </a:t>
            </a:r>
            <a:r>
              <a:rPr b="1" spc="-55" dirty="0"/>
              <a:t>как </a:t>
            </a:r>
            <a:r>
              <a:rPr b="1" spc="-65" dirty="0"/>
              <a:t>и </a:t>
            </a:r>
            <a:r>
              <a:rPr b="1" spc="-175" dirty="0"/>
              <a:t>у </a:t>
            </a:r>
            <a:r>
              <a:rPr b="1" spc="-190" dirty="0" err="1"/>
              <a:t>взрослых</a:t>
            </a:r>
            <a:r>
              <a:rPr b="1" spc="-190" dirty="0"/>
              <a:t>  </a:t>
            </a:r>
            <a:r>
              <a:rPr b="1" spc="-155" dirty="0" err="1" smtClean="0"/>
              <a:t>пациентов</a:t>
            </a:r>
            <a:endParaRPr sz="3050" b="1" dirty="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0740" marR="5080" indent="-170561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Интенсивная терапия </a:t>
            </a:r>
            <a:r>
              <a:rPr spc="-125" dirty="0"/>
              <a:t>системной </a:t>
            </a:r>
            <a:r>
              <a:rPr spc="-85" dirty="0"/>
              <a:t>интоксикации  </a:t>
            </a:r>
            <a:r>
              <a:rPr spc="-114" dirty="0"/>
              <a:t>местными</a:t>
            </a:r>
            <a:r>
              <a:rPr spc="-170" dirty="0"/>
              <a:t> </a:t>
            </a:r>
            <a:r>
              <a:rPr spc="-135" dirty="0"/>
              <a:t>анестетиками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2400" y="1784159"/>
            <a:ext cx="8762999" cy="341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360045" indent="-272415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85000"/>
              <a:buFont typeface="Arial" panose="020B0604020202020204"/>
              <a:buChar char=""/>
              <a:tabLst>
                <a:tab pos="285750" algn="l"/>
              </a:tabLst>
            </a:pPr>
            <a:r>
              <a:rPr sz="2700" b="1" spc="-335" dirty="0">
                <a:latin typeface="Arial" panose="020B0604020202020204"/>
                <a:cs typeface="Arial" panose="020B0604020202020204"/>
              </a:rPr>
              <a:t>В </a:t>
            </a:r>
            <a:r>
              <a:rPr sz="2700" b="1" spc="-170" dirty="0">
                <a:latin typeface="Arial" panose="020B0604020202020204"/>
                <a:cs typeface="Arial" panose="020B0604020202020204"/>
              </a:rPr>
              <a:t>настоящее </a:t>
            </a:r>
            <a:r>
              <a:rPr sz="2700" b="1" spc="-125" dirty="0">
                <a:latin typeface="Arial" panose="020B0604020202020204"/>
                <a:cs typeface="Arial" panose="020B0604020202020204"/>
              </a:rPr>
              <a:t>время </a:t>
            </a:r>
            <a:r>
              <a:rPr sz="2700" b="1" spc="-140" dirty="0">
                <a:latin typeface="Arial" panose="020B0604020202020204"/>
                <a:cs typeface="Arial" panose="020B0604020202020204"/>
              </a:rPr>
              <a:t>нет </a:t>
            </a:r>
            <a:r>
              <a:rPr sz="2700" b="1" spc="-114" dirty="0">
                <a:latin typeface="Arial" panose="020B0604020202020204"/>
                <a:cs typeface="Arial" panose="020B0604020202020204"/>
              </a:rPr>
              <a:t>доказанных </a:t>
            </a:r>
            <a:r>
              <a:rPr sz="2700" b="1" spc="-160" dirty="0">
                <a:latin typeface="Arial" panose="020B0604020202020204"/>
                <a:cs typeface="Arial" panose="020B0604020202020204"/>
              </a:rPr>
              <a:t>преимуществ  </a:t>
            </a:r>
            <a:r>
              <a:rPr sz="2700" b="1" spc="-105" dirty="0">
                <a:latin typeface="Arial" panose="020B0604020202020204"/>
                <a:cs typeface="Arial" panose="020B0604020202020204"/>
              </a:rPr>
              <a:t>одних </a:t>
            </a:r>
            <a:r>
              <a:rPr sz="2700" b="1" spc="-95" dirty="0">
                <a:latin typeface="Arial" panose="020B0604020202020204"/>
                <a:cs typeface="Arial" panose="020B0604020202020204"/>
              </a:rPr>
              <a:t>жировых </a:t>
            </a:r>
            <a:r>
              <a:rPr sz="2700" b="1" spc="-140" dirty="0">
                <a:latin typeface="Arial" panose="020B0604020202020204"/>
                <a:cs typeface="Arial" panose="020B0604020202020204"/>
              </a:rPr>
              <a:t>эмульсий </a:t>
            </a:r>
            <a:r>
              <a:rPr sz="2700" b="1" spc="-120" dirty="0">
                <a:latin typeface="Arial" panose="020B0604020202020204"/>
                <a:cs typeface="Arial" panose="020B0604020202020204"/>
              </a:rPr>
              <a:t>перед</a:t>
            </a:r>
            <a:r>
              <a:rPr sz="2700" b="1" spc="-215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75" dirty="0">
                <a:latin typeface="Arial" panose="020B0604020202020204"/>
                <a:cs typeface="Arial" panose="020B0604020202020204"/>
              </a:rPr>
              <a:t>другими.</a:t>
            </a:r>
            <a:endParaRPr sz="2700" b="1" dirty="0">
              <a:latin typeface="Arial" panose="020B0604020202020204"/>
              <a:cs typeface="Arial" panose="020B0604020202020204"/>
            </a:endParaRPr>
          </a:p>
          <a:p>
            <a:pPr marL="285115" marR="5080" indent="-272415">
              <a:lnSpc>
                <a:spcPct val="100000"/>
              </a:lnSpc>
              <a:spcBef>
                <a:spcPts val="645"/>
              </a:spcBef>
              <a:buClr>
                <a:srgbClr val="D16349"/>
              </a:buClr>
              <a:buSzPct val="85000"/>
              <a:buChar char=""/>
              <a:tabLst>
                <a:tab pos="285750" algn="l"/>
              </a:tabLst>
            </a:pPr>
            <a:r>
              <a:rPr sz="2700" b="1" spc="-145" dirty="0">
                <a:latin typeface="Arial" panose="020B0604020202020204"/>
                <a:cs typeface="Arial" panose="020B0604020202020204"/>
              </a:rPr>
              <a:t>Но, </a:t>
            </a:r>
            <a:r>
              <a:rPr sz="2700" b="1" spc="-155" dirty="0">
                <a:latin typeface="Arial" panose="020B0604020202020204"/>
                <a:cs typeface="Arial" panose="020B0604020202020204"/>
              </a:rPr>
              <a:t>вместе </a:t>
            </a:r>
            <a:r>
              <a:rPr sz="2700" b="1" spc="-210" dirty="0">
                <a:latin typeface="Arial" panose="020B0604020202020204"/>
                <a:cs typeface="Arial" panose="020B0604020202020204"/>
              </a:rPr>
              <a:t>с </a:t>
            </a:r>
            <a:r>
              <a:rPr sz="2700" b="1" spc="-130" dirty="0">
                <a:latin typeface="Arial" panose="020B0604020202020204"/>
                <a:cs typeface="Arial" panose="020B0604020202020204"/>
              </a:rPr>
              <a:t>тем, </a:t>
            </a:r>
            <a:r>
              <a:rPr sz="2700" b="1" spc="-70" dirty="0">
                <a:latin typeface="Arial" panose="020B0604020202020204"/>
                <a:cs typeface="Arial" panose="020B0604020202020204"/>
              </a:rPr>
              <a:t>по </a:t>
            </a:r>
            <a:r>
              <a:rPr sz="2700" b="1" spc="-95" dirty="0">
                <a:latin typeface="Arial" panose="020B0604020202020204"/>
                <a:cs typeface="Arial" panose="020B0604020202020204"/>
              </a:rPr>
              <a:t>данным </a:t>
            </a:r>
            <a:r>
              <a:rPr sz="2700" b="1" spc="-220" dirty="0">
                <a:latin typeface="Arial" panose="020B0604020202020204"/>
                <a:cs typeface="Arial" panose="020B0604020202020204"/>
              </a:rPr>
              <a:t>Ruan </a:t>
            </a:r>
            <a:r>
              <a:rPr sz="2700" b="1" spc="-245" dirty="0">
                <a:latin typeface="Arial" panose="020B0604020202020204"/>
                <a:cs typeface="Arial" panose="020B0604020202020204"/>
              </a:rPr>
              <a:t>W. </a:t>
            </a:r>
            <a:r>
              <a:rPr sz="2700" b="1" spc="-10" dirty="0">
                <a:latin typeface="Arial" panose="020B0604020202020204"/>
                <a:cs typeface="Arial" panose="020B0604020202020204"/>
              </a:rPr>
              <a:t>et </a:t>
            </a:r>
            <a:r>
              <a:rPr sz="2700" b="1" spc="-90" dirty="0">
                <a:latin typeface="Arial" panose="020B0604020202020204"/>
                <a:cs typeface="Arial" panose="020B0604020202020204"/>
              </a:rPr>
              <a:t>al. </a:t>
            </a:r>
            <a:r>
              <a:rPr sz="2700" b="1" spc="-120" dirty="0">
                <a:latin typeface="Arial" panose="020B0604020202020204"/>
                <a:cs typeface="Arial" panose="020B0604020202020204"/>
              </a:rPr>
              <a:t>(2012),  </a:t>
            </a:r>
            <a:r>
              <a:rPr sz="2700" b="1" spc="-114" dirty="0">
                <a:latin typeface="Arial" panose="020B0604020202020204"/>
                <a:cs typeface="Arial" panose="020B0604020202020204"/>
              </a:rPr>
              <a:t>липидная </a:t>
            </a:r>
            <a:r>
              <a:rPr sz="2700" b="1" spc="-150" dirty="0">
                <a:latin typeface="Arial" panose="020B0604020202020204"/>
                <a:cs typeface="Arial" panose="020B0604020202020204"/>
              </a:rPr>
              <a:t>эмульсия, </a:t>
            </a:r>
            <a:r>
              <a:rPr sz="2700" b="1" spc="-155" dirty="0">
                <a:latin typeface="Arial" panose="020B0604020202020204"/>
                <a:cs typeface="Arial" panose="020B0604020202020204"/>
              </a:rPr>
              <a:t>содержащая </a:t>
            </a:r>
            <a:r>
              <a:rPr sz="2700" b="1" spc="-70" dirty="0">
                <a:latin typeface="Arial" panose="020B0604020202020204"/>
                <a:cs typeface="Arial" panose="020B0604020202020204"/>
              </a:rPr>
              <a:t>по </a:t>
            </a:r>
            <a:r>
              <a:rPr sz="2700" b="1" spc="-250" dirty="0">
                <a:latin typeface="Arial" panose="020B0604020202020204"/>
                <a:cs typeface="Arial" panose="020B0604020202020204"/>
              </a:rPr>
              <a:t>50% </a:t>
            </a:r>
            <a:r>
              <a:rPr sz="2700" b="1" spc="-130" dirty="0">
                <a:latin typeface="Arial" panose="020B0604020202020204"/>
                <a:cs typeface="Arial" panose="020B0604020202020204"/>
              </a:rPr>
              <a:t>средне </a:t>
            </a:r>
            <a:r>
              <a:rPr sz="2700" b="1" spc="-50" dirty="0">
                <a:latin typeface="Arial" panose="020B0604020202020204"/>
                <a:cs typeface="Arial" panose="020B0604020202020204"/>
              </a:rPr>
              <a:t>и  </a:t>
            </a:r>
            <a:r>
              <a:rPr sz="2700" b="1" spc="-110" dirty="0">
                <a:latin typeface="Arial" panose="020B0604020202020204"/>
                <a:cs typeface="Arial" panose="020B0604020202020204"/>
              </a:rPr>
              <a:t>длинноцепочечных </a:t>
            </a:r>
            <a:r>
              <a:rPr sz="2700" b="1" spc="-114" dirty="0">
                <a:latin typeface="Arial" panose="020B0604020202020204"/>
                <a:cs typeface="Arial" panose="020B0604020202020204"/>
              </a:rPr>
              <a:t>триглицеридов, </a:t>
            </a:r>
            <a:r>
              <a:rPr sz="2700" b="1" spc="-135" dirty="0">
                <a:latin typeface="Arial" panose="020B0604020202020204"/>
                <a:cs typeface="Arial" panose="020B0604020202020204"/>
              </a:rPr>
              <a:t>экстрагировала  </a:t>
            </a:r>
            <a:r>
              <a:rPr sz="2700" b="1" spc="-140" dirty="0">
                <a:latin typeface="Arial" panose="020B0604020202020204"/>
                <a:cs typeface="Arial" panose="020B0604020202020204"/>
              </a:rPr>
              <a:t>местные </a:t>
            </a:r>
            <a:r>
              <a:rPr sz="2700" b="1" spc="-130" dirty="0">
                <a:latin typeface="Arial" panose="020B0604020202020204"/>
                <a:cs typeface="Arial" panose="020B0604020202020204"/>
              </a:rPr>
              <a:t>анестетики </a:t>
            </a:r>
            <a:r>
              <a:rPr sz="2700" b="1" spc="-75" dirty="0">
                <a:latin typeface="Arial" panose="020B0604020202020204"/>
                <a:cs typeface="Arial" panose="020B0604020202020204"/>
              </a:rPr>
              <a:t>из </a:t>
            </a:r>
            <a:r>
              <a:rPr sz="2700" b="1" spc="-135" dirty="0">
                <a:latin typeface="Arial" panose="020B0604020202020204"/>
                <a:cs typeface="Arial" panose="020B0604020202020204"/>
              </a:rPr>
              <a:t>человеческой </a:t>
            </a:r>
            <a:r>
              <a:rPr sz="2700" b="1" spc="-105" dirty="0">
                <a:latin typeface="Arial" panose="020B0604020202020204"/>
                <a:cs typeface="Arial" panose="020B0604020202020204"/>
              </a:rPr>
              <a:t>сыворотки </a:t>
            </a:r>
            <a:r>
              <a:rPr sz="2700" b="1" spc="-145" dirty="0">
                <a:latin typeface="Arial" panose="020B0604020202020204"/>
                <a:cs typeface="Arial" panose="020B0604020202020204"/>
              </a:rPr>
              <a:t>в  большей </a:t>
            </a:r>
            <a:r>
              <a:rPr sz="2700" b="1" spc="-125" dirty="0">
                <a:latin typeface="Arial" panose="020B0604020202020204"/>
                <a:cs typeface="Arial" panose="020B0604020202020204"/>
              </a:rPr>
              <a:t>степени, </a:t>
            </a:r>
            <a:r>
              <a:rPr sz="2700" b="1" spc="-120" dirty="0">
                <a:latin typeface="Arial" panose="020B0604020202020204"/>
                <a:cs typeface="Arial" panose="020B0604020202020204"/>
              </a:rPr>
              <a:t>чем </a:t>
            </a:r>
            <a:r>
              <a:rPr sz="2700" b="1" spc="-150" dirty="0">
                <a:latin typeface="Arial" panose="020B0604020202020204"/>
                <a:cs typeface="Arial" panose="020B0604020202020204"/>
              </a:rPr>
              <a:t>эмульсия, </a:t>
            </a:r>
            <a:r>
              <a:rPr sz="2700" b="1" spc="-155" dirty="0">
                <a:latin typeface="Arial" panose="020B0604020202020204"/>
                <a:cs typeface="Arial" panose="020B0604020202020204"/>
              </a:rPr>
              <a:t>содержащая  </a:t>
            </a:r>
            <a:r>
              <a:rPr sz="2700" b="1" spc="-125" dirty="0">
                <a:latin typeface="Arial" panose="020B0604020202020204"/>
                <a:cs typeface="Arial" panose="020B0604020202020204"/>
              </a:rPr>
              <a:t>исключительно </a:t>
            </a:r>
            <a:r>
              <a:rPr sz="2700" b="1" spc="-110" dirty="0" err="1">
                <a:latin typeface="Arial" panose="020B0604020202020204"/>
                <a:cs typeface="Arial" panose="020B0604020202020204"/>
              </a:rPr>
              <a:t>длинноцепочечные</a:t>
            </a:r>
            <a:r>
              <a:rPr sz="2700" b="1" spc="-175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114" dirty="0" err="1" smtClean="0">
                <a:latin typeface="Arial" panose="020B0604020202020204"/>
                <a:cs typeface="Arial" panose="020B0604020202020204"/>
              </a:rPr>
              <a:t>триглицериды</a:t>
            </a:r>
            <a:endParaRPr sz="2700" b="1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0740" marR="5080" indent="-170561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Интенсивная терапия </a:t>
            </a:r>
            <a:r>
              <a:rPr spc="-125" dirty="0"/>
              <a:t>системной </a:t>
            </a:r>
            <a:r>
              <a:rPr spc="-85" dirty="0"/>
              <a:t>интоксикации  </a:t>
            </a:r>
            <a:r>
              <a:rPr spc="-114" dirty="0"/>
              <a:t>местными</a:t>
            </a:r>
            <a:r>
              <a:rPr spc="-170" dirty="0"/>
              <a:t> </a:t>
            </a:r>
            <a:r>
              <a:rPr spc="-135" dirty="0"/>
              <a:t>анестетиками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0377" y="5632386"/>
            <a:ext cx="8222615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Ruan </a:t>
            </a:r>
            <a:r>
              <a:rPr sz="1400" spc="-50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W., </a:t>
            </a:r>
            <a:r>
              <a:rPr sz="1400" spc="-5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French D., </a:t>
            </a:r>
            <a:r>
              <a:rPr sz="1400" spc="-30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Wong </a:t>
            </a:r>
            <a:r>
              <a:rPr sz="1400" spc="-5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A., Drasner K., </a:t>
            </a:r>
            <a:r>
              <a:rPr sz="1400" spc="-30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Wu </a:t>
            </a:r>
            <a:r>
              <a:rPr sz="1400" spc="-10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A.H.B. </a:t>
            </a:r>
            <a:r>
              <a:rPr sz="1400" spc="-5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A mixed (longand mediumchain) triglyceride lipid emulsion  extracts local anesthetic from human serum in vitro more effectively than a longchain emulsion //</a:t>
            </a:r>
            <a:r>
              <a:rPr sz="1400" spc="130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-10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Anesthesiology.</a:t>
            </a: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— 2012. — </a:t>
            </a:r>
            <a:r>
              <a:rPr sz="1400" spc="-50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Vol. </a:t>
            </a:r>
            <a:r>
              <a:rPr sz="1400" spc="-15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116, </a:t>
            </a:r>
            <a:r>
              <a:rPr sz="1400" spc="-5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№ 2. — </a:t>
            </a:r>
            <a:r>
              <a:rPr sz="1400" spc="-80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P.</a:t>
            </a:r>
            <a:r>
              <a:rPr sz="1400" spc="35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-5" dirty="0">
                <a:solidFill>
                  <a:srgbClr val="2A373D"/>
                </a:solidFill>
                <a:latin typeface="Times New Roman" panose="02020603050405020304"/>
                <a:cs typeface="Times New Roman" panose="02020603050405020304"/>
              </a:rPr>
              <a:t>334-339.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1937" y="115887"/>
            <a:ext cx="6043612" cy="6626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62875" y="2805112"/>
            <a:ext cx="885825" cy="1944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850" y="2781300"/>
            <a:ext cx="1090612" cy="1944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575" y="2514600"/>
            <a:ext cx="8839200" cy="4184650"/>
          </a:xfrm>
          <a:custGeom>
            <a:avLst/>
            <a:gdLst/>
            <a:ahLst/>
            <a:cxnLst/>
            <a:rect l="l" t="t" r="r" b="b"/>
            <a:pathLst>
              <a:path w="8839200" h="3873500">
                <a:moveTo>
                  <a:pt x="0" y="3873500"/>
                </a:moveTo>
                <a:lnTo>
                  <a:pt x="8839200" y="3873500"/>
                </a:lnTo>
                <a:lnTo>
                  <a:pt x="8839200" y="0"/>
                </a:lnTo>
                <a:lnTo>
                  <a:pt x="0" y="0"/>
                </a:lnTo>
                <a:lnTo>
                  <a:pt x="0" y="3873500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0837"/>
            <a:ext cx="8839200" cy="5080"/>
          </a:xfrm>
          <a:custGeom>
            <a:avLst/>
            <a:gdLst/>
            <a:ahLst/>
            <a:cxnLst/>
            <a:rect l="l" t="t" r="r" b="b"/>
            <a:pathLst>
              <a:path w="8839200" h="5079">
                <a:moveTo>
                  <a:pt x="0" y="4762"/>
                </a:moveTo>
                <a:lnTo>
                  <a:pt x="8839200" y="4762"/>
                </a:lnTo>
                <a:lnTo>
                  <a:pt x="8839200" y="0"/>
                </a:lnTo>
                <a:lnTo>
                  <a:pt x="0" y="0"/>
                </a:lnTo>
                <a:lnTo>
                  <a:pt x="0" y="4762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225" y="6388100"/>
            <a:ext cx="8832850" cy="3175"/>
          </a:xfrm>
          <a:custGeom>
            <a:avLst/>
            <a:gdLst/>
            <a:ahLst/>
            <a:cxnLst/>
            <a:rect l="l" t="t" r="r" b="b"/>
            <a:pathLst>
              <a:path w="8832850" h="3175">
                <a:moveTo>
                  <a:pt x="0" y="3175"/>
                </a:moveTo>
                <a:lnTo>
                  <a:pt x="8832850" y="3175"/>
                </a:lnTo>
                <a:lnTo>
                  <a:pt x="8832850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9160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400"/>
                </a:moveTo>
                <a:lnTo>
                  <a:pt x="152400" y="4343400"/>
                </a:lnTo>
                <a:lnTo>
                  <a:pt x="1524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514600"/>
            <a:ext cx="152400" cy="4343400"/>
          </a:xfrm>
          <a:custGeom>
            <a:avLst/>
            <a:gdLst/>
            <a:ahLst/>
            <a:cxnLst/>
            <a:rect l="l" t="t" r="r" b="b"/>
            <a:pathLst>
              <a:path w="152400" h="4343400">
                <a:moveTo>
                  <a:pt x="0" y="4343400"/>
                </a:moveTo>
                <a:lnTo>
                  <a:pt x="152400" y="4343400"/>
                </a:lnTo>
                <a:lnTo>
                  <a:pt x="1524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29845"/>
            <a:ext cx="8902700" cy="2514600"/>
          </a:xfrm>
          <a:custGeom>
            <a:avLst/>
            <a:gdLst/>
            <a:ahLst/>
            <a:cxnLst/>
            <a:rect l="l" t="t" r="r" b="b"/>
            <a:pathLst>
              <a:path w="9144000" h="2514600">
                <a:moveTo>
                  <a:pt x="0" y="0"/>
                </a:moveTo>
                <a:lnTo>
                  <a:pt x="9144000" y="0"/>
                </a:lnTo>
                <a:lnTo>
                  <a:pt x="9144000" y="2514600"/>
                </a:lnTo>
                <a:lnTo>
                  <a:pt x="0" y="2514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050" y="6391275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5575" y="2419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11430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0" y="15240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7200" y="2114550"/>
            <a:ext cx="6096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38399" y="977265"/>
            <a:ext cx="649668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50" dirty="0">
                <a:solidFill>
                  <a:srgbClr val="C00000"/>
                </a:solidFill>
                <a:latin typeface="Showcard Gothic" pitchFamily="82" charset="0"/>
                <a:cs typeface="Arial" panose="020B0604020202020204"/>
              </a:rPr>
              <a:t>С П А С И Б О   </a:t>
            </a:r>
            <a:r>
              <a:rPr lang="ru-RU" sz="3600" b="1" i="1" spc="-550" dirty="0" smtClean="0">
                <a:solidFill>
                  <a:srgbClr val="C00000"/>
                </a:solidFill>
                <a:latin typeface="Showcard Gothic" pitchFamily="82" charset="0"/>
                <a:cs typeface="Arial" panose="020B0604020202020204"/>
              </a:rPr>
              <a:t>  </a:t>
            </a:r>
            <a:r>
              <a:rPr sz="3600" b="1" i="1" spc="-545" dirty="0" smtClean="0">
                <a:solidFill>
                  <a:srgbClr val="C00000"/>
                </a:solidFill>
                <a:latin typeface="Showcard Gothic" pitchFamily="82" charset="0"/>
                <a:cs typeface="Arial" panose="020B0604020202020204"/>
              </a:rPr>
              <a:t>З </a:t>
            </a:r>
            <a:r>
              <a:rPr sz="3600" b="1" i="1" spc="-545" dirty="0">
                <a:solidFill>
                  <a:srgbClr val="C00000"/>
                </a:solidFill>
                <a:latin typeface="Showcard Gothic" pitchFamily="82" charset="0"/>
                <a:cs typeface="Arial" panose="020B0604020202020204"/>
              </a:rPr>
              <a:t>А  </a:t>
            </a:r>
            <a:r>
              <a:rPr sz="3600" b="1" i="1" spc="-500" dirty="0">
                <a:solidFill>
                  <a:srgbClr val="C00000"/>
                </a:solidFill>
                <a:latin typeface="Showcard Gothic" pitchFamily="82" charset="0"/>
                <a:cs typeface="Arial" panose="020B0604020202020204"/>
              </a:rPr>
              <a:t>  </a:t>
            </a:r>
            <a:r>
              <a:rPr lang="ru-RU" sz="3600" b="1" i="1" spc="-500" dirty="0" smtClean="0">
                <a:solidFill>
                  <a:srgbClr val="C00000"/>
                </a:solidFill>
                <a:latin typeface="Showcard Gothic" pitchFamily="82" charset="0"/>
                <a:cs typeface="Arial" panose="020B0604020202020204"/>
              </a:rPr>
              <a:t>  </a:t>
            </a:r>
            <a:r>
              <a:rPr sz="3600" b="1" i="1" spc="-330" dirty="0" smtClean="0">
                <a:solidFill>
                  <a:srgbClr val="C00000"/>
                </a:solidFill>
                <a:latin typeface="Showcard Gothic" pitchFamily="82" charset="0"/>
                <a:cs typeface="Arial" panose="020B0604020202020204"/>
              </a:rPr>
              <a:t>В </a:t>
            </a:r>
            <a:r>
              <a:rPr sz="3600" b="1" i="1" spc="-330" dirty="0">
                <a:solidFill>
                  <a:srgbClr val="C00000"/>
                </a:solidFill>
                <a:latin typeface="Showcard Gothic" pitchFamily="82" charset="0"/>
                <a:cs typeface="Arial" panose="020B0604020202020204"/>
              </a:rPr>
              <a:t>Н И М А Н И Е  !</a:t>
            </a:r>
            <a:endParaRPr sz="3600" i="1" dirty="0">
              <a:solidFill>
                <a:srgbClr val="C00000"/>
              </a:solidFill>
              <a:latin typeface="Showcard Gothic" pitchFamily="82" charset="0"/>
              <a:cs typeface="Arial" panose="020B0604020202020204"/>
            </a:endParaRPr>
          </a:p>
        </p:txBody>
      </p:sp>
      <p:pic>
        <p:nvPicPr>
          <p:cNvPr id="23" name="Изображение 22" descr="ГУК_КБГУ_новый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970" y="2662555"/>
            <a:ext cx="6048375" cy="3725545"/>
          </a:xfrm>
          <a:prstGeom prst="rect">
            <a:avLst/>
          </a:prstGeom>
        </p:spPr>
      </p:pic>
      <p:pic>
        <p:nvPicPr>
          <p:cNvPr id="24" name="Изображение 23" descr="kbs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36220"/>
            <a:ext cx="1878330" cy="187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87730" y="351409"/>
            <a:ext cx="7361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35" dirty="0"/>
              <a:t>Группа </a:t>
            </a:r>
            <a:r>
              <a:rPr sz="3600" spc="-175" dirty="0"/>
              <a:t>заболеваний </a:t>
            </a:r>
            <a:r>
              <a:rPr sz="3600" spc="-204" dirty="0"/>
              <a:t>согласно</a:t>
            </a:r>
            <a:r>
              <a:rPr sz="3600" spc="-130" dirty="0"/>
              <a:t> </a:t>
            </a:r>
            <a:r>
              <a:rPr sz="3600" spc="-160" dirty="0"/>
              <a:t>МКБ-10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380365" y="1684464"/>
            <a:ext cx="8091805" cy="4331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1415415" indent="-272415">
              <a:lnSpc>
                <a:spcPct val="120000"/>
              </a:lnSpc>
              <a:spcBef>
                <a:spcPts val="100"/>
              </a:spcBef>
              <a:buClr>
                <a:srgbClr val="D16349"/>
              </a:buClr>
              <a:buSzPct val="85000"/>
              <a:buFont typeface="Arial" panose="020B0604020202020204"/>
              <a:buChar char=""/>
              <a:tabLst>
                <a:tab pos="285750" algn="l"/>
              </a:tabLst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T41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Отравление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анестезирующими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средствами </a:t>
            </a:r>
            <a:r>
              <a:rPr sz="2400" spc="-185" dirty="0">
                <a:latin typeface="Times New Roman" panose="02020603050405020304"/>
                <a:cs typeface="Times New Roman" panose="02020603050405020304"/>
              </a:rPr>
              <a:t>и 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терапевтическими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газами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285115" indent="-272415">
              <a:lnSpc>
                <a:spcPct val="100000"/>
              </a:lnSpc>
              <a:spcBef>
                <a:spcPts val="1275"/>
              </a:spcBef>
              <a:buClr>
                <a:srgbClr val="D16349"/>
              </a:buClr>
              <a:buSzPct val="85000"/>
              <a:buFont typeface="Arial" panose="020B0604020202020204"/>
              <a:buChar char=""/>
              <a:tabLst>
                <a:tab pos="285750" algn="l"/>
              </a:tabLst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T41.3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Местноанестезирующими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средствами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285115" marR="7620" indent="-272415">
              <a:lnSpc>
                <a:spcPct val="12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Arial" panose="020B0604020202020204"/>
              <a:buChar char=""/>
              <a:tabLst>
                <a:tab pos="285750" algn="l"/>
              </a:tabLst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O29.3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Токсическая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реакция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местную анестезию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в 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период 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беременности</a:t>
            </a:r>
          </a:p>
          <a:p>
            <a:pPr marL="285115" marR="5080" indent="-272415">
              <a:lnSpc>
                <a:spcPct val="12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Arial" panose="020B0604020202020204"/>
              <a:buChar char=""/>
              <a:tabLst>
                <a:tab pos="285750" algn="l"/>
              </a:tabLst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O74.4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Токсическая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реакция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местную анестезию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во </a:t>
            </a:r>
            <a:r>
              <a:rPr sz="2400" spc="-30" dirty="0">
                <a:latin typeface="Times New Roman" panose="02020603050405020304"/>
                <a:cs typeface="Times New Roman" panose="02020603050405020304"/>
              </a:rPr>
              <a:t>время  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родов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и</a:t>
            </a:r>
            <a:r>
              <a:rPr sz="2400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родоразрешения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  <a:p>
            <a:pPr marL="285115" marR="995680" indent="-272415">
              <a:lnSpc>
                <a:spcPct val="120000"/>
              </a:lnSpc>
              <a:spcBef>
                <a:spcPts val="700"/>
              </a:spcBef>
              <a:buClr>
                <a:srgbClr val="D16349"/>
              </a:buClr>
              <a:buSzPct val="85000"/>
              <a:buFont typeface="Arial" panose="020B0604020202020204"/>
              <a:buChar char=""/>
              <a:tabLst>
                <a:tab pos="285750" algn="l"/>
              </a:tabLst>
            </a:pP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O89.3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Токсическая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реакция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на 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местную анестезию </a:t>
            </a:r>
            <a:r>
              <a:rPr sz="2400" spc="-130" dirty="0">
                <a:latin typeface="Times New Roman" panose="02020603050405020304"/>
                <a:cs typeface="Times New Roman" panose="02020603050405020304"/>
              </a:rPr>
              <a:t>в 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послеродовом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периоде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2010" marR="5080" indent="-767715">
              <a:lnSpc>
                <a:spcPct val="100000"/>
              </a:lnSpc>
              <a:spcBef>
                <a:spcPts val="100"/>
              </a:spcBef>
            </a:pPr>
            <a:r>
              <a:rPr b="1" spc="-195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«Красная </a:t>
            </a:r>
            <a:r>
              <a:rPr b="1" spc="-229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стрела» </a:t>
            </a:r>
            <a:r>
              <a:rPr b="1" spc="-180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церебро- </a:t>
            </a:r>
            <a:r>
              <a:rPr b="1" spc="-165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и </a:t>
            </a:r>
            <a:r>
              <a:rPr b="1" spc="-215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кардиотоксичности  </a:t>
            </a:r>
            <a:r>
              <a:rPr b="1" spc="-250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местных </a:t>
            </a:r>
            <a:r>
              <a:rPr b="1" spc="-220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анестетиков </a:t>
            </a:r>
            <a:r>
              <a:rPr sz="2000" b="1" spc="-55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(Meier </a:t>
            </a:r>
            <a:r>
              <a:rPr sz="2000" b="1" spc="-165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G, </a:t>
            </a:r>
            <a:r>
              <a:rPr sz="2000" b="1" spc="-114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Buttner </a:t>
            </a:r>
            <a:r>
              <a:rPr sz="2000" b="1" spc="-260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J,</a:t>
            </a:r>
            <a:r>
              <a:rPr sz="2000" b="1" spc="-200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b="1" spc="-90" dirty="0">
                <a:solidFill>
                  <a:srgbClr val="646B86"/>
                </a:solidFill>
                <a:latin typeface="Arial" panose="020B0604020202020204"/>
                <a:cs typeface="Arial" panose="020B0604020202020204"/>
              </a:rPr>
              <a:t>2005)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112" y="1484312"/>
            <a:ext cx="7127875" cy="48402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8124" y="392620"/>
            <a:ext cx="8167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0" dirty="0">
                <a:latin typeface="Arial" panose="020B0604020202020204"/>
                <a:cs typeface="Arial" panose="020B0604020202020204"/>
              </a:rPr>
              <a:t>Сроки </a:t>
            </a:r>
            <a:r>
              <a:rPr sz="2400" b="1" spc="-190" dirty="0">
                <a:latin typeface="Arial" panose="020B0604020202020204"/>
                <a:cs typeface="Arial" panose="020B0604020202020204"/>
              </a:rPr>
              <a:t>развития </a:t>
            </a:r>
            <a:r>
              <a:rPr sz="2400" b="1" spc="-200" dirty="0">
                <a:latin typeface="Arial" panose="020B0604020202020204"/>
                <a:cs typeface="Arial" panose="020B0604020202020204"/>
              </a:rPr>
              <a:t>системной </a:t>
            </a:r>
            <a:r>
              <a:rPr sz="2400" b="1" spc="-204" dirty="0">
                <a:latin typeface="Arial" panose="020B0604020202020204"/>
                <a:cs typeface="Arial" panose="020B0604020202020204"/>
              </a:rPr>
              <a:t>токсичности </a:t>
            </a:r>
            <a:r>
              <a:rPr sz="2400" b="1" spc="-215" dirty="0">
                <a:latin typeface="Arial" panose="020B0604020202020204"/>
                <a:cs typeface="Arial" panose="020B0604020202020204"/>
              </a:rPr>
              <a:t>местных</a:t>
            </a:r>
            <a:r>
              <a:rPr sz="2400" b="1" spc="190" dirty="0">
                <a:latin typeface="Arial" panose="020B0604020202020204"/>
                <a:cs typeface="Arial" panose="020B0604020202020204"/>
              </a:rPr>
              <a:t> </a:t>
            </a:r>
            <a:r>
              <a:rPr sz="2400" b="1" spc="-190" dirty="0">
                <a:latin typeface="Arial" panose="020B0604020202020204"/>
                <a:cs typeface="Arial" panose="020B0604020202020204"/>
              </a:rPr>
              <a:t>анестетиков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365" y="1496948"/>
            <a:ext cx="8305800" cy="44697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7020" marR="1026795" indent="-274320">
              <a:lnSpc>
                <a:spcPts val="2920"/>
              </a:lnSpc>
              <a:spcBef>
                <a:spcPts val="460"/>
              </a:spcBef>
              <a:buClr>
                <a:srgbClr val="D16349"/>
              </a:buClr>
              <a:buSzPct val="85000"/>
              <a:buChar char=""/>
              <a:tabLst>
                <a:tab pos="364490" algn="l"/>
                <a:tab pos="365125" algn="l"/>
              </a:tabLst>
            </a:pPr>
            <a:r>
              <a:rPr sz="2700" spc="-235" dirty="0">
                <a:latin typeface="Arial" panose="020B0604020202020204"/>
                <a:cs typeface="Arial" panose="020B0604020202020204"/>
              </a:rPr>
              <a:t>&lt; 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60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сек </a:t>
            </a:r>
            <a:r>
              <a:rPr sz="2700" spc="-75" dirty="0">
                <a:latin typeface="Arial" panose="020B0604020202020204"/>
                <a:cs typeface="Arial" panose="020B0604020202020204"/>
              </a:rPr>
              <a:t>- </a:t>
            </a:r>
            <a:r>
              <a:rPr sz="2700" spc="-140" dirty="0">
                <a:latin typeface="Arial" panose="020B0604020202020204"/>
                <a:cs typeface="Arial" panose="020B0604020202020204"/>
              </a:rPr>
              <a:t>внутрисосудистое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введение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местного  </a:t>
            </a:r>
            <a:r>
              <a:rPr sz="2700" spc="-150" dirty="0">
                <a:latin typeface="Arial" panose="020B0604020202020204"/>
                <a:cs typeface="Arial" panose="020B0604020202020204"/>
              </a:rPr>
              <a:t>анестетика</a:t>
            </a:r>
            <a:endParaRPr sz="2700" dirty="0">
              <a:latin typeface="Arial" panose="020B0604020202020204"/>
              <a:cs typeface="Arial" panose="020B0604020202020204"/>
            </a:endParaRPr>
          </a:p>
          <a:p>
            <a:pPr marL="287020" marR="833120" indent="-274320">
              <a:lnSpc>
                <a:spcPts val="2920"/>
              </a:lnSpc>
              <a:spcBef>
                <a:spcPts val="645"/>
              </a:spcBef>
              <a:buClr>
                <a:srgbClr val="D16349"/>
              </a:buClr>
              <a:buSzPct val="85000"/>
              <a:buChar char=""/>
              <a:tabLst>
                <a:tab pos="364490" algn="l"/>
                <a:tab pos="365125" algn="l"/>
              </a:tabLst>
            </a:pPr>
            <a:r>
              <a:rPr sz="2700" spc="-114" dirty="0">
                <a:latin typeface="Arial" panose="020B0604020202020204"/>
                <a:cs typeface="Arial" panose="020B0604020202020204"/>
              </a:rPr>
              <a:t>1-5 </a:t>
            </a:r>
            <a:r>
              <a:rPr sz="2700" spc="-50" dirty="0">
                <a:latin typeface="Arial" panose="020B0604020202020204"/>
                <a:cs typeface="Arial" panose="020B0604020202020204"/>
              </a:rPr>
              <a:t>мин </a:t>
            </a:r>
            <a:r>
              <a:rPr sz="2700" spc="-160" dirty="0">
                <a:latin typeface="Arial" panose="020B0604020202020204"/>
                <a:cs typeface="Arial" panose="020B0604020202020204"/>
              </a:rPr>
              <a:t>– </a:t>
            </a:r>
            <a:r>
              <a:rPr sz="2700" spc="-140" dirty="0">
                <a:latin typeface="Arial" panose="020B0604020202020204"/>
                <a:cs typeface="Arial" panose="020B0604020202020204"/>
              </a:rPr>
              <a:t>частичное внутрисосудистое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введение 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местного</a:t>
            </a:r>
            <a:r>
              <a:rPr sz="2700" spc="-14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50" dirty="0">
                <a:latin typeface="Arial" panose="020B0604020202020204"/>
                <a:cs typeface="Arial" panose="020B0604020202020204"/>
              </a:rPr>
              <a:t>анестетика</a:t>
            </a:r>
            <a:endParaRPr sz="2700" dirty="0">
              <a:latin typeface="Arial" panose="020B0604020202020204"/>
              <a:cs typeface="Arial" panose="020B0604020202020204"/>
            </a:endParaRPr>
          </a:p>
          <a:p>
            <a:pPr marL="287020" marR="5080" indent="-274320">
              <a:lnSpc>
                <a:spcPts val="2920"/>
              </a:lnSpc>
              <a:spcBef>
                <a:spcPts val="640"/>
              </a:spcBef>
              <a:buClr>
                <a:srgbClr val="D16349"/>
              </a:buClr>
              <a:buSzPct val="85000"/>
              <a:buChar char=""/>
              <a:tabLst>
                <a:tab pos="364490" algn="l"/>
                <a:tab pos="365125" algn="l"/>
              </a:tabLst>
            </a:pPr>
            <a:r>
              <a:rPr sz="2700" spc="-135" dirty="0">
                <a:latin typeface="Arial" panose="020B0604020202020204"/>
                <a:cs typeface="Arial" panose="020B0604020202020204"/>
              </a:rPr>
              <a:t>15 </a:t>
            </a:r>
            <a:r>
              <a:rPr sz="2700" spc="-50" dirty="0">
                <a:latin typeface="Arial" panose="020B0604020202020204"/>
                <a:cs typeface="Arial" panose="020B0604020202020204"/>
              </a:rPr>
              <a:t>мин </a:t>
            </a:r>
            <a:r>
              <a:rPr sz="2700" spc="-75" dirty="0">
                <a:latin typeface="Arial" panose="020B0604020202020204"/>
                <a:cs typeface="Arial" panose="020B0604020202020204"/>
              </a:rPr>
              <a:t>-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введение </a:t>
            </a:r>
            <a:r>
              <a:rPr sz="2700" spc="-120" dirty="0">
                <a:latin typeface="Arial" panose="020B0604020202020204"/>
                <a:cs typeface="Arial" panose="020B0604020202020204"/>
              </a:rPr>
              <a:t>потенциально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токсической </a:t>
            </a:r>
            <a:r>
              <a:rPr sz="2700" spc="-110" dirty="0">
                <a:latin typeface="Arial" panose="020B0604020202020204"/>
                <a:cs typeface="Arial" panose="020B0604020202020204"/>
              </a:rPr>
              <a:t>дозы 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местного </a:t>
            </a:r>
            <a:r>
              <a:rPr sz="2700" spc="-150" dirty="0">
                <a:latin typeface="Arial" panose="020B0604020202020204"/>
                <a:cs typeface="Arial" panose="020B0604020202020204"/>
              </a:rPr>
              <a:t>анестетика </a:t>
            </a:r>
            <a:r>
              <a:rPr sz="2700" spc="-155" dirty="0">
                <a:latin typeface="Arial" panose="020B0604020202020204"/>
                <a:cs typeface="Arial" panose="020B0604020202020204"/>
              </a:rPr>
              <a:t>для 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периферической  </a:t>
            </a:r>
            <a:r>
              <a:rPr sz="2700" spc="-90" dirty="0">
                <a:latin typeface="Arial" panose="020B0604020202020204"/>
                <a:cs typeface="Arial" panose="020B0604020202020204"/>
              </a:rPr>
              <a:t>регионарной 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анестезии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(максимальной </a:t>
            </a:r>
            <a:r>
              <a:rPr sz="2700" spc="-110" dirty="0">
                <a:latin typeface="Arial" panose="020B0604020202020204"/>
                <a:cs typeface="Arial" panose="020B0604020202020204"/>
              </a:rPr>
              <a:t>разовой</a:t>
            </a:r>
            <a:r>
              <a:rPr sz="2700" spc="-29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дозы)</a:t>
            </a:r>
            <a:endParaRPr sz="27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3650" dirty="0">
              <a:latin typeface="Times New Roman" panose="02020603050405020304"/>
              <a:cs typeface="Times New Roman" panose="02020603050405020304"/>
            </a:endParaRPr>
          </a:p>
          <a:p>
            <a:pPr marL="426720" marR="196850" algn="ctr">
              <a:lnSpc>
                <a:spcPts val="2920"/>
              </a:lnSpc>
            </a:pPr>
            <a:r>
              <a:rPr sz="2700" b="1" spc="125" dirty="0">
                <a:latin typeface="Arial" panose="020B0604020202020204"/>
                <a:cs typeface="Arial" panose="020B0604020202020204"/>
              </a:rPr>
              <a:t>!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40" dirty="0">
                <a:latin typeface="Arial" panose="020B0604020202020204"/>
                <a:cs typeface="Arial" panose="020B0604020202020204"/>
              </a:rPr>
              <a:t>Пациенты,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получившие </a:t>
            </a:r>
            <a:r>
              <a:rPr sz="2700" spc="-120" dirty="0">
                <a:latin typeface="Arial" panose="020B0604020202020204"/>
                <a:cs typeface="Arial" panose="020B0604020202020204"/>
              </a:rPr>
              <a:t>потенциально</a:t>
            </a:r>
            <a:r>
              <a:rPr sz="2700" spc="-44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10" dirty="0">
                <a:latin typeface="Arial" panose="020B0604020202020204"/>
                <a:cs typeface="Arial" panose="020B0604020202020204"/>
              </a:rPr>
              <a:t>токсическую 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дозу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местного </a:t>
            </a:r>
            <a:r>
              <a:rPr sz="2700" spc="-140" dirty="0">
                <a:latin typeface="Arial" panose="020B0604020202020204"/>
                <a:cs typeface="Arial" panose="020B0604020202020204"/>
              </a:rPr>
              <a:t>анестетика, </a:t>
            </a:r>
            <a:r>
              <a:rPr sz="2700" spc="-95" dirty="0">
                <a:latin typeface="Arial" panose="020B0604020202020204"/>
                <a:cs typeface="Arial" panose="020B0604020202020204"/>
              </a:rPr>
              <a:t>должны </a:t>
            </a:r>
            <a:r>
              <a:rPr sz="2700" spc="-155" dirty="0">
                <a:latin typeface="Arial" panose="020B0604020202020204"/>
                <a:cs typeface="Arial" panose="020B0604020202020204"/>
              </a:rPr>
              <a:t>находится </a:t>
            </a:r>
            <a:r>
              <a:rPr sz="2700" spc="-100" dirty="0">
                <a:latin typeface="Arial" panose="020B0604020202020204"/>
                <a:cs typeface="Arial" panose="020B0604020202020204"/>
              </a:rPr>
              <a:t>под  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наблюдением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не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менее 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30</a:t>
            </a:r>
            <a:r>
              <a:rPr sz="2700" spc="-29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95" dirty="0">
                <a:latin typeface="Arial" panose="020B0604020202020204"/>
                <a:cs typeface="Arial" panose="020B0604020202020204"/>
              </a:rPr>
              <a:t>минут</a:t>
            </a:r>
            <a:endParaRPr sz="27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4212" y="4724400"/>
            <a:ext cx="7991475" cy="1368425"/>
          </a:xfrm>
          <a:custGeom>
            <a:avLst/>
            <a:gdLst/>
            <a:ahLst/>
            <a:cxnLst/>
            <a:rect l="l" t="t" r="r" b="b"/>
            <a:pathLst>
              <a:path w="7991475" h="1368425">
                <a:moveTo>
                  <a:pt x="0" y="228079"/>
                </a:moveTo>
                <a:lnTo>
                  <a:pt x="4633" y="182115"/>
                </a:lnTo>
                <a:lnTo>
                  <a:pt x="17922" y="139303"/>
                </a:lnTo>
                <a:lnTo>
                  <a:pt x="38950" y="100560"/>
                </a:lnTo>
                <a:lnTo>
                  <a:pt x="66800" y="66805"/>
                </a:lnTo>
                <a:lnTo>
                  <a:pt x="100555" y="38953"/>
                </a:lnTo>
                <a:lnTo>
                  <a:pt x="139297" y="17924"/>
                </a:lnTo>
                <a:lnTo>
                  <a:pt x="182111" y="4634"/>
                </a:lnTo>
                <a:lnTo>
                  <a:pt x="228079" y="0"/>
                </a:lnTo>
                <a:lnTo>
                  <a:pt x="7763395" y="0"/>
                </a:lnTo>
                <a:lnTo>
                  <a:pt x="7809363" y="4634"/>
                </a:lnTo>
                <a:lnTo>
                  <a:pt x="7852177" y="17924"/>
                </a:lnTo>
                <a:lnTo>
                  <a:pt x="7890919" y="38953"/>
                </a:lnTo>
                <a:lnTo>
                  <a:pt x="7924674" y="66805"/>
                </a:lnTo>
                <a:lnTo>
                  <a:pt x="7952524" y="100560"/>
                </a:lnTo>
                <a:lnTo>
                  <a:pt x="7973552" y="139303"/>
                </a:lnTo>
                <a:lnTo>
                  <a:pt x="7986841" y="182115"/>
                </a:lnTo>
                <a:lnTo>
                  <a:pt x="7991475" y="228079"/>
                </a:lnTo>
                <a:lnTo>
                  <a:pt x="7991475" y="1140358"/>
                </a:lnTo>
                <a:lnTo>
                  <a:pt x="7986841" y="1186322"/>
                </a:lnTo>
                <a:lnTo>
                  <a:pt x="7973552" y="1229132"/>
                </a:lnTo>
                <a:lnTo>
                  <a:pt x="7952524" y="1267872"/>
                </a:lnTo>
                <a:lnTo>
                  <a:pt x="7924674" y="1301626"/>
                </a:lnTo>
                <a:lnTo>
                  <a:pt x="7890919" y="1329475"/>
                </a:lnTo>
                <a:lnTo>
                  <a:pt x="7852177" y="1350502"/>
                </a:lnTo>
                <a:lnTo>
                  <a:pt x="7809363" y="1363791"/>
                </a:lnTo>
                <a:lnTo>
                  <a:pt x="7763395" y="1368425"/>
                </a:lnTo>
                <a:lnTo>
                  <a:pt x="228079" y="1368425"/>
                </a:lnTo>
                <a:lnTo>
                  <a:pt x="182111" y="1363791"/>
                </a:lnTo>
                <a:lnTo>
                  <a:pt x="139297" y="1350502"/>
                </a:lnTo>
                <a:lnTo>
                  <a:pt x="100555" y="1329475"/>
                </a:lnTo>
                <a:lnTo>
                  <a:pt x="66800" y="1301626"/>
                </a:lnTo>
                <a:lnTo>
                  <a:pt x="38950" y="1267872"/>
                </a:lnTo>
                <a:lnTo>
                  <a:pt x="17922" y="1229132"/>
                </a:lnTo>
                <a:lnTo>
                  <a:pt x="4633" y="1186322"/>
                </a:lnTo>
                <a:lnTo>
                  <a:pt x="0" y="1140358"/>
                </a:lnTo>
                <a:lnTo>
                  <a:pt x="0" y="22807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12965" y="336296"/>
            <a:ext cx="7926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29" dirty="0">
                <a:latin typeface="Arial" panose="020B0604020202020204"/>
                <a:cs typeface="Arial" panose="020B0604020202020204"/>
              </a:rPr>
              <a:t>Профилактика </a:t>
            </a:r>
            <a:r>
              <a:rPr sz="3000" b="1" spc="-245" dirty="0">
                <a:latin typeface="Arial" panose="020B0604020202020204"/>
                <a:cs typeface="Arial" panose="020B0604020202020204"/>
              </a:rPr>
              <a:t>системной </a:t>
            </a:r>
            <a:r>
              <a:rPr sz="3000" b="1" spc="-235" dirty="0">
                <a:latin typeface="Arial" panose="020B0604020202020204"/>
                <a:cs typeface="Arial" panose="020B0604020202020204"/>
              </a:rPr>
              <a:t>токсической</a:t>
            </a:r>
            <a:r>
              <a:rPr sz="3000" b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3000" b="1" spc="-160" dirty="0">
                <a:latin typeface="Arial" panose="020B0604020202020204"/>
                <a:cs typeface="Arial" panose="020B0604020202020204"/>
              </a:rPr>
              <a:t>реакции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365" y="1784159"/>
            <a:ext cx="8269605" cy="377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712470" indent="-272415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85000"/>
              <a:buChar char=""/>
              <a:tabLst>
                <a:tab pos="285750" algn="l"/>
              </a:tabLst>
            </a:pPr>
            <a:r>
              <a:rPr sz="2700" spc="-140" dirty="0">
                <a:latin typeface="Arial" panose="020B0604020202020204"/>
                <a:cs typeface="Arial" panose="020B0604020202020204"/>
              </a:rPr>
              <a:t>Использование 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ультразвуковой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навигации  </a:t>
            </a:r>
            <a:r>
              <a:rPr sz="2700" spc="-90" dirty="0">
                <a:latin typeface="Arial" panose="020B0604020202020204"/>
                <a:cs typeface="Arial" panose="020B0604020202020204"/>
              </a:rPr>
              <a:t>регионарной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анестезии,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снижающей</a:t>
            </a:r>
            <a:r>
              <a:rPr sz="2700" spc="-29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40" dirty="0">
                <a:latin typeface="Arial" panose="020B0604020202020204"/>
                <a:cs typeface="Arial" panose="020B0604020202020204"/>
              </a:rPr>
              <a:t>вероятность 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внутривенного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введения</a:t>
            </a:r>
            <a:r>
              <a:rPr sz="2700" spc="-21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40" dirty="0">
                <a:latin typeface="Arial" panose="020B0604020202020204"/>
                <a:cs typeface="Arial" panose="020B0604020202020204"/>
              </a:rPr>
              <a:t>анестетика.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85750" marR="5080" indent="-273050">
              <a:lnSpc>
                <a:spcPct val="100000"/>
              </a:lnSpc>
              <a:spcBef>
                <a:spcPts val="1800"/>
              </a:spcBef>
              <a:buClr>
                <a:srgbClr val="D16349"/>
              </a:buClr>
              <a:buSzPct val="85000"/>
              <a:buChar char=""/>
              <a:tabLst>
                <a:tab pos="363220" algn="l"/>
                <a:tab pos="363855" algn="l"/>
              </a:tabLst>
            </a:pPr>
            <a:r>
              <a:rPr sz="2700" spc="-150" dirty="0">
                <a:latin typeface="Arial" panose="020B0604020202020204"/>
                <a:cs typeface="Arial" panose="020B0604020202020204"/>
              </a:rPr>
              <a:t>Введение анестетика </a:t>
            </a:r>
            <a:r>
              <a:rPr sz="2700" spc="-90" dirty="0">
                <a:latin typeface="Arial" panose="020B0604020202020204"/>
                <a:cs typeface="Arial" panose="020B0604020202020204"/>
              </a:rPr>
              <a:t>маленькими </a:t>
            </a:r>
            <a:r>
              <a:rPr sz="2700" spc="-100" dirty="0">
                <a:latin typeface="Arial" panose="020B0604020202020204"/>
                <a:cs typeface="Arial" panose="020B0604020202020204"/>
              </a:rPr>
              <a:t>дозами </a:t>
            </a:r>
            <a:r>
              <a:rPr sz="2700" spc="-70" dirty="0">
                <a:latin typeface="Arial" panose="020B0604020202020204"/>
                <a:cs typeface="Arial" panose="020B0604020202020204"/>
              </a:rPr>
              <a:t>по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3-5 </a:t>
            </a:r>
            <a:r>
              <a:rPr sz="2700" spc="-120" dirty="0">
                <a:latin typeface="Arial" panose="020B0604020202020204"/>
                <a:cs typeface="Arial" panose="020B0604020202020204"/>
              </a:rPr>
              <a:t>мл</a:t>
            </a:r>
            <a:r>
              <a:rPr sz="2700" spc="-36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50" dirty="0">
                <a:latin typeface="Arial" panose="020B0604020202020204"/>
                <a:cs typeface="Arial" panose="020B0604020202020204"/>
              </a:rPr>
              <a:t>и  </a:t>
            </a:r>
            <a:r>
              <a:rPr sz="2700" spc="-110" dirty="0">
                <a:latin typeface="Arial" panose="020B0604020202020204"/>
                <a:cs typeface="Arial" panose="020B0604020202020204"/>
              </a:rPr>
              <a:t>остановкой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на 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15-30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сек </a:t>
            </a:r>
            <a:r>
              <a:rPr sz="2700" spc="-210" dirty="0">
                <a:latin typeface="Arial" panose="020B0604020202020204"/>
                <a:cs typeface="Arial" panose="020B0604020202020204"/>
              </a:rPr>
              <a:t>с 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этапной </a:t>
            </a:r>
            <a:r>
              <a:rPr sz="2700" spc="-75" dirty="0">
                <a:latin typeface="Arial" panose="020B0604020202020204"/>
                <a:cs typeface="Arial" panose="020B0604020202020204"/>
              </a:rPr>
              <a:t>оценкой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наличия  </a:t>
            </a:r>
            <a:r>
              <a:rPr sz="2700" spc="-85" dirty="0">
                <a:latin typeface="Arial" panose="020B0604020202020204"/>
                <a:cs typeface="Arial" panose="020B0604020202020204"/>
              </a:rPr>
              <a:t>признаков 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системной</a:t>
            </a:r>
            <a:r>
              <a:rPr sz="2700" spc="-21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токсичности.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85115" marR="434975" indent="-272415">
              <a:lnSpc>
                <a:spcPct val="100000"/>
              </a:lnSpc>
              <a:spcBef>
                <a:spcPts val="1800"/>
              </a:spcBef>
              <a:buClr>
                <a:srgbClr val="D16349"/>
              </a:buClr>
              <a:buSzPct val="85000"/>
              <a:buChar char=""/>
              <a:tabLst>
                <a:tab pos="285750" algn="l"/>
              </a:tabLst>
            </a:pPr>
            <a:r>
              <a:rPr sz="2700" spc="-170" dirty="0">
                <a:latin typeface="Arial" panose="020B0604020202020204"/>
                <a:cs typeface="Arial" panose="020B0604020202020204"/>
              </a:rPr>
              <a:t>Обязательное </a:t>
            </a:r>
            <a:r>
              <a:rPr sz="2700" spc="-120" dirty="0">
                <a:latin typeface="Arial" panose="020B0604020202020204"/>
                <a:cs typeface="Arial" panose="020B0604020202020204"/>
              </a:rPr>
              <a:t>выполнение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аспирационных </a:t>
            </a:r>
            <a:r>
              <a:rPr sz="2700" spc="-85" dirty="0">
                <a:latin typeface="Arial" panose="020B0604020202020204"/>
                <a:cs typeface="Arial" panose="020B0604020202020204"/>
              </a:rPr>
              <a:t>проб </a:t>
            </a:r>
            <a:r>
              <a:rPr sz="2700" spc="-245" dirty="0">
                <a:latin typeface="Arial" panose="020B0604020202020204"/>
                <a:cs typeface="Arial" panose="020B0604020202020204"/>
              </a:rPr>
              <a:t>на  </a:t>
            </a:r>
            <a:r>
              <a:rPr sz="2700" spc="-180" dirty="0">
                <a:latin typeface="Arial" panose="020B0604020202020204"/>
                <a:cs typeface="Arial" panose="020B0604020202020204"/>
              </a:rPr>
              <a:t>всех этапах</a:t>
            </a:r>
            <a:r>
              <a:rPr sz="2700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10" dirty="0">
                <a:latin typeface="Arial" panose="020B0604020202020204"/>
                <a:cs typeface="Arial" panose="020B0604020202020204"/>
              </a:rPr>
              <a:t>манипуляции.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6240" y="1569783"/>
            <a:ext cx="8243570" cy="391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D16349"/>
              </a:buClr>
              <a:buSzPct val="84000"/>
              <a:buFont typeface="Arial" panose="020B0604020202020204"/>
              <a:buChar char=""/>
              <a:tabLst>
                <a:tab pos="287020" algn="l"/>
              </a:tabLst>
            </a:pPr>
            <a:r>
              <a:rPr sz="2500" spc="-155" dirty="0">
                <a:latin typeface="Arial" panose="020B0604020202020204"/>
                <a:cs typeface="Arial" panose="020B0604020202020204"/>
              </a:rPr>
              <a:t>Обязательное </a:t>
            </a:r>
            <a:r>
              <a:rPr sz="2500" spc="-125" dirty="0">
                <a:latin typeface="Arial" panose="020B0604020202020204"/>
                <a:cs typeface="Arial" panose="020B0604020202020204"/>
              </a:rPr>
              <a:t>соблюдение </a:t>
            </a:r>
            <a:r>
              <a:rPr sz="2500" spc="-95" dirty="0">
                <a:latin typeface="Arial" panose="020B0604020202020204"/>
                <a:cs typeface="Arial" panose="020B0604020202020204"/>
              </a:rPr>
              <a:t>не </a:t>
            </a:r>
            <a:r>
              <a:rPr sz="2500" spc="-114" dirty="0">
                <a:latin typeface="Arial" panose="020B0604020202020204"/>
                <a:cs typeface="Arial" panose="020B0604020202020204"/>
              </a:rPr>
              <a:t>превышения </a:t>
            </a:r>
            <a:r>
              <a:rPr sz="2500" spc="-130" dirty="0">
                <a:latin typeface="Arial" panose="020B0604020202020204"/>
                <a:cs typeface="Arial" panose="020B0604020202020204"/>
              </a:rPr>
              <a:t>максимальных  </a:t>
            </a:r>
            <a:r>
              <a:rPr sz="2500" spc="-95" dirty="0">
                <a:latin typeface="Arial" panose="020B0604020202020204"/>
                <a:cs typeface="Arial" panose="020B0604020202020204"/>
              </a:rPr>
              <a:t>рекомендуемых </a:t>
            </a:r>
            <a:r>
              <a:rPr sz="2500" spc="-85" dirty="0">
                <a:latin typeface="Arial" panose="020B0604020202020204"/>
                <a:cs typeface="Arial" panose="020B0604020202020204"/>
              </a:rPr>
              <a:t>доз </a:t>
            </a:r>
            <a:r>
              <a:rPr sz="2500" spc="-130" dirty="0">
                <a:latin typeface="Arial" panose="020B0604020202020204"/>
                <a:cs typeface="Arial" panose="020B0604020202020204"/>
              </a:rPr>
              <a:t>местных</a:t>
            </a:r>
            <a:r>
              <a:rPr sz="2500" spc="-204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-120" dirty="0">
                <a:latin typeface="Arial" panose="020B0604020202020204"/>
                <a:cs typeface="Arial" panose="020B0604020202020204"/>
              </a:rPr>
              <a:t>анестетиков.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287020" marR="35560" indent="-274320">
              <a:lnSpc>
                <a:spcPct val="100000"/>
              </a:lnSpc>
              <a:spcBef>
                <a:spcPts val="1800"/>
              </a:spcBef>
              <a:buClr>
                <a:srgbClr val="D16349"/>
              </a:buClr>
              <a:buSzPct val="84000"/>
              <a:buChar char=""/>
              <a:tabLst>
                <a:tab pos="287020" algn="l"/>
              </a:tabLst>
            </a:pPr>
            <a:r>
              <a:rPr sz="2500" spc="-125" dirty="0">
                <a:latin typeface="Arial" panose="020B0604020202020204"/>
                <a:cs typeface="Arial" panose="020B0604020202020204"/>
              </a:rPr>
              <a:t>При </a:t>
            </a:r>
            <a:r>
              <a:rPr sz="2500" spc="-110" dirty="0">
                <a:latin typeface="Arial" panose="020B0604020202020204"/>
                <a:cs typeface="Arial" panose="020B0604020202020204"/>
              </a:rPr>
              <a:t>необходимости </a:t>
            </a:r>
            <a:r>
              <a:rPr sz="2500" spc="-120" dirty="0">
                <a:latin typeface="Arial" panose="020B0604020202020204"/>
                <a:cs typeface="Arial" panose="020B0604020202020204"/>
              </a:rPr>
              <a:t>введения </a:t>
            </a:r>
            <a:r>
              <a:rPr sz="2500" spc="-95" dirty="0">
                <a:latin typeface="Arial" panose="020B0604020202020204"/>
                <a:cs typeface="Arial" panose="020B0604020202020204"/>
              </a:rPr>
              <a:t>максимальной </a:t>
            </a:r>
            <a:r>
              <a:rPr sz="2500" spc="-100" dirty="0">
                <a:latin typeface="Arial" panose="020B0604020202020204"/>
                <a:cs typeface="Arial" panose="020B0604020202020204"/>
              </a:rPr>
              <a:t>дозы  </a:t>
            </a:r>
            <a:r>
              <a:rPr sz="2500" spc="-105" dirty="0">
                <a:latin typeface="Arial" panose="020B0604020202020204"/>
                <a:cs typeface="Arial" panose="020B0604020202020204"/>
              </a:rPr>
              <a:t>местного </a:t>
            </a:r>
            <a:r>
              <a:rPr sz="2500" spc="-135" dirty="0">
                <a:latin typeface="Arial" panose="020B0604020202020204"/>
                <a:cs typeface="Arial" panose="020B0604020202020204"/>
              </a:rPr>
              <a:t>анестетика </a:t>
            </a:r>
            <a:r>
              <a:rPr sz="2500" spc="-130" dirty="0">
                <a:latin typeface="Arial" panose="020B0604020202020204"/>
                <a:cs typeface="Arial" panose="020B0604020202020204"/>
              </a:rPr>
              <a:t>в </a:t>
            </a:r>
            <a:r>
              <a:rPr sz="2500" spc="-95" dirty="0">
                <a:latin typeface="Arial" panose="020B0604020202020204"/>
                <a:cs typeface="Arial" panose="020B0604020202020204"/>
              </a:rPr>
              <a:t>обильно </a:t>
            </a:r>
            <a:r>
              <a:rPr sz="2500" spc="-114" dirty="0">
                <a:latin typeface="Arial" panose="020B0604020202020204"/>
                <a:cs typeface="Arial" panose="020B0604020202020204"/>
              </a:rPr>
              <a:t>васкуляризированные  </a:t>
            </a:r>
            <a:r>
              <a:rPr sz="2500" spc="-150" dirty="0">
                <a:latin typeface="Arial" panose="020B0604020202020204"/>
                <a:cs typeface="Arial" panose="020B0604020202020204"/>
              </a:rPr>
              <a:t>области </a:t>
            </a:r>
            <a:r>
              <a:rPr sz="2500" spc="-114" dirty="0">
                <a:latin typeface="Arial" panose="020B0604020202020204"/>
                <a:cs typeface="Arial" panose="020B0604020202020204"/>
              </a:rPr>
              <a:t>рекомендуется </a:t>
            </a:r>
            <a:r>
              <a:rPr sz="2500" spc="-130" dirty="0">
                <a:latin typeface="Arial" panose="020B0604020202020204"/>
                <a:cs typeface="Arial" panose="020B0604020202020204"/>
              </a:rPr>
              <a:t>использовать препараты </a:t>
            </a:r>
            <a:r>
              <a:rPr sz="2500" spc="-195" dirty="0">
                <a:latin typeface="Arial" panose="020B0604020202020204"/>
                <a:cs typeface="Arial" panose="020B0604020202020204"/>
              </a:rPr>
              <a:t>с </a:t>
            </a:r>
            <a:r>
              <a:rPr sz="2500" spc="-35" dirty="0">
                <a:latin typeface="Arial" panose="020B0604020202020204"/>
                <a:cs typeface="Arial" panose="020B0604020202020204"/>
              </a:rPr>
              <a:t>низким  </a:t>
            </a:r>
            <a:r>
              <a:rPr sz="2500" spc="-90" dirty="0">
                <a:latin typeface="Arial" panose="020B0604020202020204"/>
                <a:cs typeface="Arial" panose="020B0604020202020204"/>
              </a:rPr>
              <a:t>кардиотоксическим </a:t>
            </a:r>
            <a:r>
              <a:rPr sz="2500" spc="-200" dirty="0">
                <a:latin typeface="Arial" panose="020B0604020202020204"/>
                <a:cs typeface="Arial" panose="020B0604020202020204"/>
              </a:rPr>
              <a:t>эффектом </a:t>
            </a:r>
            <a:r>
              <a:rPr sz="2500" spc="-85" dirty="0">
                <a:latin typeface="Arial" panose="020B0604020202020204"/>
                <a:cs typeface="Arial" panose="020B0604020202020204"/>
              </a:rPr>
              <a:t>(лидокаин,</a:t>
            </a:r>
            <a:r>
              <a:rPr sz="25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-85" dirty="0">
                <a:latin typeface="Arial" panose="020B0604020202020204"/>
                <a:cs typeface="Arial" panose="020B0604020202020204"/>
              </a:rPr>
              <a:t>ропивакаин).</a:t>
            </a:r>
            <a:endParaRPr sz="2500">
              <a:latin typeface="Arial" panose="020B0604020202020204"/>
              <a:cs typeface="Arial" panose="020B0604020202020204"/>
            </a:endParaRPr>
          </a:p>
          <a:p>
            <a:pPr marL="287020" marR="1103630" indent="-274320">
              <a:lnSpc>
                <a:spcPct val="100000"/>
              </a:lnSpc>
              <a:spcBef>
                <a:spcPts val="1800"/>
              </a:spcBef>
              <a:buClr>
                <a:srgbClr val="D16349"/>
              </a:buClr>
              <a:buSzPct val="84000"/>
              <a:buChar char=""/>
              <a:tabLst>
                <a:tab pos="287020" algn="l"/>
              </a:tabLst>
            </a:pPr>
            <a:r>
              <a:rPr sz="2500" spc="-125" dirty="0">
                <a:latin typeface="Arial" panose="020B0604020202020204"/>
                <a:cs typeface="Arial" panose="020B0604020202020204"/>
              </a:rPr>
              <a:t>Использование специальных </a:t>
            </a:r>
            <a:r>
              <a:rPr sz="2500" spc="-130" dirty="0">
                <a:latin typeface="Arial" panose="020B0604020202020204"/>
                <a:cs typeface="Arial" panose="020B0604020202020204"/>
              </a:rPr>
              <a:t>игл </a:t>
            </a:r>
            <a:r>
              <a:rPr sz="2500" spc="-140" dirty="0">
                <a:latin typeface="Arial" panose="020B0604020202020204"/>
                <a:cs typeface="Arial" panose="020B0604020202020204"/>
              </a:rPr>
              <a:t>для </a:t>
            </a:r>
            <a:r>
              <a:rPr sz="2500" spc="-105" dirty="0">
                <a:latin typeface="Arial" panose="020B0604020202020204"/>
                <a:cs typeface="Arial" panose="020B0604020202020204"/>
              </a:rPr>
              <a:t>регионарной  </a:t>
            </a:r>
            <a:r>
              <a:rPr sz="2500" spc="-125" dirty="0">
                <a:latin typeface="Arial" panose="020B0604020202020204"/>
                <a:cs typeface="Arial" panose="020B0604020202020204"/>
              </a:rPr>
              <a:t>анестезии, обеспечивающих </a:t>
            </a:r>
            <a:r>
              <a:rPr sz="2500" spc="-114" dirty="0">
                <a:latin typeface="Arial" panose="020B0604020202020204"/>
                <a:cs typeface="Arial" panose="020B0604020202020204"/>
              </a:rPr>
              <a:t>введение </a:t>
            </a:r>
            <a:r>
              <a:rPr sz="2500" spc="-105" dirty="0">
                <a:latin typeface="Arial" panose="020B0604020202020204"/>
                <a:cs typeface="Arial" panose="020B0604020202020204"/>
              </a:rPr>
              <a:t>местного  </a:t>
            </a:r>
            <a:r>
              <a:rPr sz="2500" spc="-135" dirty="0">
                <a:latin typeface="Arial" panose="020B0604020202020204"/>
                <a:cs typeface="Arial" panose="020B0604020202020204"/>
              </a:rPr>
              <a:t>анестетика </a:t>
            </a:r>
            <a:r>
              <a:rPr sz="2500" spc="-65" dirty="0">
                <a:latin typeface="Arial" panose="020B0604020202020204"/>
                <a:cs typeface="Arial" panose="020B0604020202020204"/>
              </a:rPr>
              <a:t>по </a:t>
            </a:r>
            <a:r>
              <a:rPr sz="2500" spc="-100" dirty="0">
                <a:latin typeface="Arial" panose="020B0604020202020204"/>
                <a:cs typeface="Arial" panose="020B0604020202020204"/>
              </a:rPr>
              <a:t>методике </a:t>
            </a:r>
            <a:r>
              <a:rPr sz="2500" spc="-75" dirty="0">
                <a:latin typeface="Arial" panose="020B0604020202020204"/>
                <a:cs typeface="Arial" panose="020B0604020202020204"/>
              </a:rPr>
              <a:t>«неподвижной</a:t>
            </a:r>
            <a:r>
              <a:rPr sz="2500" spc="-225" dirty="0">
                <a:latin typeface="Arial" panose="020B0604020202020204"/>
                <a:cs typeface="Arial" panose="020B0604020202020204"/>
              </a:rPr>
              <a:t> </a:t>
            </a:r>
            <a:r>
              <a:rPr sz="2500" spc="-114" dirty="0">
                <a:latin typeface="Arial" panose="020B0604020202020204"/>
                <a:cs typeface="Arial" panose="020B0604020202020204"/>
              </a:rPr>
              <a:t>иглы».</a:t>
            </a:r>
            <a:endParaRPr sz="2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05027" y="447421"/>
            <a:ext cx="7926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29" dirty="0">
                <a:latin typeface="Arial" panose="020B0604020202020204"/>
                <a:cs typeface="Arial" panose="020B0604020202020204"/>
              </a:rPr>
              <a:t>Профилактика </a:t>
            </a:r>
            <a:r>
              <a:rPr sz="3000" b="1" spc="-245" dirty="0">
                <a:latin typeface="Arial" panose="020B0604020202020204"/>
                <a:cs typeface="Arial" panose="020B0604020202020204"/>
              </a:rPr>
              <a:t>системной </a:t>
            </a:r>
            <a:r>
              <a:rPr sz="3000" b="1" spc="-235" dirty="0">
                <a:latin typeface="Arial" panose="020B0604020202020204"/>
                <a:cs typeface="Arial" panose="020B0604020202020204"/>
              </a:rPr>
              <a:t>токсической</a:t>
            </a:r>
            <a:r>
              <a:rPr sz="3000" b="1" spc="25" dirty="0">
                <a:latin typeface="Arial" panose="020B0604020202020204"/>
                <a:cs typeface="Arial" panose="020B0604020202020204"/>
              </a:rPr>
              <a:t> </a:t>
            </a:r>
            <a:r>
              <a:rPr sz="3000" b="1" spc="-160" dirty="0">
                <a:latin typeface="Arial" panose="020B0604020202020204"/>
                <a:cs typeface="Arial" panose="020B0604020202020204"/>
              </a:rPr>
              <a:t>реакции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72415" y="0"/>
            <a:ext cx="8620125" cy="762000"/>
          </a:xfrm>
        </p:spPr>
        <p:txBody>
          <a:bodyPr wrap="square"/>
          <a:lstStyle/>
          <a:p>
            <a:pPr algn="ctr"/>
            <a:r>
              <a:rPr lang="ru-RU" altLang="en-US" sz="2400" b="1" dirty="0"/>
              <a:t>Дозировки препаратов для регионарной анестезии (на основании инструкций)</a:t>
            </a:r>
          </a:p>
        </p:txBody>
      </p:sp>
      <p:graphicFrame>
        <p:nvGraphicFramePr>
          <p:cNvPr id="13" name="Замещающее содержимое 1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7500424"/>
              </p:ext>
            </p:extLst>
          </p:nvPr>
        </p:nvGraphicFramePr>
        <p:xfrm>
          <a:off x="1828800" y="762000"/>
          <a:ext cx="5566410" cy="576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6181725" imgH="6400800" progId="Paint.Picture">
                  <p:embed/>
                </p:oleObj>
              </mc:Choice>
              <mc:Fallback>
                <p:oleObj r:id="rId4" imgW="6181725" imgH="6400800" progId="Paint.Picture">
                  <p:embed/>
                  <p:pic>
                    <p:nvPicPr>
                      <p:cNvPr id="0" name="Изображение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762000"/>
                        <a:ext cx="5566410" cy="5764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662"/>
            <a:ext cx="8839200" cy="8255"/>
          </a:xfrm>
          <a:custGeom>
            <a:avLst/>
            <a:gdLst/>
            <a:ahLst/>
            <a:cxnLst/>
            <a:rect l="l" t="t" r="r" b="b"/>
            <a:pathLst>
              <a:path w="8839200" h="8254">
                <a:moveTo>
                  <a:pt x="0" y="7937"/>
                </a:moveTo>
                <a:lnTo>
                  <a:pt x="8839200" y="7937"/>
                </a:lnTo>
                <a:lnTo>
                  <a:pt x="8839200" y="0"/>
                </a:lnTo>
                <a:lnTo>
                  <a:pt x="0" y="0"/>
                </a:lnTo>
                <a:lnTo>
                  <a:pt x="0" y="7937"/>
                </a:lnTo>
                <a:close/>
              </a:path>
            </a:pathLst>
          </a:custGeom>
          <a:solidFill>
            <a:srgbClr val="C5D1D7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3825"/>
          </a:xfrm>
          <a:custGeom>
            <a:avLst/>
            <a:gdLst/>
            <a:ahLst/>
            <a:cxnLst/>
            <a:rect l="l" t="t" r="r" b="b"/>
            <a:pathLst>
              <a:path w="8839200" h="1393825">
                <a:moveTo>
                  <a:pt x="0" y="1393825"/>
                </a:moveTo>
                <a:lnTo>
                  <a:pt x="8839200" y="1393825"/>
                </a:lnTo>
                <a:lnTo>
                  <a:pt x="8839200" y="0"/>
                </a:lnTo>
                <a:lnTo>
                  <a:pt x="0" y="0"/>
                </a:lnTo>
                <a:lnTo>
                  <a:pt x="0" y="139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6858000"/>
                </a:moveTo>
                <a:lnTo>
                  <a:pt x="152400" y="6858000"/>
                </a:lnTo>
                <a:lnTo>
                  <a:pt x="1524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225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0" y="0"/>
                </a:moveTo>
                <a:lnTo>
                  <a:pt x="8832850" y="0"/>
                </a:lnTo>
                <a:lnTo>
                  <a:pt x="8832850" y="309562"/>
                </a:lnTo>
                <a:lnTo>
                  <a:pt x="0" y="309562"/>
                </a:lnTo>
                <a:lnTo>
                  <a:pt x="0" y="0"/>
                </a:lnTo>
                <a:close/>
              </a:path>
            </a:pathLst>
          </a:custGeom>
          <a:solidFill>
            <a:srgbClr val="8CAD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5575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0" y="0"/>
                </a:moveTo>
                <a:lnTo>
                  <a:pt x="8832850" y="0"/>
                </a:lnTo>
                <a:lnTo>
                  <a:pt x="8832850" y="6546850"/>
                </a:lnTo>
                <a:lnTo>
                  <a:pt x="0" y="654685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7B98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9525">
            <a:solidFill>
              <a:srgbClr val="7B98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675"/>
            <a:ext cx="6096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000" rIns="0" bIns="0" rtlCol="0">
            <a:spAutoFit/>
          </a:bodyPr>
          <a:lstStyle/>
          <a:p>
            <a:pPr marL="1194435" marR="5080" indent="-506095">
              <a:lnSpc>
                <a:spcPct val="100000"/>
              </a:lnSpc>
              <a:spcBef>
                <a:spcPts val="95"/>
              </a:spcBef>
            </a:pPr>
            <a:r>
              <a:rPr sz="2000" b="1" spc="-160" dirty="0">
                <a:latin typeface="Arial" panose="020B0604020202020204"/>
                <a:cs typeface="Arial" panose="020B0604020202020204"/>
              </a:rPr>
              <a:t>Факторы, </a:t>
            </a:r>
            <a:r>
              <a:rPr sz="2000" b="1" spc="-165" dirty="0">
                <a:latin typeface="Arial" panose="020B0604020202020204"/>
                <a:cs typeface="Arial" panose="020B0604020202020204"/>
              </a:rPr>
              <a:t>которые </a:t>
            </a:r>
            <a:r>
              <a:rPr sz="2000" b="1" spc="-145" dirty="0">
                <a:latin typeface="Arial" panose="020B0604020202020204"/>
                <a:cs typeface="Arial" panose="020B0604020202020204"/>
              </a:rPr>
              <a:t>могут </a:t>
            </a:r>
            <a:r>
              <a:rPr sz="2000" b="1" spc="-185" dirty="0">
                <a:latin typeface="Arial" panose="020B0604020202020204"/>
                <a:cs typeface="Arial" panose="020B0604020202020204"/>
              </a:rPr>
              <a:t>увеличить вероятность </a:t>
            </a:r>
            <a:r>
              <a:rPr sz="2000" b="1" spc="-165" dirty="0">
                <a:latin typeface="Arial" panose="020B0604020202020204"/>
                <a:cs typeface="Arial" panose="020B0604020202020204"/>
              </a:rPr>
              <a:t>развития  системной </a:t>
            </a:r>
            <a:r>
              <a:rPr sz="2000" b="1" spc="-175" dirty="0">
                <a:latin typeface="Arial" panose="020B0604020202020204"/>
                <a:cs typeface="Arial" panose="020B0604020202020204"/>
              </a:rPr>
              <a:t>токсичности </a:t>
            </a:r>
            <a:r>
              <a:rPr sz="2000" b="1" spc="-155" dirty="0">
                <a:latin typeface="Arial" panose="020B0604020202020204"/>
                <a:cs typeface="Arial" panose="020B0604020202020204"/>
              </a:rPr>
              <a:t>местными</a:t>
            </a:r>
            <a:r>
              <a:rPr sz="2000" b="1" spc="2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40" dirty="0">
                <a:latin typeface="Arial" panose="020B0604020202020204"/>
                <a:cs typeface="Arial" panose="020B0604020202020204"/>
              </a:rPr>
              <a:t>анестетиками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952" y="1455800"/>
            <a:ext cx="7059295" cy="4422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25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700" spc="-75" dirty="0">
                <a:latin typeface="Arial" panose="020B0604020202020204"/>
                <a:cs typeface="Arial" panose="020B0604020202020204"/>
              </a:rPr>
              <a:t>пожилой</a:t>
            </a:r>
            <a:r>
              <a:rPr sz="2700" spc="-14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возраст;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320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700" spc="-155" dirty="0">
                <a:latin typeface="Arial" panose="020B0604020202020204"/>
                <a:cs typeface="Arial" panose="020B0604020202020204"/>
              </a:rPr>
              <a:t>сердечная</a:t>
            </a:r>
            <a:r>
              <a:rPr sz="2700" spc="-16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40" dirty="0">
                <a:latin typeface="Arial" panose="020B0604020202020204"/>
                <a:cs typeface="Arial" panose="020B0604020202020204"/>
              </a:rPr>
              <a:t>недостаточность;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325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700" spc="-130" dirty="0">
                <a:latin typeface="Arial" panose="020B0604020202020204"/>
                <a:cs typeface="Arial" panose="020B0604020202020204"/>
              </a:rPr>
              <a:t>ишемическая болезнь</a:t>
            </a:r>
            <a:r>
              <a:rPr sz="2700" spc="-20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сердца;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87020" marR="586740" indent="-274320">
              <a:lnSpc>
                <a:spcPts val="2920"/>
              </a:lnSpc>
              <a:spcBef>
                <a:spcPts val="690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700" spc="-130" dirty="0">
                <a:latin typeface="Arial" panose="020B0604020202020204"/>
                <a:cs typeface="Arial" panose="020B0604020202020204"/>
              </a:rPr>
              <a:t>метаболические </a:t>
            </a:r>
            <a:r>
              <a:rPr sz="2700" spc="-155" dirty="0">
                <a:latin typeface="Arial" panose="020B0604020202020204"/>
                <a:cs typeface="Arial" panose="020B0604020202020204"/>
              </a:rPr>
              <a:t>(т.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е. 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митохондриальные)  заболевания;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275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700" spc="-140" dirty="0">
                <a:latin typeface="Arial" panose="020B0604020202020204"/>
                <a:cs typeface="Arial" panose="020B0604020202020204"/>
              </a:rPr>
              <a:t>заболевание</a:t>
            </a:r>
            <a:r>
              <a:rPr sz="2700" spc="-15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00" dirty="0">
                <a:latin typeface="Arial" panose="020B0604020202020204"/>
                <a:cs typeface="Arial" panose="020B0604020202020204"/>
              </a:rPr>
              <a:t>печени;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325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700" spc="-95" dirty="0">
                <a:latin typeface="Arial" panose="020B0604020202020204"/>
                <a:cs typeface="Arial" panose="020B0604020202020204"/>
              </a:rPr>
              <a:t>низкая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концентрация </a:t>
            </a:r>
            <a:r>
              <a:rPr sz="2700" spc="-140" dirty="0">
                <a:latin typeface="Arial" panose="020B0604020202020204"/>
                <a:cs typeface="Arial" panose="020B0604020202020204"/>
              </a:rPr>
              <a:t>белка </a:t>
            </a:r>
            <a:r>
              <a:rPr sz="2700" spc="-145" dirty="0">
                <a:latin typeface="Arial" panose="020B0604020202020204"/>
                <a:cs typeface="Arial" panose="020B0604020202020204"/>
              </a:rPr>
              <a:t>в</a:t>
            </a:r>
            <a:r>
              <a:rPr sz="2700" spc="-30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14" dirty="0">
                <a:latin typeface="Arial" panose="020B0604020202020204"/>
                <a:cs typeface="Arial" panose="020B0604020202020204"/>
              </a:rPr>
              <a:t>плазме;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87020" indent="-274320">
              <a:lnSpc>
                <a:spcPct val="100000"/>
              </a:lnSpc>
              <a:spcBef>
                <a:spcPts val="325"/>
              </a:spcBef>
              <a:buClr>
                <a:srgbClr val="D16349"/>
              </a:buClr>
              <a:buSzPct val="85000"/>
              <a:buChar char=""/>
              <a:tabLst>
                <a:tab pos="287020" algn="l"/>
              </a:tabLst>
            </a:pPr>
            <a:r>
              <a:rPr sz="2700" spc="-120" dirty="0">
                <a:latin typeface="Arial" panose="020B0604020202020204"/>
                <a:cs typeface="Arial" panose="020B0604020202020204"/>
              </a:rPr>
              <a:t>метаболический </a:t>
            </a:r>
            <a:r>
              <a:rPr sz="2700" spc="-105" dirty="0">
                <a:latin typeface="Arial" panose="020B0604020202020204"/>
                <a:cs typeface="Arial" panose="020B0604020202020204"/>
              </a:rPr>
              <a:t>или </a:t>
            </a:r>
            <a:r>
              <a:rPr sz="2700" spc="-120" dirty="0">
                <a:latin typeface="Arial" panose="020B0604020202020204"/>
                <a:cs typeface="Arial" panose="020B0604020202020204"/>
              </a:rPr>
              <a:t>респираторный</a:t>
            </a:r>
            <a:r>
              <a:rPr sz="2700" spc="-229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95" dirty="0">
                <a:latin typeface="Arial" panose="020B0604020202020204"/>
                <a:cs typeface="Arial" panose="020B0604020202020204"/>
              </a:rPr>
              <a:t>ацидоз;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87020" marR="5080" indent="-274320">
              <a:lnSpc>
                <a:spcPts val="2920"/>
              </a:lnSpc>
              <a:spcBef>
                <a:spcPts val="685"/>
              </a:spcBef>
              <a:buClr>
                <a:srgbClr val="D16349"/>
              </a:buClr>
              <a:buSzPct val="85000"/>
              <a:buChar char=""/>
              <a:tabLst>
                <a:tab pos="364490" algn="l"/>
                <a:tab pos="365125" algn="l"/>
              </a:tabLst>
            </a:pPr>
            <a:r>
              <a:rPr sz="2700" spc="-125" dirty="0">
                <a:latin typeface="Arial" panose="020B0604020202020204"/>
                <a:cs typeface="Arial" panose="020B0604020202020204"/>
              </a:rPr>
              <a:t>назначение </a:t>
            </a:r>
            <a:r>
              <a:rPr sz="2700" spc="-130" dirty="0">
                <a:latin typeface="Arial" panose="020B0604020202020204"/>
                <a:cs typeface="Arial" panose="020B0604020202020204"/>
              </a:rPr>
              <a:t>препаратов, </a:t>
            </a:r>
            <a:r>
              <a:rPr sz="2700" spc="-110" dirty="0">
                <a:latin typeface="Arial" panose="020B0604020202020204"/>
                <a:cs typeface="Arial" panose="020B0604020202020204"/>
              </a:rPr>
              <a:t>которые</a:t>
            </a:r>
            <a:r>
              <a:rPr sz="2700" spc="-245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90" dirty="0">
                <a:latin typeface="Arial" panose="020B0604020202020204"/>
                <a:cs typeface="Arial" panose="020B0604020202020204"/>
              </a:rPr>
              <a:t>ингибируют  </a:t>
            </a:r>
            <a:r>
              <a:rPr sz="2700" spc="-135" dirty="0">
                <a:latin typeface="Arial" panose="020B0604020202020204"/>
                <a:cs typeface="Arial" panose="020B0604020202020204"/>
              </a:rPr>
              <a:t>натриевые</a:t>
            </a:r>
            <a:r>
              <a:rPr sz="2700" spc="-15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-140" dirty="0">
                <a:latin typeface="Arial" panose="020B0604020202020204"/>
                <a:cs typeface="Arial" panose="020B0604020202020204"/>
              </a:rPr>
              <a:t>каналы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989</Words>
  <Application>Microsoft Office PowerPoint</Application>
  <PresentationFormat>Экран (4:3)</PresentationFormat>
  <Paragraphs>112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Office Theme</vt:lpstr>
      <vt:lpstr>Bitmap Image</vt:lpstr>
      <vt:lpstr>Презентация PowerPoint</vt:lpstr>
      <vt:lpstr>Интенсивная терапия системной интоксикации местными  анестетиками</vt:lpstr>
      <vt:lpstr>Группа заболеваний согласно МКБ-10</vt:lpstr>
      <vt:lpstr>«Красная стрела» церебро- и кардиотоксичности  местных анестетиков (Meier G, Buttner J, 2005)</vt:lpstr>
      <vt:lpstr>Сроки развития системной токсичности местных анестетиков</vt:lpstr>
      <vt:lpstr>Профилактика системной токсической реакции</vt:lpstr>
      <vt:lpstr>Профилактика системной токсической реакции</vt:lpstr>
      <vt:lpstr>Дозировки препаратов для регионарной анестезии (на основании инструкций)</vt:lpstr>
      <vt:lpstr>Факторы, которые могут увеличить вероятность развития  системной токсичности местными анестетиками</vt:lpstr>
      <vt:lpstr>Интенсивная терапия системной интоксикации местными  анестетиками</vt:lpstr>
      <vt:lpstr>Интенсивная терапия системной интоксикации  местными анестетиками</vt:lpstr>
      <vt:lpstr>Интенсивная терапия системной интоксикации  местными анестетиками</vt:lpstr>
      <vt:lpstr>Интенсивная терапия системной интоксикации  местными анестетиками</vt:lpstr>
      <vt:lpstr>Интенсивная терапия системной интоксикации  местными анестетиками</vt:lpstr>
      <vt:lpstr>Особенности сердечно-легочной реанимации</vt:lpstr>
      <vt:lpstr>Длительность сердечно-легочной реанимации</vt:lpstr>
      <vt:lpstr>«липидное спасение»</vt:lpstr>
      <vt:lpstr>В каждом отделении, где проводят регионарную анестезию,  следует иметь набор для терапии системной интоксикации</vt:lpstr>
      <vt:lpstr>Интенсивная терапия системной интоксикации местными  анестетиками</vt:lpstr>
      <vt:lpstr>Протокол введения 20% жировой эмульсии  («липидное спасение»)</vt:lpstr>
      <vt:lpstr>Презентация PowerPoint</vt:lpstr>
      <vt:lpstr>Интенсивная терапия системной интоксикации  местными анестетиками</vt:lpstr>
      <vt:lpstr>Интенсивная терапия системной интоксикации  местными анестетиками</vt:lpstr>
      <vt:lpstr>Интенсивная терапия системной интоксикации  местными анестетиками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Stanislav Micuda</dc:creator>
  <cp:lastModifiedBy>Vitaminka</cp:lastModifiedBy>
  <cp:revision>5</cp:revision>
  <dcterms:created xsi:type="dcterms:W3CDTF">2019-04-25T19:33:45Z</dcterms:created>
  <dcterms:modified xsi:type="dcterms:W3CDTF">2020-11-02T18:02:25Z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2015-10-27T00:00:00Z</vt:filetime>
  </property>
  <property fmtid="{D5CDD505-2E9C-101B-9397-08002B2CF9AE}" pid="3" name="Creator">
    <vt:lpwstr>Acrobat PDFMaker 15 для PowerPoint</vt:lpwstr>
  </property>
  <property fmtid="{D5CDD505-2E9C-101B-9397-08002B2CF9AE}" pid="4" name="LastSaved">
    <vt:filetime>2019-04-25T00:00:00Z</vt:filetime>
  </property>
  <property fmtid="{D5CDD505-2E9C-101B-9397-08002B2CF9AE}" pid="5" name="KSOProductBuildVer">
    <vt:lpwstr>1049-10.2.0.7549</vt:lpwstr>
  </property>
</Properties>
</file>