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3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5C5-8B9D-4C71-BEF0-BEFD2F74D94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A1F-9070-4B6B-A6D2-DB03CF447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9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5C5-8B9D-4C71-BEF0-BEFD2F74D94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A1F-9070-4B6B-A6D2-DB03CF447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83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5C5-8B9D-4C71-BEF0-BEFD2F74D94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A1F-9070-4B6B-A6D2-DB03CF447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32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5C5-8B9D-4C71-BEF0-BEFD2F74D94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A1F-9070-4B6B-A6D2-DB03CF447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67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5C5-8B9D-4C71-BEF0-BEFD2F74D94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A1F-9070-4B6B-A6D2-DB03CF447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84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5C5-8B9D-4C71-BEF0-BEFD2F74D94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A1F-9070-4B6B-A6D2-DB03CF447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85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5C5-8B9D-4C71-BEF0-BEFD2F74D94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A1F-9070-4B6B-A6D2-DB03CF447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50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5C5-8B9D-4C71-BEF0-BEFD2F74D94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A1F-9070-4B6B-A6D2-DB03CF447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50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5C5-8B9D-4C71-BEF0-BEFD2F74D94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A1F-9070-4B6B-A6D2-DB03CF447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98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5C5-8B9D-4C71-BEF0-BEFD2F74D94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A1F-9070-4B6B-A6D2-DB03CF447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64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5C5-8B9D-4C71-BEF0-BEFD2F74D94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A1F-9070-4B6B-A6D2-DB03CF447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370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375C5-8B9D-4C71-BEF0-BEFD2F74D94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4A1F-9070-4B6B-A6D2-DB03CF447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0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66255"/>
            <a:ext cx="11665527" cy="652548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/>
              <a:t>Донецкий национальный медицинский университет им. М. Горького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/>
              <a:t>Кафедра анестезиологии, реаниматологии и неонатологии  </a:t>
            </a:r>
            <a:br>
              <a:rPr lang="ru-RU" sz="2200" b="1" dirty="0" smtClean="0"/>
            </a:br>
            <a:endParaRPr lang="ru-RU" sz="2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/>
              <a:t>МОДЕРНИЗАЦИЯ ЭНДОТРАХЕАЛЬНОЙ ТРУБКИ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/>
              <a:t>ДЛЯ АНЕСТЕЗИИ В ХИРУРГИЧЕСКОЙ  СТОМАТОЛОГИИ,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/>
              <a:t>ИМПЛАНТОЛОГИИ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Заведующий кафедрой анестезиологии, реаниматологии и неонатологии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err="1" smtClean="0"/>
              <a:t>д.мед.наук</a:t>
            </a:r>
            <a:r>
              <a:rPr lang="ru-RU" b="1" dirty="0" smtClean="0"/>
              <a:t>  </a:t>
            </a:r>
            <a:r>
              <a:rPr lang="ru-RU" b="1" dirty="0" err="1" smtClean="0"/>
              <a:t>А.Н.Колесников</a:t>
            </a:r>
            <a:endParaRPr lang="ru-RU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Врач-анестезиолог А. А. Алексеенко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2585" y="1033063"/>
            <a:ext cx="240203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94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4509" y="166255"/>
            <a:ext cx="10501746" cy="652548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Назотрахеальная интубация трахеи является </a:t>
            </a:r>
            <a:r>
              <a:rPr lang="ru-RU" sz="3600" b="1" dirty="0" smtClean="0"/>
              <a:t>«золотым стандартом»</a:t>
            </a:r>
            <a:r>
              <a:rPr lang="ru-RU" sz="3600" dirty="0" smtClean="0"/>
              <a:t> при  оперативных вмешательствах в полости рта, челюстей,</a:t>
            </a:r>
          </a:p>
          <a:p>
            <a:r>
              <a:rPr lang="ru-RU" sz="3600" dirty="0" smtClean="0"/>
              <a:t>челюстно-лицевой хирургии, </a:t>
            </a:r>
          </a:p>
          <a:p>
            <a:r>
              <a:rPr lang="ru-RU" sz="3600" dirty="0" smtClean="0"/>
              <a:t>хирургической стоматологии и имплантологии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3642" y="3879848"/>
            <a:ext cx="5191558" cy="2811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265" y="3879848"/>
            <a:ext cx="2758354" cy="275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38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4509" y="166255"/>
            <a:ext cx="10501746" cy="6525489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ЦЕЛЬ РАБОТЫ</a:t>
            </a:r>
          </a:p>
          <a:p>
            <a:endParaRPr lang="ru-RU" sz="3600" b="1" dirty="0"/>
          </a:p>
          <a:p>
            <a:r>
              <a:rPr lang="ru-RU" sz="4000" dirty="0" smtClean="0"/>
              <a:t>Повышение безопасности анестезии в хирургической стоматологии и имплантологии путем модернизации эндотрахеальной трубки, для наименьшего сопротивления в дыхательном контуре и снижение времени операции (анестезии) за счет  оптимизации  операционного поля.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7865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4509" y="166255"/>
            <a:ext cx="10501746" cy="6525489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В результате работы с различными видами эндотрахеальных трубок в хирургической стоматологии было предложено разработать эндотрахеальную трубку с жестким изгибом, который будет препятствовать перегибу и давать возможность поворачивать проксимальный конец эндотрахеальной трубки в любую удобную как для хирурга, так и для анестезиолога сторону. Данную проблему решили выполнить за счет металлического коннектора эндотрахеальной трубки.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509" y="4205676"/>
            <a:ext cx="2820571" cy="2521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0920" y="4205676"/>
            <a:ext cx="2434747" cy="2525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27728" y="4166051"/>
            <a:ext cx="2820571" cy="252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7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636" y="166255"/>
            <a:ext cx="11485419" cy="6525489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Соединение эндотрахеальной трубки производят до интубации следующим  образом: у одной из двух стандартных эндотрахеальных трубок Мерфи отрезают дистальный конец, после чего от второй эндотрахеальной трубки отсоединяют коннектор и соединяют обе трубки металлическим коннектором, при этом выбирают направление, в котором будет повёрнут проксимальный конец трубки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170" y="3419167"/>
            <a:ext cx="4137575" cy="3272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3528" y="3419167"/>
            <a:ext cx="3824994" cy="32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93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636" y="166255"/>
            <a:ext cx="11485419" cy="66917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 smtClean="0"/>
              <a:t>При исследовании сопротивления, которое создается при использовании различных видов эндотрахеальных трубок было обнаружены следующие результаты:</a:t>
            </a:r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2800" dirty="0" smtClean="0"/>
          </a:p>
          <a:p>
            <a:pPr algn="just"/>
            <a:endParaRPr lang="ru-RU" sz="2600" dirty="0" smtClean="0"/>
          </a:p>
          <a:p>
            <a:pPr algn="just"/>
            <a:r>
              <a:rPr lang="ru-RU" sz="2800" dirty="0" smtClean="0"/>
              <a:t>Исследование </a:t>
            </a:r>
            <a:r>
              <a:rPr lang="ru-RU" sz="2800" dirty="0" smtClean="0"/>
              <a:t>проводилось с помощью аппарата Фаза-23, при постоянном потоке 35 л в минуту с открытым контуром.</a:t>
            </a:r>
          </a:p>
          <a:p>
            <a:pPr algn="just"/>
            <a:endParaRPr lang="ru-RU" sz="2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65018" y="1343120"/>
          <a:ext cx="11249891" cy="4159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6509"/>
                <a:gridCol w="1773382"/>
              </a:tblGrid>
              <a:tr h="62422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Виды эндотрахеальных  трубок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  Показатели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сопротивления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эндотрахеальная трубка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Мерфи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№6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 см вод. ст.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эндотрахеальная трубка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Мерфи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№6 + 2 переходника-удлинителя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12 см вод. ст.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эндотрахеальная трубка северная №6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13 см вод. ст.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эндотрахеальная трубка северная №6 повернутая вбок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24 см вод. ст.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эндотрахеальная трубка северная №6 +  переходник-удлинитель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15 см вод. ст.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4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эндотрахеальная трубка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Мерфи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№6 + металлический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коннектор+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проксимальная часть из эндотрахеальной трубки №7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 см вод. ст.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4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эндотрахеальная трубка №6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Мерфи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+ металлический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коннектор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+ проксимальная часть из эндотрахеальной трубки №7 +  переходник-удлинитель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 см вод. ст.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93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636" y="166255"/>
            <a:ext cx="11485419" cy="6525489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 smtClean="0"/>
              <a:t>Кобальт-хромовый</a:t>
            </a:r>
            <a:r>
              <a:rPr lang="ru-RU" sz="2800" dirty="0" smtClean="0"/>
              <a:t> сплав, из которого изготовлен </a:t>
            </a:r>
            <a:r>
              <a:rPr lang="ru-RU" sz="2800" dirty="0" err="1" smtClean="0"/>
              <a:t>коннектор</a:t>
            </a:r>
            <a:r>
              <a:rPr lang="ru-RU" sz="2800" dirty="0" smtClean="0"/>
              <a:t> эндотрахеальной трубки, довольно часто используют в медицине. </a:t>
            </a:r>
            <a:r>
              <a:rPr lang="ru-RU" sz="2800" dirty="0" smtClean="0"/>
              <a:t>КХС химически </a:t>
            </a:r>
            <a:r>
              <a:rPr lang="ru-RU" sz="2800" dirty="0" smtClean="0"/>
              <a:t>инертен, что сводит к минимуму возможность раздражения, аллергической реакции и иммунного ответа. </a:t>
            </a:r>
            <a:endParaRPr lang="ru-RU" sz="2800" dirty="0" smtClean="0"/>
          </a:p>
          <a:p>
            <a:pPr algn="just"/>
            <a:r>
              <a:rPr lang="ru-RU" sz="2800" dirty="0" smtClean="0"/>
              <a:t>Был </a:t>
            </a:r>
            <a:r>
              <a:rPr lang="ru-RU" sz="2800" dirty="0" smtClean="0"/>
              <a:t>проведен опыт на совместимость севофлюрана и коннектора, изготовленного из </a:t>
            </a:r>
            <a:r>
              <a:rPr lang="ru-RU" sz="2800" dirty="0" err="1" smtClean="0"/>
              <a:t>кобальт-хромового</a:t>
            </a:r>
            <a:r>
              <a:rPr lang="ru-RU" sz="2800" dirty="0" smtClean="0"/>
              <a:t> сплава. </a:t>
            </a:r>
            <a:r>
              <a:rPr lang="ru-RU" sz="2800" dirty="0" err="1" smtClean="0"/>
              <a:t>Коннектор</a:t>
            </a:r>
            <a:r>
              <a:rPr lang="ru-RU" sz="2800" dirty="0" smtClean="0"/>
              <a:t> для эндотрахеальной трубки поместили в емкость с </a:t>
            </a:r>
            <a:r>
              <a:rPr lang="ru-RU" sz="2800" dirty="0" err="1" smtClean="0"/>
              <a:t>севофлюраном</a:t>
            </a:r>
            <a:r>
              <a:rPr lang="ru-RU" sz="2800" dirty="0" smtClean="0"/>
              <a:t> на 3 суток. После чего провели анализ физических свойств севофлюрана. Цвет, прозрачность и запах севофлюрана не изменились.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dirty="0"/>
          </a:p>
        </p:txBody>
      </p:sp>
      <p:pic>
        <p:nvPicPr>
          <p:cNvPr id="1027" name="Picture 3" descr="D:\медицина\диссертация\патент\фото\д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38" y="4029076"/>
            <a:ext cx="2221629" cy="2503898"/>
          </a:xfrm>
          <a:prstGeom prst="rect">
            <a:avLst/>
          </a:prstGeom>
          <a:noFill/>
        </p:spPr>
      </p:pic>
      <p:pic>
        <p:nvPicPr>
          <p:cNvPr id="1028" name="Picture 4" descr="D:\медицина\диссертация\патент\фото\3 су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6494" y="3743109"/>
            <a:ext cx="2146866" cy="2879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21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527" y="166255"/>
            <a:ext cx="11665528" cy="652548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000" dirty="0" smtClean="0"/>
              <a:t>На основании данных</a:t>
            </a:r>
            <a:r>
              <a:rPr lang="en-US" sz="3000" dirty="0" smtClean="0"/>
              <a:t> </a:t>
            </a:r>
            <a:r>
              <a:rPr lang="ru-RU" sz="3000" dirty="0" smtClean="0"/>
              <a:t>исследования можно утверждать, что использование данной эндотрахеальной трубки с металлическим коннектором имеет следующие преимущества: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000" dirty="0" smtClean="0"/>
              <a:t>    уменьшение   сопротивление      в   дыхательном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000" dirty="0" smtClean="0"/>
              <a:t> контуре;</a:t>
            </a:r>
            <a:endParaRPr lang="ru-RU" sz="3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000" dirty="0" smtClean="0"/>
              <a:t>  уменьшение </a:t>
            </a:r>
            <a:r>
              <a:rPr lang="ru-RU" sz="3000" dirty="0" smtClean="0"/>
              <a:t>мертвого пространства дыхательного </a:t>
            </a:r>
            <a:endParaRPr lang="ru-RU" sz="3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000" dirty="0" smtClean="0"/>
              <a:t>контура</a:t>
            </a:r>
            <a:r>
              <a:rPr lang="ru-RU" sz="3000" dirty="0" smtClean="0"/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000" dirty="0" smtClean="0"/>
              <a:t>увеличение </a:t>
            </a:r>
            <a:r>
              <a:rPr lang="ru-RU" sz="3000" dirty="0" smtClean="0"/>
              <a:t> полезного  пространства  </a:t>
            </a:r>
            <a:r>
              <a:rPr lang="ru-RU" sz="3000" dirty="0" err="1" smtClean="0"/>
              <a:t>операцион</a:t>
            </a:r>
            <a:r>
              <a:rPr lang="ru-RU" sz="3000" dirty="0" smtClean="0"/>
              <a:t>-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lang="ru-RU" sz="3000" dirty="0" err="1" smtClean="0"/>
              <a:t>ного</a:t>
            </a:r>
            <a:r>
              <a:rPr lang="ru-RU" sz="3000" dirty="0" smtClean="0"/>
              <a:t>   поля,    за    счет     </a:t>
            </a:r>
            <a:r>
              <a:rPr lang="ru-RU" sz="3000" dirty="0" smtClean="0"/>
              <a:t>отсутствия </a:t>
            </a:r>
            <a:r>
              <a:rPr lang="ru-RU" sz="3000" dirty="0" smtClean="0"/>
              <a:t>     выступающих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lang="ru-RU" sz="3000" dirty="0" smtClean="0"/>
              <a:t>угловых </a:t>
            </a:r>
            <a:r>
              <a:rPr lang="ru-RU" sz="3000" dirty="0" smtClean="0"/>
              <a:t>переходников;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000" dirty="0" smtClean="0"/>
              <a:t>- </a:t>
            </a:r>
            <a:r>
              <a:rPr lang="ru-RU" sz="3000" dirty="0" smtClean="0"/>
              <a:t>  уменьшение </a:t>
            </a:r>
            <a:r>
              <a:rPr lang="ru-RU" sz="3000" dirty="0" smtClean="0"/>
              <a:t>давления на носовой хрящ пациента;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000" dirty="0" smtClean="0"/>
              <a:t>   минимизация     риска      разгерметизации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000" dirty="0" smtClean="0"/>
              <a:t>дыхательного </a:t>
            </a:r>
            <a:r>
              <a:rPr lang="ru-RU" sz="3000" dirty="0" smtClean="0"/>
              <a:t>контура.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10296" y="2900987"/>
            <a:ext cx="4852171" cy="27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1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636" y="166255"/>
            <a:ext cx="11485419" cy="65254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/>
              <a:t>Подана заявка на </a:t>
            </a:r>
            <a:r>
              <a:rPr lang="ru-RU" sz="4000" b="1" dirty="0" smtClean="0"/>
              <a:t> получение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/>
              <a:t>патента  на </a:t>
            </a:r>
            <a:r>
              <a:rPr lang="ru-RU" sz="4000" b="1" dirty="0" smtClean="0"/>
              <a:t>изобретение.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9185" y="1828801"/>
            <a:ext cx="9156244" cy="446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1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474</Words>
  <Application>Microsoft Office PowerPoint</Application>
  <PresentationFormat>Произвольный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Alex</cp:lastModifiedBy>
  <cp:revision>17</cp:revision>
  <dcterms:created xsi:type="dcterms:W3CDTF">2020-09-22T09:52:52Z</dcterms:created>
  <dcterms:modified xsi:type="dcterms:W3CDTF">2020-09-23T06:06:30Z</dcterms:modified>
</cp:coreProperties>
</file>