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303" r:id="rId2"/>
    <p:sldId id="341" r:id="rId3"/>
    <p:sldId id="342" r:id="rId4"/>
    <p:sldId id="299" r:id="rId5"/>
    <p:sldId id="348" r:id="rId6"/>
    <p:sldId id="347" r:id="rId7"/>
    <p:sldId id="351" r:id="rId8"/>
    <p:sldId id="352" r:id="rId9"/>
    <p:sldId id="350" r:id="rId10"/>
    <p:sldId id="361" r:id="rId11"/>
    <p:sldId id="360" r:id="rId12"/>
    <p:sldId id="344" r:id="rId13"/>
    <p:sldId id="354" r:id="rId14"/>
    <p:sldId id="358" r:id="rId15"/>
    <p:sldId id="357" r:id="rId16"/>
    <p:sldId id="356" r:id="rId17"/>
    <p:sldId id="359" r:id="rId18"/>
    <p:sldId id="329" r:id="rId1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D1FFFF"/>
    <a:srgbClr val="AFFFFF"/>
    <a:srgbClr val="FFDDFF"/>
    <a:srgbClr val="FFD5FF"/>
    <a:srgbClr val="FFCCFF"/>
    <a:srgbClr val="FFE7F3"/>
    <a:srgbClr val="FFFF85"/>
    <a:srgbClr val="FF33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3844" autoAdjust="0"/>
  </p:normalViewPr>
  <p:slideViewPr>
    <p:cSldViewPr>
      <p:cViewPr varScale="1">
        <p:scale>
          <a:sx n="86" d="100"/>
          <a:sy n="86" d="100"/>
        </p:scale>
        <p:origin x="-89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AB2C9A09-E384-4F10-98B1-9520E8435ED7}" type="datetimeFigureOut">
              <a:rPr lang="uk-UA"/>
              <a:pPr>
                <a:defRPr/>
              </a:pPr>
              <a:t>13.11.2020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uk-UA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uk-UA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6A29E0F9-5718-4CD1-8AE6-25D88CE8F68B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/>
          <p:cNvSpPr>
            <a:spLocks noChangeArrowheads="1"/>
          </p:cNvSpPr>
          <p:nvPr/>
        </p:nvSpPr>
        <p:spPr bwMode="gray">
          <a:xfrm>
            <a:off x="0" y="4964113"/>
            <a:ext cx="9144000" cy="1893887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63529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uk-UA">
              <a:cs typeface="+mn-cs"/>
            </a:endParaRPr>
          </a:p>
        </p:txBody>
      </p:sp>
      <p:sp>
        <p:nvSpPr>
          <p:cNvPr id="5" name="Rectangle 14"/>
          <p:cNvSpPr>
            <a:spLocks noChangeArrowheads="1"/>
          </p:cNvSpPr>
          <p:nvPr/>
        </p:nvSpPr>
        <p:spPr bwMode="gray">
          <a:xfrm>
            <a:off x="0" y="0"/>
            <a:ext cx="9144000" cy="3810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uk-UA" altLang="ru-RU" smtClean="0"/>
          </a:p>
        </p:txBody>
      </p:sp>
      <p:sp>
        <p:nvSpPr>
          <p:cNvPr id="6" name="Rectangle 16"/>
          <p:cNvSpPr>
            <a:spLocks noChangeArrowheads="1"/>
          </p:cNvSpPr>
          <p:nvPr/>
        </p:nvSpPr>
        <p:spPr bwMode="gray">
          <a:xfrm flipV="1">
            <a:off x="0" y="4953000"/>
            <a:ext cx="9144000" cy="76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uk-UA" altLang="ru-RU" smtClean="0"/>
          </a:p>
        </p:txBody>
      </p:sp>
      <p:sp>
        <p:nvSpPr>
          <p:cNvPr id="7" name="Rectangle 18" descr="02"/>
          <p:cNvSpPr>
            <a:spLocks noChangeAspect="1" noChangeArrowheads="1"/>
          </p:cNvSpPr>
          <p:nvPr/>
        </p:nvSpPr>
        <p:spPr bwMode="gray">
          <a:xfrm>
            <a:off x="0" y="381000"/>
            <a:ext cx="3052763" cy="4589463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uk-UA" altLang="ru-RU" smtClean="0"/>
          </a:p>
        </p:txBody>
      </p:sp>
      <p:sp>
        <p:nvSpPr>
          <p:cNvPr id="8" name="Rectangle 19" descr="03"/>
          <p:cNvSpPr>
            <a:spLocks noChangeAspect="1" noChangeArrowheads="1"/>
          </p:cNvSpPr>
          <p:nvPr/>
        </p:nvSpPr>
        <p:spPr bwMode="gray">
          <a:xfrm>
            <a:off x="3048000" y="381000"/>
            <a:ext cx="3052763" cy="4594225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uk-UA" altLang="ru-RU" smtClean="0"/>
          </a:p>
        </p:txBody>
      </p:sp>
      <p:sp>
        <p:nvSpPr>
          <p:cNvPr id="9" name="Rectangle 20" descr="04"/>
          <p:cNvSpPr>
            <a:spLocks noChangeAspect="1" noChangeArrowheads="1"/>
          </p:cNvSpPr>
          <p:nvPr/>
        </p:nvSpPr>
        <p:spPr bwMode="gray">
          <a:xfrm>
            <a:off x="6091238" y="381000"/>
            <a:ext cx="3052762" cy="4589463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uk-UA" altLang="ru-RU" smtClean="0"/>
          </a:p>
        </p:txBody>
      </p:sp>
      <p:sp>
        <p:nvSpPr>
          <p:cNvPr id="10" name="Text Box 25"/>
          <p:cNvSpPr txBox="1">
            <a:spLocks noChangeArrowheads="1"/>
          </p:cNvSpPr>
          <p:nvPr/>
        </p:nvSpPr>
        <p:spPr bwMode="auto">
          <a:xfrm>
            <a:off x="7924800" y="6262688"/>
            <a:ext cx="1035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mtClean="0">
                <a:solidFill>
                  <a:schemeClr val="bg1"/>
                </a:solidFill>
              </a:rPr>
              <a:t>L/O/G/O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369888"/>
          </a:xfrm>
        </p:spPr>
        <p:txBody>
          <a:bodyPr anchor="b"/>
          <a:lstStyle>
            <a:lvl1pPr marL="0" indent="0" algn="dist">
              <a:buFontTx/>
              <a:buNone/>
              <a:defRPr sz="1400" b="1">
                <a:solidFill>
                  <a:srgbClr val="F8F8F8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5159375"/>
            <a:ext cx="6477000" cy="1317625"/>
          </a:xfrm>
          <a:effectLst>
            <a:outerShdw dist="35921" dir="2700000" algn="ctr" rotWithShape="0">
              <a:srgbClr val="333333">
                <a:alpha val="50000"/>
              </a:srgbClr>
            </a:outerShdw>
          </a:effectLst>
        </p:spPr>
        <p:txBody>
          <a:bodyPr/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477000"/>
            <a:ext cx="2133600" cy="244475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477000"/>
            <a:ext cx="2895600" cy="244475"/>
          </a:xfrm>
        </p:spPr>
        <p:txBody>
          <a:bodyPr/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477000"/>
            <a:ext cx="2133600" cy="244475"/>
          </a:xfr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6B9BC411-46FE-47F2-98AB-45C54EC0AF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52AB16-4FF4-42D6-8436-6BB4E489EB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6413" y="152400"/>
            <a:ext cx="1979612" cy="6172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152400"/>
            <a:ext cx="5789613" cy="6172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744939-31B2-419B-A460-B79C3E5881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0600" y="152400"/>
            <a:ext cx="7845425" cy="838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914400" y="1219200"/>
            <a:ext cx="7921625" cy="5105400"/>
          </a:xfrm>
        </p:spPr>
        <p:txBody>
          <a:bodyPr/>
          <a:lstStyle/>
          <a:p>
            <a:pPr lvl="0"/>
            <a:r>
              <a:rPr lang="ru-RU" noProof="0" smtClean="0"/>
              <a:t>Вставка диаграммы</a:t>
            </a:r>
            <a:endParaRPr lang="uk-UA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BE37CD-6E26-4773-8162-7847AB8EB7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0600" y="152400"/>
            <a:ext cx="7845425" cy="838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914400" y="1219200"/>
            <a:ext cx="7921625" cy="5105400"/>
          </a:xfrm>
        </p:spPr>
        <p:txBody>
          <a:bodyPr/>
          <a:lstStyle/>
          <a:p>
            <a:pPr lvl="0"/>
            <a:r>
              <a:rPr lang="ru-RU" noProof="0" smtClean="0"/>
              <a:t>Вставка таблицы</a:t>
            </a:r>
            <a:endParaRPr lang="uk-UA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4069CE-A085-4E41-BECD-B9EF7791D2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0600" y="152400"/>
            <a:ext cx="7845425" cy="838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914400" y="1219200"/>
            <a:ext cx="7921625" cy="5105400"/>
          </a:xfrm>
        </p:spPr>
        <p:txBody>
          <a:bodyPr/>
          <a:lstStyle/>
          <a:p>
            <a:pPr lvl="0"/>
            <a:r>
              <a:rPr lang="ru-RU" noProof="0" smtClean="0"/>
              <a:t>Вставка рисунка SmartArt</a:t>
            </a:r>
            <a:endParaRPr lang="uk-UA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4567FC-1C92-4426-8424-C7A76FC42E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0600" y="152400"/>
            <a:ext cx="7845425" cy="838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914400" y="1219200"/>
            <a:ext cx="3884613" cy="5105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51413" y="1219200"/>
            <a:ext cx="3884612" cy="5105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FB948F-2BC3-4E1D-BECB-2707A9DEEB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9AC701-979B-4542-8A5B-097579FA90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5F685A-F84D-4DAA-B6AB-D4A8C471ED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14400" y="1219200"/>
            <a:ext cx="3884613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1413" y="1219200"/>
            <a:ext cx="3884612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849673-3FF0-462C-9A2A-7864CBBF8C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9E1437-F774-4EB7-93E0-591044E693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D94928-6F73-4A1F-A7B8-405277C1D3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314D90-F30F-4445-A9CC-4D661FE8CD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22ABCF-30C1-493B-A0F8-68CE45C5AC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uk-UA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93FEE1-9230-4271-B88A-32A980AFCE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20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7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gray">
          <a:xfrm>
            <a:off x="0" y="0"/>
            <a:ext cx="741363" cy="6858000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63529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uk-UA">
              <a:cs typeface="+mn-cs"/>
            </a:endParaRP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990600" y="152400"/>
            <a:ext cx="78454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914400" y="1219200"/>
            <a:ext cx="7921625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923925" y="6461125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5943600" y="6461125"/>
            <a:ext cx="2895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85725" y="6461125"/>
            <a:ext cx="609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bg1"/>
                </a:solidFill>
                <a:cs typeface="+mn-cs"/>
              </a:defRPr>
            </a:lvl1pPr>
          </a:lstStyle>
          <a:p>
            <a:pPr>
              <a:defRPr/>
            </a:pPr>
            <a:fld id="{6413ADD2-2BD9-4617-9CC5-385EA8FD63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2" name="Rectangle 9" descr="02"/>
          <p:cNvSpPr>
            <a:spLocks noChangeAspect="1" noChangeArrowheads="1"/>
          </p:cNvSpPr>
          <p:nvPr/>
        </p:nvSpPr>
        <p:spPr bwMode="gray">
          <a:xfrm>
            <a:off x="0" y="0"/>
            <a:ext cx="742950" cy="1066800"/>
          </a:xfrm>
          <a:prstGeom prst="rect">
            <a:avLst/>
          </a:prstGeom>
          <a:blipFill dpi="0" rotWithShape="1">
            <a:blip r:embed="rId18" cstate="print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uk-UA" altLang="ru-RU" smtClean="0"/>
          </a:p>
        </p:txBody>
      </p:sp>
      <p:sp>
        <p:nvSpPr>
          <p:cNvPr id="1033" name="Rectangle 10" descr="03"/>
          <p:cNvSpPr>
            <a:spLocks noChangeAspect="1" noChangeArrowheads="1"/>
          </p:cNvSpPr>
          <p:nvPr/>
        </p:nvSpPr>
        <p:spPr bwMode="gray">
          <a:xfrm>
            <a:off x="0" y="1143000"/>
            <a:ext cx="742950" cy="1069975"/>
          </a:xfrm>
          <a:prstGeom prst="rect">
            <a:avLst/>
          </a:prstGeom>
          <a:blipFill dpi="0" rotWithShape="1">
            <a:blip r:embed="rId19" cstate="print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uk-UA" altLang="ru-RU" smtClean="0"/>
          </a:p>
        </p:txBody>
      </p:sp>
      <p:sp>
        <p:nvSpPr>
          <p:cNvPr id="1034" name="Rectangle 11" descr="04"/>
          <p:cNvSpPr>
            <a:spLocks noChangeArrowheads="1"/>
          </p:cNvSpPr>
          <p:nvPr/>
        </p:nvSpPr>
        <p:spPr bwMode="gray">
          <a:xfrm>
            <a:off x="0" y="2209800"/>
            <a:ext cx="742950" cy="1069975"/>
          </a:xfrm>
          <a:prstGeom prst="rect">
            <a:avLst/>
          </a:prstGeom>
          <a:blipFill dpi="0" rotWithShape="1">
            <a:blip r:embed="rId20" cstate="print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uk-UA" altLang="ru-RU" smtClean="0"/>
          </a:p>
        </p:txBody>
      </p:sp>
      <p:sp>
        <p:nvSpPr>
          <p:cNvPr id="1035" name="Rectangle 8"/>
          <p:cNvSpPr>
            <a:spLocks noChangeArrowheads="1"/>
          </p:cNvSpPr>
          <p:nvPr/>
        </p:nvSpPr>
        <p:spPr bwMode="gray">
          <a:xfrm>
            <a:off x="0" y="1066800"/>
            <a:ext cx="9144000" cy="762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uk-UA" altLang="ru-RU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798" r:id="rId9"/>
    <p:sldLayoutId id="2147483799" r:id="rId10"/>
    <p:sldLayoutId id="2147483800" r:id="rId11"/>
    <p:sldLayoutId id="2147483801" r:id="rId12"/>
    <p:sldLayoutId id="2147483802" r:id="rId13"/>
    <p:sldLayoutId id="2147483803" r:id="rId14"/>
    <p:sldLayoutId id="2147483804" r:id="rId15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827088" y="0"/>
            <a:ext cx="8316912" cy="981075"/>
          </a:xfrm>
          <a:solidFill>
            <a:schemeClr val="accent2"/>
          </a:solidFill>
        </p:spPr>
        <p:txBody>
          <a:bodyPr/>
          <a:lstStyle/>
          <a:p>
            <a:pPr algn="ctr" eaLnBrk="1" hangingPunct="1"/>
            <a:r>
              <a:rPr lang="ru-RU" altLang="ru-RU" sz="2400" b="0" smtClean="0">
                <a:solidFill>
                  <a:schemeClr val="bg1"/>
                </a:solidFill>
                <a:latin typeface="Times New Roman" pitchFamily="18" charset="0"/>
              </a:rPr>
              <a:t>ГОО ВПО «ДОНЕЦКИЙ НАЦИОНАЛЬНЫЙ МЕДИЦИНСКИЙ УНИВЕРСИТЕТ ИМ. М.ГОРЬКОГО»</a:t>
            </a:r>
            <a:endParaRPr lang="uk-UA" altLang="ru-RU" sz="2400" b="0" smtClean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 bwMode="black">
          <a:xfrm>
            <a:off x="827088" y="1223963"/>
            <a:ext cx="8316912" cy="5634037"/>
          </a:xfrm>
          <a:solidFill>
            <a:schemeClr val="accent1">
              <a:lumMod val="75000"/>
            </a:schemeClr>
          </a:solidFill>
        </p:spPr>
        <p:txBody>
          <a:bodyPr/>
          <a:lstStyle/>
          <a:p>
            <a:pPr marL="0" indent="0" algn="ctr" eaLnBrk="1" hangingPunct="1">
              <a:buFontTx/>
              <a:buNone/>
              <a:defRPr/>
            </a:pPr>
            <a:endParaRPr lang="ru-RU" sz="1400" b="1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0" indent="0" algn="ctr" eaLnBrk="1" hangingPunct="1">
              <a:spcBef>
                <a:spcPct val="0"/>
              </a:spcBef>
              <a:buFontTx/>
              <a:buNone/>
              <a:defRPr/>
            </a:pPr>
            <a:endParaRPr lang="ru-RU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КАФЕДРА МЕДИЦИНСКОЙ ФИЗИКИ, МАТЕМАТИКИ  И ИНФОРМАТИКИ</a:t>
            </a:r>
            <a:endParaRPr lang="en-US" sz="1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Оценка влияния гелиогеофизических</a:t>
            </a:r>
          </a:p>
          <a:p>
            <a:pPr marL="0" indent="0"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и метеорологических факторов </a:t>
            </a:r>
            <a:r>
              <a:rPr lang="ru-RU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среды </a:t>
            </a:r>
            <a:endParaRPr lang="ru-RU" sz="4000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на функциональное состояние организма человека в условиях Донбасса</a:t>
            </a:r>
            <a:r>
              <a:rPr lang="ru-RU" sz="4000" dirty="0" smtClean="0">
                <a:latin typeface="Times New Roman" pitchFamily="18" charset="0"/>
              </a:rPr>
              <a:t> </a:t>
            </a:r>
            <a:endParaRPr lang="uk-UA" sz="40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FontTx/>
              <a:buNone/>
              <a:defRPr/>
            </a:pPr>
            <a:r>
              <a:rPr lang="uk-UA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Подготовил</a:t>
            </a:r>
            <a:r>
              <a:rPr lang="uk-UA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: </a:t>
            </a:r>
            <a:r>
              <a:rPr lang="uk-UA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Андреев</a:t>
            </a:r>
            <a:r>
              <a:rPr lang="uk-UA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Роман </a:t>
            </a:r>
            <a:r>
              <a:rPr lang="uk-UA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Николаевич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</a:b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Научный руководитель: заведующий кафедрой медицинской физики, математики и информатики, д.м.н. профессор </a:t>
            </a:r>
            <a:r>
              <a:rPr lang="ru-RU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Выхованец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Ю.Г.</a:t>
            </a:r>
          </a:p>
          <a:p>
            <a:pPr marL="0" indent="0" eaLnBrk="1" hangingPunct="1">
              <a:buFontTx/>
              <a:buNone/>
              <a:defRPr/>
            </a:pPr>
            <a:endParaRPr lang="uk-UA" sz="1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solidFill>
            <a:srgbClr val="AFFFFF"/>
          </a:solidFill>
        </p:spPr>
        <p:txBody>
          <a:bodyPr/>
          <a:lstStyle/>
          <a:p>
            <a:pPr algn="ctr"/>
            <a:r>
              <a:rPr lang="ru-RU" sz="2800" smtClean="0"/>
              <a:t>МАТЕРИАЛЫ И МЕТОДЫ</a:t>
            </a:r>
          </a:p>
        </p:txBody>
      </p:sp>
      <p:sp>
        <p:nvSpPr>
          <p:cNvPr id="12291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ru-RU" sz="1800" smtClean="0"/>
              <a:t>Исследования  проведены на базе психофизиологической лаборатории кафедры медицинской физики, математики и информатики ГОО ВПО ДОННМУ ИМ. М ГОРЬКОГО. </a:t>
            </a:r>
          </a:p>
          <a:p>
            <a:pPr marL="0" indent="0">
              <a:buFontTx/>
              <a:buNone/>
            </a:pPr>
            <a:r>
              <a:rPr lang="ru-RU" sz="1800" smtClean="0"/>
              <a:t>Всего было обследовано 245 человек, из них 104 – мужчин и 141 женщина. </a:t>
            </a:r>
          </a:p>
          <a:p>
            <a:pPr marL="0" indent="0">
              <a:buFontTx/>
              <a:buNone/>
            </a:pPr>
            <a:r>
              <a:rPr lang="ru-RU" sz="1800" smtClean="0"/>
              <a:t>Средний возраст обследуемых мужчин составил 50,3 года, а женщин – 47,7 лет. Все респонденты были проинформированы о целях и задачах тестирования и дали согласие на обработку и публикацию результатов исследований. </a:t>
            </a:r>
          </a:p>
          <a:p>
            <a:pPr marL="0" indent="0">
              <a:buFontTx/>
              <a:buNone/>
            </a:pPr>
            <a:r>
              <a:rPr lang="ru-RU" sz="1800" smtClean="0"/>
              <a:t>БВ определяли с использованием прибора «БИОТЕСТ-1М», по методике В.Г. Шахбазова. </a:t>
            </a:r>
          </a:p>
          <a:p>
            <a:pPr marL="0" indent="0">
              <a:buFontTx/>
              <a:buNone/>
            </a:pPr>
            <a:r>
              <a:rPr lang="ru-RU" sz="1800" smtClean="0"/>
              <a:t>ПсВ вычисляли с применением теста «Психологический возраст человека». </a:t>
            </a:r>
          </a:p>
          <a:p>
            <a:pPr marL="0" indent="0">
              <a:buFontTx/>
              <a:buNone/>
            </a:pPr>
            <a:r>
              <a:rPr lang="ru-RU" sz="1800" smtClean="0"/>
              <a:t>Оценка метеорологических факторов осуществлялась на основе  данных Государственной метеорологической службы за 5 лет (форма ТСГ–1).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994433-19C1-48C7-BA5B-616F8E85425E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pPr algn="ctr">
              <a:defRPr/>
            </a:pPr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Оценка влияния метеорологических факторов на ФС человека</a:t>
            </a:r>
            <a:endParaRPr lang="ru-RU" sz="2800" dirty="0"/>
          </a:p>
        </p:txBody>
      </p:sp>
      <p:sp>
        <p:nvSpPr>
          <p:cNvPr id="13315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FontTx/>
              <a:buNone/>
            </a:pPr>
            <a:r>
              <a:rPr lang="ru-RU" sz="1600" b="1" smtClean="0"/>
              <a:t>БИОЛОГИЧЕСКИЙ (БВ) И ПСИХОЛОГИЧЕСКИЙ ВОЗРАСТ (ПсВ) ЧЕЛОВЕКА</a:t>
            </a:r>
          </a:p>
          <a:p>
            <a:pPr marL="0" indent="0">
              <a:buFontTx/>
              <a:buNone/>
            </a:pPr>
            <a:endParaRPr lang="ru-RU" sz="1600" smtClean="0"/>
          </a:p>
          <a:p>
            <a:pPr marL="0" indent="0">
              <a:buFontTx/>
              <a:buNone/>
            </a:pPr>
            <a:endParaRPr lang="ru-RU" sz="1600" smtClean="0"/>
          </a:p>
          <a:p>
            <a:pPr marL="0" indent="0">
              <a:buFontTx/>
              <a:buNone/>
            </a:pPr>
            <a:endParaRPr lang="ru-RU" sz="1600" smtClean="0"/>
          </a:p>
          <a:p>
            <a:pPr marL="0" indent="0">
              <a:buFontTx/>
              <a:buNone/>
            </a:pPr>
            <a:endParaRPr lang="ru-RU" sz="1600" smtClean="0"/>
          </a:p>
          <a:p>
            <a:pPr marL="0" indent="0">
              <a:buFontTx/>
              <a:buNone/>
            </a:pPr>
            <a:endParaRPr lang="ru-RU" sz="1600" smtClean="0"/>
          </a:p>
          <a:p>
            <a:pPr marL="0" indent="0">
              <a:buFontTx/>
              <a:buNone/>
            </a:pPr>
            <a:endParaRPr lang="ru-RU" sz="1600" smtClean="0"/>
          </a:p>
          <a:p>
            <a:pPr marL="0" indent="0">
              <a:buFontTx/>
              <a:buNone/>
            </a:pPr>
            <a:endParaRPr lang="ru-RU" sz="160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8FFF12-4F62-4D6D-8925-B9212D3E1856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116013" y="1989138"/>
          <a:ext cx="7416800" cy="33845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14280"/>
                <a:gridCol w="2853785"/>
                <a:gridCol w="2848759"/>
              </a:tblGrid>
              <a:tr h="9062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Сезоны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Психологический </a:t>
                      </a: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возраст, лет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Биологический </a:t>
                      </a: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возраст, лет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61953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Зимний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57,9±3,3( 95%ДИ:51,3-64,4)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55±3,1( 95%ДИ:48,7-61,3)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61953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Весенний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51,1±1,7( 95%ДИ:47,8-54,3)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50,2±1,6( 95%ДИ:47-53,3)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61953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Летний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46,2±3,3( 95%ДИ:39,7-52,8)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43,9±3,1( 95%ДИ:37,6-50,1)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61953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Осенний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49,6±5( 95%ДИ:39,5-59,6)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56,8±4,8( 95%ДИ:47,3-66,4)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ru-RU" altLang="ru-RU" sz="2800" smtClean="0">
                <a:latin typeface="Times New Roman" pitchFamily="18" charset="0"/>
                <a:cs typeface="Times New Roman" pitchFamily="18" charset="0"/>
              </a:rPr>
              <a:t>Оценка влияния гелиогеофизических факторов на ОНМК</a:t>
            </a:r>
          </a:p>
        </p:txBody>
      </p:sp>
      <p:pic>
        <p:nvPicPr>
          <p:cNvPr id="14339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19238" y="2349500"/>
            <a:ext cx="6897687" cy="352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TextBox 2"/>
          <p:cNvSpPr txBox="1">
            <a:spLocks noChangeArrowheads="1"/>
          </p:cNvSpPr>
          <p:nvPr/>
        </p:nvSpPr>
        <p:spPr bwMode="auto">
          <a:xfrm>
            <a:off x="1835150" y="5965825"/>
            <a:ext cx="6408738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600">
                <a:latin typeface="Times New Roman" pitchFamily="18" charset="0"/>
                <a:cs typeface="Times New Roman" pitchFamily="18" charset="0"/>
              </a:rPr>
              <a:t>Темпы прироста заболеваемости ОНМК и общая продолжительность магнитных бурь за период 2000-2010г.г.</a:t>
            </a:r>
          </a:p>
          <a:p>
            <a:endParaRPr lang="ru-RU" altLang="ru-RU"/>
          </a:p>
        </p:txBody>
      </p:sp>
      <p:sp>
        <p:nvSpPr>
          <p:cNvPr id="14341" name="TextBox 3"/>
          <p:cNvSpPr txBox="1">
            <a:spLocks noChangeArrowheads="1"/>
          </p:cNvSpPr>
          <p:nvPr/>
        </p:nvSpPr>
        <p:spPr bwMode="auto">
          <a:xfrm>
            <a:off x="1692275" y="1268413"/>
            <a:ext cx="6551613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400">
                <a:latin typeface="Times New Roman" pitchFamily="18" charset="0"/>
                <a:cs typeface="Times New Roman" pitchFamily="18" charset="0"/>
              </a:rPr>
              <a:t>Выявлена тенденция к росту заболеваемости ОНМК по мере увеличения продолжительности магнитных бурь. Эта тенденция четко прослеживается в период с 2001г. по 2007г., а с 2008г. отмечается рост заболеваемости ОНМК с одновременным снижением общей продолжительности бурь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Рисунок 2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/>
          <a:stretch>
            <a:fillRect/>
          </a:stretch>
        </p:blipFill>
        <p:spPr bwMode="auto">
          <a:xfrm>
            <a:off x="1662113" y="2205038"/>
            <a:ext cx="6149975" cy="362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TextBox 2"/>
          <p:cNvSpPr txBox="1">
            <a:spLocks noChangeArrowheads="1"/>
          </p:cNvSpPr>
          <p:nvPr/>
        </p:nvSpPr>
        <p:spPr bwMode="auto">
          <a:xfrm>
            <a:off x="1835150" y="5826125"/>
            <a:ext cx="61214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400">
                <a:latin typeface="Times New Roman" pitchFamily="18" charset="0"/>
                <a:cs typeface="Times New Roman" pitchFamily="18" charset="0"/>
              </a:rPr>
              <a:t>Среднесезонная длительность геомагнитных бурь</a:t>
            </a:r>
          </a:p>
          <a:p>
            <a:pPr algn="ctr"/>
            <a:r>
              <a:rPr lang="ru-RU" altLang="ru-RU" sz="1400">
                <a:latin typeface="Times New Roman" pitchFamily="18" charset="0"/>
                <a:cs typeface="Times New Roman" pitchFamily="18" charset="0"/>
              </a:rPr>
              <a:t> в различные периоды года</a:t>
            </a:r>
          </a:p>
          <a:p>
            <a:pPr algn="ctr"/>
            <a:r>
              <a:rPr lang="ru-RU" altLang="ru-RU" sz="1400">
                <a:latin typeface="Times New Roman" pitchFamily="18" charset="0"/>
                <a:cs typeface="Times New Roman" pitchFamily="18" charset="0"/>
              </a:rPr>
              <a:t>(1 – зимний; 2 – весенний; 3 – летний; 4 – осенний периоды года)</a:t>
            </a:r>
          </a:p>
          <a:p>
            <a:endParaRPr lang="ru-RU" altLang="ru-RU"/>
          </a:p>
        </p:txBody>
      </p:sp>
      <p:sp>
        <p:nvSpPr>
          <p:cNvPr id="15364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ru-RU" altLang="ru-RU" sz="20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00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000" smtClean="0">
                <a:latin typeface="Times New Roman" pitchFamily="18" charset="0"/>
                <a:cs typeface="Times New Roman" pitchFamily="18" charset="0"/>
              </a:rPr>
              <a:t>Оценка среднесезонной длительности геомагнитных бурь в различные периоды года</a:t>
            </a:r>
            <a:r>
              <a:rPr lang="ru-RU" altLang="ru-RU" sz="28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800" smtClean="0">
                <a:latin typeface="Times New Roman" pitchFamily="18" charset="0"/>
                <a:cs typeface="Times New Roman" pitchFamily="18" charset="0"/>
              </a:rPr>
            </a:br>
            <a:endParaRPr lang="ru-RU" altLang="ru-RU" sz="28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5" name="TextBox 3"/>
          <p:cNvSpPr txBox="1">
            <a:spLocks noChangeArrowheads="1"/>
          </p:cNvSpPr>
          <p:nvPr/>
        </p:nvSpPr>
        <p:spPr bwMode="auto">
          <a:xfrm>
            <a:off x="1835150" y="1479550"/>
            <a:ext cx="5976938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400">
                <a:latin typeface="Times New Roman" pitchFamily="18" charset="0"/>
                <a:cs typeface="Times New Roman" pitchFamily="18" charset="0"/>
              </a:rPr>
              <a:t>Максимальная длительность геомагнитных бурь отмечается в весенний период года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Рисунок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975" y="2205038"/>
            <a:ext cx="5040313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TextBox 2"/>
          <p:cNvSpPr txBox="1">
            <a:spLocks noChangeArrowheads="1"/>
          </p:cNvSpPr>
          <p:nvPr/>
        </p:nvSpPr>
        <p:spPr bwMode="auto">
          <a:xfrm>
            <a:off x="2124075" y="5589588"/>
            <a:ext cx="5903913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400">
                <a:latin typeface="Times New Roman" pitchFamily="18" charset="0"/>
                <a:cs typeface="Times New Roman" pitchFamily="18" charset="0"/>
              </a:rPr>
              <a:t>Среднесезонные значения магнитных склонений (</a:t>
            </a:r>
            <a:r>
              <a:rPr lang="en-US" altLang="ru-RU" sz="140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altLang="ru-RU" sz="140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ru-RU" sz="140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altLang="ru-RU" sz="140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ru-RU" sz="140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ru-RU" altLang="ru-RU" sz="1400">
                <a:latin typeface="Times New Roman" pitchFamily="18" charset="0"/>
                <a:cs typeface="Times New Roman" pitchFamily="18" charset="0"/>
              </a:rPr>
              <a:t>) в различные периоды года  </a:t>
            </a:r>
          </a:p>
          <a:p>
            <a:pPr algn="ctr"/>
            <a:r>
              <a:rPr lang="ru-RU" altLang="ru-RU" sz="1400">
                <a:latin typeface="Times New Roman" pitchFamily="18" charset="0"/>
                <a:cs typeface="Times New Roman" pitchFamily="18" charset="0"/>
              </a:rPr>
              <a:t>(1 – зимний; 2 – весенний; 3 – летний; 4 – осенний периоды года)</a:t>
            </a:r>
          </a:p>
          <a:p>
            <a:endParaRPr lang="ru-RU" altLang="ru-RU"/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ru-RU" altLang="ru-RU" sz="2000" smtClean="0">
                <a:latin typeface="Times New Roman" pitchFamily="18" charset="0"/>
                <a:cs typeface="Times New Roman" pitchFamily="18" charset="0"/>
              </a:rPr>
              <a:t>Оценка параметров магнитных склонений</a:t>
            </a:r>
            <a:br>
              <a:rPr lang="ru-RU" altLang="ru-RU" sz="200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000" smtClean="0">
                <a:latin typeface="Times New Roman" pitchFamily="18" charset="0"/>
                <a:cs typeface="Times New Roman" pitchFamily="18" charset="0"/>
              </a:rPr>
              <a:t>в различные периоды года</a:t>
            </a:r>
          </a:p>
        </p:txBody>
      </p:sp>
      <p:sp>
        <p:nvSpPr>
          <p:cNvPr id="16389" name="TextBox 3"/>
          <p:cNvSpPr txBox="1">
            <a:spLocks noChangeArrowheads="1"/>
          </p:cNvSpPr>
          <p:nvPr/>
        </p:nvSpPr>
        <p:spPr bwMode="auto">
          <a:xfrm>
            <a:off x="1908175" y="1341438"/>
            <a:ext cx="6192838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400">
                <a:latin typeface="Times New Roman" pitchFamily="18" charset="0"/>
                <a:cs typeface="Times New Roman" pitchFamily="18" charset="0"/>
              </a:rPr>
              <a:t>Параметры магнитных склонений в весенний период были в два раза выше, чем летом и осенью (р&lt;0,05) </a:t>
            </a:r>
          </a:p>
          <a:p>
            <a:endParaRPr lang="ru-RU" altLang="ru-RU" sz="14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924050" y="2986088"/>
          <a:ext cx="5895975" cy="26289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96047"/>
                <a:gridCol w="1075458"/>
                <a:gridCol w="1074823"/>
                <a:gridCol w="1074823"/>
                <a:gridCol w="1074823"/>
              </a:tblGrid>
              <a:tr h="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Гемодинамические показатели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65" marR="68565" marT="0" marB="0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Сезоны года 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65" marR="6856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Зима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65" marR="685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Весна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65" marR="685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Лето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65" marR="685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Осень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65" marR="68565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АДС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(мм </a:t>
                      </a:r>
                      <a:r>
                        <a:rPr lang="ru-RU" sz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рт.ст</a:t>
                      </a: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.)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65" marR="685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137,7±2,3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(95%ДИ:133,1 - 142,4)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65" marR="6856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141,2±2,1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(95%ДИ:137,3 - 145,1)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65" marR="6856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132,1±2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(95%ДИ:128,1 - 136,1)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65" marR="6856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132,3±2,8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(95%ДИ:126,8 - 137,9)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65" marR="68565" marT="0" marB="0" anchor="b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АДД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(мм </a:t>
                      </a:r>
                      <a:r>
                        <a:rPr lang="ru-RU" sz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рт.ст</a:t>
                      </a: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.)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65" marR="685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82,8±1,4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(95%ДИ:80,1 - 85,6)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65" marR="6856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84,8±1,1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(95%ДИ:82,7 - 86,9)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65" marR="6856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78,6±1,3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(95%ДИ:76 - 81,1)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65" marR="6856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78,3±1,7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(95%ДИ:74,8 - 81,8)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65" marR="68565" marT="0" marB="0" anchor="b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ЧСС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(уд/в мин)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65" marR="685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78,9±1,4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(95%ДИ:76 - 81,7)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65" marR="6856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74,1±1,2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(95%ДИ:71,7 - 76,5)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65" marR="6856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77,5±1,3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(95%ДИ:75 - 80)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65" marR="6856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76,3±1,6</a:t>
                      </a:r>
                      <a:endParaRPr lang="ru-RU" sz="11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(95%ДИ:73,2 - 79,5)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65" marR="68565" marT="0" marB="0" anchor="b"/>
                </a:tc>
              </a:tr>
            </a:tbl>
          </a:graphicData>
        </a:graphic>
      </p:graphicFrame>
      <p:sp>
        <p:nvSpPr>
          <p:cNvPr id="17447" name="TextBox 3"/>
          <p:cNvSpPr txBox="1">
            <a:spLocks noChangeArrowheads="1"/>
          </p:cNvSpPr>
          <p:nvPr/>
        </p:nvSpPr>
        <p:spPr bwMode="auto">
          <a:xfrm>
            <a:off x="1924050" y="5516563"/>
            <a:ext cx="6264275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200">
                <a:latin typeface="Times New Roman" pitchFamily="18" charset="0"/>
                <a:cs typeface="Times New Roman" pitchFamily="18" charset="0"/>
              </a:rPr>
              <a:t>Примечание: АДС – артериальное давление систолическое; АДД – артериальное давление диастолическое; ЧСС – частота сердечных сокращений</a:t>
            </a:r>
          </a:p>
          <a:p>
            <a:endParaRPr lang="ru-RU" altLang="ru-RU"/>
          </a:p>
        </p:txBody>
      </p:sp>
      <p:sp>
        <p:nvSpPr>
          <p:cNvPr id="17448" name="TextBox 4"/>
          <p:cNvSpPr txBox="1">
            <a:spLocks noChangeArrowheads="1"/>
          </p:cNvSpPr>
          <p:nvPr/>
        </p:nvSpPr>
        <p:spPr bwMode="auto">
          <a:xfrm>
            <a:off x="1763713" y="2276475"/>
            <a:ext cx="612140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600">
                <a:latin typeface="Times New Roman" pitchFamily="18" charset="0"/>
                <a:cs typeface="Times New Roman" pitchFamily="18" charset="0"/>
              </a:rPr>
              <a:t>Среднесуточные показатели центральной гемодинамики </a:t>
            </a:r>
          </a:p>
          <a:p>
            <a:pPr algn="ctr"/>
            <a:r>
              <a:rPr lang="ru-RU" altLang="ru-RU" sz="1600">
                <a:latin typeface="Times New Roman" pitchFamily="18" charset="0"/>
                <a:cs typeface="Times New Roman" pitchFamily="18" charset="0"/>
              </a:rPr>
              <a:t>(по сезонам года) у здоровых лиц  (Ме ± m (95%ДИ))</a:t>
            </a:r>
          </a:p>
        </p:txBody>
      </p:sp>
      <p:sp>
        <p:nvSpPr>
          <p:cNvPr id="17449" name="TextBox 5"/>
          <p:cNvSpPr txBox="1">
            <a:spLocks noChangeArrowheads="1"/>
          </p:cNvSpPr>
          <p:nvPr/>
        </p:nvSpPr>
        <p:spPr bwMode="auto">
          <a:xfrm>
            <a:off x="1187450" y="1412875"/>
            <a:ext cx="7561263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altLang="ru-RU" sz="1400">
                <a:latin typeface="Times New Roman" pitchFamily="18" charset="0"/>
                <a:cs typeface="Times New Roman" pitchFamily="18" charset="0"/>
              </a:rPr>
              <a:t>Выявлена нелинейная корелляционная зависимость между среднесуточным уровнем систолического и диастолического артериального давления, частотой сердечных сокращений и факторами гелиогеомагнитной природы (р&lt;0,05)</a:t>
            </a:r>
          </a:p>
        </p:txBody>
      </p:sp>
      <p:sp>
        <p:nvSpPr>
          <p:cNvPr id="17450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ru-RU" altLang="ru-RU" sz="2800" smtClean="0">
                <a:latin typeface="Times New Roman" pitchFamily="18" charset="0"/>
                <a:cs typeface="Times New Roman" pitchFamily="18" charset="0"/>
              </a:rPr>
              <a:t>ГЕЛИОГЕОФИЗИЧЕСКИЕ ФАКТОРЫ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ru-RU" altLang="ru-RU" smtClean="0">
                <a:latin typeface="Times New Roman" pitchFamily="18" charset="0"/>
              </a:rPr>
              <a:t>ВЫВОДЫ</a:t>
            </a:r>
          </a:p>
        </p:txBody>
      </p:sp>
      <p:sp>
        <p:nvSpPr>
          <p:cNvPr id="18435" name="Объект 1"/>
          <p:cNvSpPr>
            <a:spLocks noGrp="1"/>
          </p:cNvSpPr>
          <p:nvPr>
            <p:ph idx="1"/>
          </p:nvPr>
        </p:nvSpPr>
        <p:spPr>
          <a:xfrm>
            <a:off x="971550" y="1484313"/>
            <a:ext cx="7921625" cy="5105400"/>
          </a:xfrm>
        </p:spPr>
        <p:txBody>
          <a:bodyPr/>
          <a:lstStyle/>
          <a:p>
            <a:r>
              <a:rPr lang="ru-RU" altLang="ru-RU" sz="1800" smtClean="0">
                <a:latin typeface="Times New Roman" pitchFamily="18" charset="0"/>
                <a:cs typeface="Times New Roman" pitchFamily="18" charset="0"/>
              </a:rPr>
              <a:t>Выявлена зависимость между сердечно-сосудистой заболеваемостью и суммарной продолжительностью геомагнитных бурь</a:t>
            </a:r>
          </a:p>
          <a:p>
            <a:r>
              <a:rPr lang="ru-RU" altLang="ru-RU" sz="1800" smtClean="0">
                <a:latin typeface="Times New Roman" pitchFamily="18" charset="0"/>
                <a:cs typeface="Times New Roman" pitchFamily="18" charset="0"/>
              </a:rPr>
              <a:t>Максимальная длительность геомагнитных бурь отмечается в весенний период года</a:t>
            </a:r>
          </a:p>
          <a:p>
            <a:r>
              <a:rPr lang="ru-RU" altLang="ru-RU" sz="1800" smtClean="0">
                <a:latin typeface="Times New Roman" pitchFamily="18" charset="0"/>
                <a:cs typeface="Times New Roman" pitchFamily="18" charset="0"/>
              </a:rPr>
              <a:t> Параметры магнитных склонений в весенний период в два раза выше, чем летом и осенью (р&lt;0,05). </a:t>
            </a:r>
          </a:p>
          <a:p>
            <a:r>
              <a:rPr lang="ru-RU" altLang="ru-RU" sz="1800" smtClean="0">
                <a:latin typeface="Times New Roman" pitchFamily="18" charset="0"/>
                <a:cs typeface="Times New Roman" pitchFamily="18" charset="0"/>
              </a:rPr>
              <a:t>Установлена нелинейная корелляционная зависимость между среднесуточным уровнем систолического и диастолического артериального давления, частотой сердечных сокращений и факторами гелиогеомагнитной природы (р&lt;0,05)</a:t>
            </a:r>
          </a:p>
          <a:p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Отмечается достоверное увеличение показателей БВ и ПсВ в осенний период года по сравнению с летним периодом (p&lt;0,05).</a:t>
            </a:r>
            <a:endParaRPr lang="ru-RU" altLang="ru-RU" sz="180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1800" smtClean="0">
                <a:latin typeface="Times New Roman" pitchFamily="18" charset="0"/>
                <a:cs typeface="Times New Roman" pitchFamily="18" charset="0"/>
              </a:rPr>
              <a:t>При разработке новых методов лечения и профилактики сердечно-сосудистых заболеваний человека необходимо учитывать сезонные колебания гелиогеомагнитных факторов</a:t>
            </a:r>
          </a:p>
          <a:p>
            <a:endParaRPr lang="ru-RU" altLang="ru-RU" sz="180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D1FFFF"/>
          </a:solidFill>
        </p:spPr>
        <p:txBody>
          <a:bodyPr/>
          <a:lstStyle/>
          <a:p>
            <a:pPr algn="ctr"/>
            <a:r>
              <a:rPr lang="ru-RU" altLang="ru-RU" sz="2000" smtClean="0">
                <a:latin typeface="Times New Roman" pitchFamily="18" charset="0"/>
              </a:rPr>
              <a:t>МЕРЫ ПРОФИЛАКТИКИ МЕТЕОТРОПНЫХ РЕАКЦИЙ</a:t>
            </a:r>
          </a:p>
        </p:txBody>
      </p:sp>
      <p:sp>
        <p:nvSpPr>
          <p:cNvPr id="19459" name="Объект 1"/>
          <p:cNvSpPr>
            <a:spLocks noGrp="1"/>
          </p:cNvSpPr>
          <p:nvPr>
            <p:ph idx="1"/>
          </p:nvPr>
        </p:nvSpPr>
        <p:spPr>
          <a:xfrm>
            <a:off x="971550" y="1484313"/>
            <a:ext cx="7921625" cy="5105400"/>
          </a:xfrm>
        </p:spPr>
        <p:txBody>
          <a:bodyPr/>
          <a:lstStyle/>
          <a:p>
            <a:r>
              <a:rPr lang="ru-RU" altLang="ru-RU" sz="1600" smtClean="0">
                <a:latin typeface="Times New Roman" pitchFamily="18" charset="0"/>
                <a:cs typeface="Times New Roman" pitchFamily="18" charset="0"/>
              </a:rPr>
              <a:t>Метеочувствительные лица в период колебаний метеорологических факторов должны исключить из питания жирную, жареную, копченую и острую пищу. </a:t>
            </a:r>
          </a:p>
          <a:p>
            <a:r>
              <a:rPr lang="ru-RU" altLang="ru-RU" sz="1600" smtClean="0">
                <a:latin typeface="Times New Roman" pitchFamily="18" charset="0"/>
                <a:cs typeface="Times New Roman" pitchFamily="18" charset="0"/>
              </a:rPr>
              <a:t>Необходимо употреблять овощи, как отварные, так и свежие. В эти дни желательно есть ягоды и фрукты, в частности, груши, яблоки и землянику. Из напитков нужно пить чай с лимоном, кофе натурального происхождения, диабетический компот. Жидкости нужно употреблять в количестве не более 2 литров в день.</a:t>
            </a:r>
          </a:p>
          <a:p>
            <a:r>
              <a:rPr lang="ru-RU" altLang="ru-RU" sz="1600" smtClean="0">
                <a:latin typeface="Times New Roman" pitchFamily="18" charset="0"/>
                <a:cs typeface="Times New Roman" pitchFamily="18" charset="0"/>
              </a:rPr>
              <a:t>Очень эффективной в дни резких колебаний метеофакторов является рыбная диета. При употреблении рыбы уменьшается содержание триглицеридов в крови, повышается количество липопротеидов высокой плотности, при этом уменьшается вероятность образования тромбов и атеросклеротических бляшек на стенках сосудов. Можно использовать яблочно-морковные разгрузочные дни.</a:t>
            </a:r>
          </a:p>
          <a:p>
            <a:r>
              <a:rPr lang="ru-RU" altLang="ru-RU" sz="1600" smtClean="0">
                <a:latin typeface="Times New Roman" pitchFamily="18" charset="0"/>
                <a:cs typeface="Times New Roman" pitchFamily="18" charset="0"/>
              </a:rPr>
              <a:t>Антиоксидантной активностью обладают витамины С, Е, А и бета-каротин, а также незаменимый микроэлемент селен, содержащийся в устрицах, крабах и других дарах моря, почках, печени. В том же списке особый фермент – коэнзим Q 10, источники которого рыба, орехи, постное мясо и растительное масло.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 bwMode="black">
          <a:xfrm>
            <a:off x="827088" y="188913"/>
            <a:ext cx="8316912" cy="6570662"/>
          </a:xfrm>
          <a:solidFill>
            <a:schemeClr val="accent1"/>
          </a:solidFill>
        </p:spPr>
        <p:txBody>
          <a:bodyPr anchor="ctr"/>
          <a:lstStyle/>
          <a:p>
            <a:pPr marL="0" indent="0"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sz="44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Спасибо за 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ru-RU" altLang="ru-RU" sz="3200" b="0" smtClean="0">
                <a:latin typeface="Times New Roman" pitchFamily="18" charset="0"/>
              </a:rPr>
              <a:t/>
            </a:r>
            <a:br>
              <a:rPr lang="ru-RU" altLang="ru-RU" sz="3200" b="0" smtClean="0">
                <a:latin typeface="Times New Roman" pitchFamily="18" charset="0"/>
              </a:rPr>
            </a:br>
            <a:r>
              <a:rPr lang="ru-RU" altLang="ru-RU" sz="2000" b="0" smtClean="0">
                <a:latin typeface="Times New Roman" pitchFamily="18" charset="0"/>
              </a:rPr>
              <a:t>Кто подвергается риску неблагоприятного влияния гелиогеофизических и метеорологических факторов?</a:t>
            </a:r>
            <a:br>
              <a:rPr lang="ru-RU" altLang="ru-RU" sz="2000" b="0" smtClean="0">
                <a:latin typeface="Times New Roman" pitchFamily="18" charset="0"/>
              </a:rPr>
            </a:br>
            <a:endParaRPr lang="ru-RU" altLang="ru-RU" sz="2000" b="0" smtClean="0">
              <a:latin typeface="Times New Roman" pitchFamily="18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 sz="2000" smtClean="0">
                <a:latin typeface="Times New Roman" pitchFamily="18" charset="0"/>
              </a:rPr>
              <a:t>Изменение климата окажет воздействие на все группы населения. Особо уязвимы люди, живущие в небольших развивающихся островных государствах и других прибрежных районах, мегаполисах, а также горных и полярных районах. </a:t>
            </a:r>
          </a:p>
          <a:p>
            <a:r>
              <a:rPr lang="ru-RU" altLang="ru-RU" sz="2000" smtClean="0">
                <a:latin typeface="Times New Roman" pitchFamily="18" charset="0"/>
              </a:rPr>
              <a:t>Дети, особенно в бедных странах, входят в число самых уязвимых перед рисками для здоровья, связанными с изменением климата. Они будут подвергаться более длительному воздействию на здоровье. Более тяжелые последствия для здоровья ожидаются также в отношении пожилых людей и людей, уже имеющих какие-либо болезни или нарушения здоровья. </a:t>
            </a:r>
          </a:p>
          <a:p>
            <a:r>
              <a:rPr lang="ru-RU" altLang="ru-RU" sz="2000" smtClean="0">
                <a:latin typeface="Times New Roman" pitchFamily="18" charset="0"/>
              </a:rPr>
              <a:t>Районы со слабой инфраструктурой здравоохранения, в основном, в развивающихся странах, будут в меньшей степени способны подготовиться к изменению климата и принять ответные меры без внешней помощи.</a:t>
            </a:r>
          </a:p>
          <a:p>
            <a:endParaRPr lang="ru-RU" altLang="ru-RU" sz="2000" smtClean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DDFF"/>
          </a:solidFill>
        </p:spPr>
        <p:txBody>
          <a:bodyPr/>
          <a:lstStyle/>
          <a:p>
            <a:pPr algn="ctr"/>
            <a:r>
              <a:rPr lang="ru-RU" altLang="ru-RU" smtClean="0">
                <a:latin typeface="Times New Roman" pitchFamily="18" charset="0"/>
              </a:rPr>
              <a:t>ЦЕЛЬ ИССЛЕДОВАНИЙ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endParaRPr lang="ru-RU" altLang="ru-RU" smtClean="0"/>
          </a:p>
          <a:p>
            <a:pPr>
              <a:buFontTx/>
              <a:buNone/>
            </a:pPr>
            <a:r>
              <a:rPr lang="ru-RU" altLang="ru-RU" smtClean="0">
                <a:latin typeface="Times New Roman" pitchFamily="18" charset="0"/>
              </a:rPr>
              <a:t>Разработка методов количественной оценки функциональных состояний организма человека, формирующихся под влиянием климатических и погодных факторов окружающей среды в условиях Донбасса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8" name="Номер слайда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ctr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ctr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ctr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ctr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9805AEC2-9EA8-4208-BE2F-D71793FBE2F3}" type="slidenum">
              <a:rPr lang="en-US" smtClean="0">
                <a:solidFill>
                  <a:schemeClr val="bg1"/>
                </a:solidFill>
              </a:rPr>
              <a:pPr algn="r" eaLnBrk="1" hangingPunct="1">
                <a:defRPr/>
              </a:pPr>
              <a:t>4</a:t>
            </a:fld>
            <a:endParaRPr lang="en-US" smtClean="0">
              <a:solidFill>
                <a:schemeClr val="bg1"/>
              </a:solidFill>
            </a:endParaRPr>
          </a:p>
        </p:txBody>
      </p:sp>
      <p:sp>
        <p:nvSpPr>
          <p:cNvPr id="6147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температура почвы, воздуха (дневная, месячная, годовая и др.); </a:t>
            </a:r>
          </a:p>
          <a:p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количество солнечных дней в году; </a:t>
            </a:r>
          </a:p>
          <a:p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частота выпадения и количества осадков; </a:t>
            </a:r>
          </a:p>
          <a:p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ландшафт местности (равнины, горы); </a:t>
            </a:r>
          </a:p>
          <a:p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скорость и сила ветров;</a:t>
            </a:r>
          </a:p>
          <a:p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продолжительность безморозного и морозного периодов;</a:t>
            </a:r>
          </a:p>
          <a:p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влагосодержание;</a:t>
            </a:r>
          </a:p>
          <a:p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солнечная радиация и др.</a:t>
            </a:r>
          </a:p>
          <a:p>
            <a:endParaRPr lang="ru-RU" altLang="ru-RU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90600" y="152400"/>
            <a:ext cx="7845425" cy="612775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/>
          <a:p>
            <a:pPr algn="ctr">
              <a:defRPr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Природно-климатические факторы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8" name="Номер слайда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ctr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ctr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ctr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ctr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2B007FC0-2A35-4916-952C-C1F84034651E}" type="slidenum">
              <a:rPr lang="en-US" smtClean="0">
                <a:solidFill>
                  <a:schemeClr val="bg1"/>
                </a:solidFill>
              </a:rPr>
              <a:pPr algn="r" eaLnBrk="1" hangingPunct="1">
                <a:defRPr/>
              </a:pPr>
              <a:t>5</a:t>
            </a:fld>
            <a:endParaRPr lang="en-US" smtClean="0">
              <a:solidFill>
                <a:schemeClr val="bg1"/>
              </a:solidFill>
            </a:endParaRPr>
          </a:p>
        </p:txBody>
      </p:sp>
      <p:pic>
        <p:nvPicPr>
          <p:cNvPr id="7171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14400" y="1341438"/>
            <a:ext cx="8050213" cy="511175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algn="ctr"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ГЕЛИОГЕОМАГНИТНЫЕ ФАКТОРЫ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8" name="Номер слайда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ctr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ctr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ctr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ctr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F36EAB56-A493-4EAE-A6AF-95095645F861}" type="slidenum">
              <a:rPr lang="en-US" smtClean="0">
                <a:solidFill>
                  <a:schemeClr val="bg1"/>
                </a:solidFill>
              </a:rPr>
              <a:pPr algn="r" eaLnBrk="1" hangingPunct="1">
                <a:defRPr/>
              </a:pPr>
              <a:t>6</a:t>
            </a:fld>
            <a:endParaRPr lang="en-US" smtClean="0">
              <a:solidFill>
                <a:schemeClr val="bg1"/>
              </a:solidFill>
            </a:endParaRPr>
          </a:p>
        </p:txBody>
      </p:sp>
      <p:sp>
        <p:nvSpPr>
          <p:cNvPr id="8195" name="Заголовок 2"/>
          <p:cNvSpPr>
            <a:spLocks noGrp="1"/>
          </p:cNvSpPr>
          <p:nvPr>
            <p:ph type="title"/>
          </p:nvPr>
        </p:nvSpPr>
        <p:spPr>
          <a:solidFill>
            <a:srgbClr val="AFFFFF"/>
          </a:solidFill>
        </p:spPr>
        <p:txBody>
          <a:bodyPr/>
          <a:lstStyle/>
          <a:p>
            <a:pPr algn="ctr"/>
            <a:r>
              <a:rPr lang="ru-RU" altLang="ru-RU" sz="2400" b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Прямое и косвенное влияние климатических изменений на здоровье и благосостояние населения</a:t>
            </a:r>
            <a:endParaRPr lang="ru-RU" altLang="ru-RU" sz="240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6" name="Рисунок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350" y="1412875"/>
            <a:ext cx="6985000" cy="456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8" name="Номер слайда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ctr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ctr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ctr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ctr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DC0E40F8-5C6D-45B8-9544-97B727DBADAC}" type="slidenum">
              <a:rPr lang="en-US" smtClean="0">
                <a:solidFill>
                  <a:schemeClr val="bg1"/>
                </a:solidFill>
              </a:rPr>
              <a:pPr algn="r" eaLnBrk="1" hangingPunct="1">
                <a:defRPr/>
              </a:pPr>
              <a:t>7</a:t>
            </a:fld>
            <a:endParaRPr lang="en-US" smtClean="0">
              <a:solidFill>
                <a:schemeClr val="bg1"/>
              </a:solidFill>
            </a:endParaRPr>
          </a:p>
        </p:txBody>
      </p:sp>
      <p:sp>
        <p:nvSpPr>
          <p:cNvPr id="9219" name="Заголовок 2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ru-RU" altLang="ru-RU" sz="2800" smtClean="0">
                <a:latin typeface="Times New Roman" pitchFamily="18" charset="0"/>
                <a:cs typeface="Times New Roman" pitchFamily="18" charset="0"/>
              </a:rPr>
              <a:t>ПРИРОДНО-КЛИМАТИЧЕСКИЕ ОСОБЕННОСТИ ДОНБАССА</a:t>
            </a:r>
          </a:p>
        </p:txBody>
      </p:sp>
      <p:pic>
        <p:nvPicPr>
          <p:cNvPr id="9220" name="Объект 4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42988" y="1341438"/>
            <a:ext cx="7993062" cy="4892675"/>
          </a:xfrm>
        </p:spPr>
      </p:pic>
      <p:sp>
        <p:nvSpPr>
          <p:cNvPr id="6" name="TextBox 5"/>
          <p:cNvSpPr txBox="1"/>
          <p:nvPr/>
        </p:nvSpPr>
        <p:spPr>
          <a:xfrm>
            <a:off x="1907704" y="2780928"/>
            <a:ext cx="3960440" cy="2954655"/>
          </a:xfrm>
          <a:prstGeom prst="rect">
            <a:avLst/>
          </a:prstGeom>
          <a:scene3d>
            <a:camera prst="isometricOffAxis2Left"/>
            <a:lightRig rig="threePt" dir="t"/>
          </a:scene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Характеризуется значительными суточными, годовыми и абсолютными (до 83 градусов) колебаниями температур воздуха, небольшим количеством осадков, четко выраженными оттепелями, частыми туманами, засушливо-суховейными атмосферными явлениями, гололедными образованиями. Все это объясняется удаленностью от Атлантического океана, близостью азиатского материка, который усиливает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контитентальность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рельефом местности, незначительным влиянием Азовского и Черного морей.</a:t>
            </a:r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8" name="Номер слайда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ctr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ctr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ctr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ctr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54D318A7-BAC3-4468-860E-53D2EE19B84B}" type="slidenum">
              <a:rPr lang="en-US" smtClean="0">
                <a:solidFill>
                  <a:schemeClr val="bg1"/>
                </a:solidFill>
              </a:rPr>
              <a:pPr algn="r" eaLnBrk="1" hangingPunct="1">
                <a:defRPr/>
              </a:pPr>
              <a:t>8</a:t>
            </a:fld>
            <a:endParaRPr lang="en-US" smtClean="0">
              <a:solidFill>
                <a:schemeClr val="bg1"/>
              </a:solidFill>
            </a:endParaRPr>
          </a:p>
        </p:txBody>
      </p:sp>
      <p:sp>
        <p:nvSpPr>
          <p:cNvPr id="10243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10244" name="Заголовок 2"/>
          <p:cNvSpPr>
            <a:spLocks noGrp="1"/>
          </p:cNvSpPr>
          <p:nvPr>
            <p:ph type="title"/>
          </p:nvPr>
        </p:nvSpPr>
        <p:spPr>
          <a:solidFill>
            <a:srgbClr val="FFD5FF"/>
          </a:solidFill>
        </p:spPr>
        <p:txBody>
          <a:bodyPr/>
          <a:lstStyle/>
          <a:p>
            <a:r>
              <a:rPr lang="ru-RU" altLang="ru-RU" sz="2800" smtClean="0">
                <a:latin typeface="Times New Roman" pitchFamily="18" charset="0"/>
                <a:cs typeface="Times New Roman" pitchFamily="18" charset="0"/>
              </a:rPr>
              <a:t>ФОРМИРОВАНИЕ КЛИМАТА ДОНБАССА</a:t>
            </a:r>
          </a:p>
        </p:txBody>
      </p:sp>
      <p:pic>
        <p:nvPicPr>
          <p:cNvPr id="10245" name="Объект 4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gray">
          <a:xfrm>
            <a:off x="1042988" y="1341438"/>
            <a:ext cx="7993062" cy="489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655676" y="1772816"/>
            <a:ext cx="2844316" cy="2923877"/>
          </a:xfrm>
          <a:prstGeom prst="rect">
            <a:avLst/>
          </a:prstGeom>
          <a:scene3d>
            <a:camera prst="isometricOffAxis1Right"/>
            <a:lightRig rig="threePt" dir="t"/>
          </a:scene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 формировании климата Донбасса принимают участие такие географические типы воздушных масс: </a:t>
            </a:r>
          </a:p>
          <a:p>
            <a:pPr>
              <a:defRPr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арктический воздух, поступающий в виде морского или континентального арктического; </a:t>
            </a: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континентальный и морской воздух умеренных широт (полярный);</a:t>
            </a: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морской тропический и континентальный тропический воздух.</a:t>
            </a:r>
          </a:p>
          <a:p>
            <a:pPr>
              <a:defRPr/>
            </a:pP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385742" y="1802532"/>
            <a:ext cx="3210594" cy="2308324"/>
          </a:xfrm>
          <a:prstGeom prst="rect">
            <a:avLst/>
          </a:prstGeom>
          <a:scene3d>
            <a:camera prst="isometricOffAxis1Right"/>
            <a:lightRig rig="threePt" dir="t"/>
          </a:scene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Донецкий кряж и Приазовская возвышенность вносят существенные изменения в климат: </a:t>
            </a:r>
          </a:p>
          <a:p>
            <a:pPr>
              <a:defRPr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С высотой местности понижаются средние годовые температуры воздуха;</a:t>
            </a:r>
          </a:p>
          <a:p>
            <a:pPr>
              <a:defRPr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defRPr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увеличивается продолжительность периода с морозами;</a:t>
            </a:r>
          </a:p>
          <a:p>
            <a:pPr>
              <a:defRPr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повышается устойчивость снежного покрова;</a:t>
            </a:r>
          </a:p>
          <a:p>
            <a:pPr>
              <a:defRPr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усиливаются процессы конденсации влаги.</a:t>
            </a:r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8" name="Номер слайда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ctr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ctr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ctr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ctr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B2F6AB8B-857A-43C5-B6B5-3B2741669378}" type="slidenum">
              <a:rPr lang="en-US" smtClean="0">
                <a:solidFill>
                  <a:schemeClr val="bg1"/>
                </a:solidFill>
              </a:rPr>
              <a:pPr algn="r" eaLnBrk="1" hangingPunct="1">
                <a:defRPr/>
              </a:pPr>
              <a:t>9</a:t>
            </a:fld>
            <a:endParaRPr lang="en-US" smtClean="0">
              <a:solidFill>
                <a:schemeClr val="bg1"/>
              </a:solidFill>
            </a:endParaRPr>
          </a:p>
        </p:txBody>
      </p:sp>
      <p:sp>
        <p:nvSpPr>
          <p:cNvPr id="11267" name="Заголовок 2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ru-RU" altLang="ru-RU" smtClean="0">
                <a:latin typeface="Times New Roman" pitchFamily="18" charset="0"/>
                <a:cs typeface="Times New Roman" pitchFamily="18" charset="0"/>
              </a:rPr>
              <a:t>ВЛИЯНИЕ ПКФ НА ЧЕЛОВЕКА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71550" y="1412875"/>
            <a:ext cx="3240088" cy="209232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На организм человека, как правило, влияет не один какой-либо изолированный фактор, а их совокупность, причем основное действие оказывают не обычные колебания климатических условий, а главным образом их внезапные изменения</a:t>
            </a:r>
          </a:p>
          <a:p>
            <a:pPr>
              <a:defRPr/>
            </a:pPr>
            <a:endParaRPr lang="ru-RU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gray">
          <a:xfrm>
            <a:off x="5292725" y="1628775"/>
            <a:ext cx="3382963" cy="2016125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442913" algn="just" eaLnBrk="1" hangingPunct="1">
              <a:buFontTx/>
              <a:buNone/>
              <a:defRPr/>
            </a:pPr>
            <a:r>
              <a:rPr lang="ru-RU" sz="1800" dirty="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Метео</a:t>
            </a:r>
            <a:r>
              <a:rPr lang="ru-RU" sz="1800" b="1" u="sng" dirty="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чувствительные</a:t>
            </a:r>
            <a:r>
              <a:rPr lang="ru-RU" sz="1800" dirty="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люди –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отмечают в своем самочувствии изменения, связанные с переменой погоды (при циклоне,    антициклоне, воздействии гелиофизических факторов)</a:t>
            </a:r>
          </a:p>
        </p:txBody>
      </p:sp>
      <p:sp>
        <p:nvSpPr>
          <p:cNvPr id="5" name="Стрелка вправо 4"/>
          <p:cNvSpPr/>
          <p:nvPr/>
        </p:nvSpPr>
        <p:spPr bwMode="auto">
          <a:xfrm>
            <a:off x="4356100" y="2317750"/>
            <a:ext cx="792163" cy="638175"/>
          </a:xfrm>
          <a:prstGeom prst="rightArrow">
            <a:avLst/>
          </a:prstGeom>
          <a:gradFill rotWithShape="1">
            <a:gsLst>
              <a:gs pos="0">
                <a:schemeClr val="accent1">
                  <a:alpha val="80000"/>
                </a:schemeClr>
              </a:gs>
              <a:gs pos="50000">
                <a:schemeClr val="accent1">
                  <a:gamma/>
                  <a:shade val="89020"/>
                  <a:invGamma/>
                </a:schemeClr>
              </a:gs>
              <a:gs pos="100000">
                <a:schemeClr val="accent1">
                  <a:alpha val="80000"/>
                </a:schemeClr>
              </a:gs>
            </a:gsLst>
            <a:lin ang="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gray">
          <a:xfrm>
            <a:off x="5618163" y="4365625"/>
            <a:ext cx="3240087" cy="2217738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Ухудшение общего самочувствия;</a:t>
            </a:r>
          </a:p>
          <a:p>
            <a:pPr eaLnBrk="1" hangingPunct="1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Нарушение сна;</a:t>
            </a:r>
          </a:p>
          <a:p>
            <a:pPr eaLnBrk="1" hangingPunct="1">
              <a:spcBef>
                <a:spcPts val="0"/>
              </a:spcBef>
              <a:buFontTx/>
              <a:buNone/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Чувство тревоги;</a:t>
            </a:r>
          </a:p>
          <a:p>
            <a:pPr eaLnBrk="1" hangingPunct="1">
              <a:spcBef>
                <a:spcPts val="0"/>
              </a:spcBef>
              <a:buFontTx/>
              <a:buNone/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Головокружение, головные боли;</a:t>
            </a:r>
          </a:p>
          <a:p>
            <a:pPr eaLnBrk="1" hangingPunct="1">
              <a:spcBef>
                <a:spcPts val="0"/>
              </a:spcBef>
              <a:buFontTx/>
              <a:buNone/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«Фантомные боли»;</a:t>
            </a:r>
          </a:p>
          <a:p>
            <a:pPr eaLnBrk="1" hangingPunct="1">
              <a:spcBef>
                <a:spcPts val="0"/>
              </a:spcBef>
              <a:buFontTx/>
              <a:buNone/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Клинические проявления имеющихся хронических заболеваний обострения)</a:t>
            </a:r>
          </a:p>
          <a:p>
            <a:pPr eaLnBrk="1" hangingPunct="1">
              <a:buFontTx/>
              <a:buChar char="-"/>
              <a:defRPr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None/>
              <a:defRPr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Char char="-"/>
              <a:defRPr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трелка вниз 6"/>
          <p:cNvSpPr/>
          <p:nvPr/>
        </p:nvSpPr>
        <p:spPr bwMode="auto">
          <a:xfrm>
            <a:off x="6588125" y="3789363"/>
            <a:ext cx="1079500" cy="485775"/>
          </a:xfrm>
          <a:prstGeom prst="downArrow">
            <a:avLst/>
          </a:prstGeom>
          <a:gradFill rotWithShape="1">
            <a:gsLst>
              <a:gs pos="0">
                <a:schemeClr val="accent1">
                  <a:alpha val="80000"/>
                </a:schemeClr>
              </a:gs>
              <a:gs pos="50000">
                <a:schemeClr val="accent1">
                  <a:gamma/>
                  <a:shade val="89020"/>
                  <a:invGamma/>
                </a:schemeClr>
              </a:gs>
              <a:gs pos="100000">
                <a:schemeClr val="accent1">
                  <a:alpha val="80000"/>
                </a:schemeClr>
              </a:gs>
            </a:gsLst>
            <a:lin ang="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gray">
          <a:xfrm>
            <a:off x="971600" y="3933056"/>
            <a:ext cx="3240360" cy="2520280"/>
          </a:xfrm>
          <a:prstGeom prst="rect">
            <a:avLst/>
          </a:prstGeom>
          <a:ln/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 eaLnBrk="1" hangingPunct="1">
              <a:buFontTx/>
              <a:buNone/>
              <a:defRPr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ЗАБОЛЕВАНИЯ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None/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сердечно-сосудистой системы; </a:t>
            </a:r>
          </a:p>
          <a:p>
            <a:pPr eaLnBrk="1" hangingPunct="1">
              <a:buFontTx/>
              <a:buNone/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органов дыхания;</a:t>
            </a:r>
          </a:p>
          <a:p>
            <a:pPr eaLnBrk="1" hangingPunct="1">
              <a:buFontTx/>
              <a:buNone/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эндокринной системы; </a:t>
            </a:r>
          </a:p>
          <a:p>
            <a:pPr eaLnBrk="1" hangingPunct="1">
              <a:buFontTx/>
              <a:buNone/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нервной системы;</a:t>
            </a:r>
          </a:p>
          <a:p>
            <a:pPr eaLnBrk="1" hangingPunct="1">
              <a:buFontTx/>
              <a:buNone/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психической сферы;</a:t>
            </a:r>
          </a:p>
          <a:p>
            <a:pPr eaLnBrk="1" hangingPunct="1">
              <a:buFontTx/>
              <a:buNone/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опорно-двигательного аппарата;</a:t>
            </a:r>
          </a:p>
          <a:p>
            <a:pPr eaLnBrk="1" hangingPunct="1">
              <a:buFontTx/>
              <a:buNone/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желудочно-кишечного тракта и др.</a:t>
            </a:r>
          </a:p>
          <a:p>
            <a:pPr eaLnBrk="1" hangingPunct="1">
              <a:buFontTx/>
              <a:buNone/>
              <a:defRPr/>
            </a:pP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трелка влево 8"/>
          <p:cNvSpPr/>
          <p:nvPr/>
        </p:nvSpPr>
        <p:spPr bwMode="auto">
          <a:xfrm>
            <a:off x="4356100" y="4868863"/>
            <a:ext cx="936625" cy="863600"/>
          </a:xfrm>
          <a:prstGeom prst="leftArrow">
            <a:avLst/>
          </a:prstGeom>
          <a:gradFill rotWithShape="1">
            <a:gsLst>
              <a:gs pos="0">
                <a:schemeClr val="accent1">
                  <a:alpha val="80000"/>
                </a:schemeClr>
              </a:gs>
              <a:gs pos="50000">
                <a:schemeClr val="accent1">
                  <a:gamma/>
                  <a:shade val="89020"/>
                  <a:invGamma/>
                </a:schemeClr>
              </a:gs>
              <a:gs pos="100000">
                <a:schemeClr val="accent1">
                  <a:alpha val="80000"/>
                </a:schemeClr>
              </a:gs>
            </a:gsLst>
            <a:lin ang="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ндреев-Р.Н.-ГГФ-и-метеофакторы">
  <a:themeElements>
    <a:clrScheme name="Default Design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416F8B"/>
      </a:accent1>
      <a:accent2>
        <a:srgbClr val="BE46B0"/>
      </a:accent2>
      <a:accent3>
        <a:srgbClr val="FFFFFF"/>
      </a:accent3>
      <a:accent4>
        <a:srgbClr val="000000"/>
      </a:accent4>
      <a:accent5>
        <a:srgbClr val="B0BBC4"/>
      </a:accent5>
      <a:accent6>
        <a:srgbClr val="AC3F9F"/>
      </a:accent6>
      <a:hlink>
        <a:srgbClr val="057AE5"/>
      </a:hlink>
      <a:folHlink>
        <a:srgbClr val="F57409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accent1">
                <a:alpha val="80000"/>
              </a:schemeClr>
            </a:gs>
            <a:gs pos="50000">
              <a:schemeClr val="accent1">
                <a:gamma/>
                <a:shade val="89020"/>
                <a:invGamma/>
              </a:schemeClr>
            </a:gs>
            <a:gs pos="100000">
              <a:schemeClr val="accent1">
                <a:alpha val="80000"/>
              </a:schemeClr>
            </a:gs>
          </a:gsLst>
          <a:lin ang="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accent1">
                <a:alpha val="80000"/>
              </a:schemeClr>
            </a:gs>
            <a:gs pos="50000">
              <a:schemeClr val="accent1">
                <a:gamma/>
                <a:shade val="89020"/>
                <a:invGamma/>
              </a:schemeClr>
            </a:gs>
            <a:gs pos="100000">
              <a:schemeClr val="accent1">
                <a:alpha val="80000"/>
              </a:schemeClr>
            </a:gs>
          </a:gsLst>
          <a:lin ang="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637A52"/>
        </a:accent1>
        <a:accent2>
          <a:srgbClr val="CAC33A"/>
        </a:accent2>
        <a:accent3>
          <a:srgbClr val="FFFFFF"/>
        </a:accent3>
        <a:accent4>
          <a:srgbClr val="000000"/>
        </a:accent4>
        <a:accent5>
          <a:srgbClr val="B7BEB3"/>
        </a:accent5>
        <a:accent6>
          <a:srgbClr val="B7B034"/>
        </a:accent6>
        <a:hlink>
          <a:srgbClr val="2E9E83"/>
        </a:hlink>
        <a:folHlink>
          <a:srgbClr val="D6760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844848"/>
        </a:accent1>
        <a:accent2>
          <a:srgbClr val="2B9FD9"/>
        </a:accent2>
        <a:accent3>
          <a:srgbClr val="FFFFFF"/>
        </a:accent3>
        <a:accent4>
          <a:srgbClr val="000000"/>
        </a:accent4>
        <a:accent5>
          <a:srgbClr val="C2B1B1"/>
        </a:accent5>
        <a:accent6>
          <a:srgbClr val="2690C4"/>
        </a:accent6>
        <a:hlink>
          <a:srgbClr val="EA8600"/>
        </a:hlink>
        <a:folHlink>
          <a:srgbClr val="3AA83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416F8B"/>
        </a:accent1>
        <a:accent2>
          <a:srgbClr val="BE46B0"/>
        </a:accent2>
        <a:accent3>
          <a:srgbClr val="FFFFFF"/>
        </a:accent3>
        <a:accent4>
          <a:srgbClr val="000000"/>
        </a:accent4>
        <a:accent5>
          <a:srgbClr val="B0BBC4"/>
        </a:accent5>
        <a:accent6>
          <a:srgbClr val="AC3F9F"/>
        </a:accent6>
        <a:hlink>
          <a:srgbClr val="057AE5"/>
        </a:hlink>
        <a:folHlink>
          <a:srgbClr val="F5740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Андреев-Р.Н.-ГГФ-и-метеофакторы</Template>
  <TotalTime>0</TotalTime>
  <Words>1277</Words>
  <Application>Microsoft Office PowerPoint</Application>
  <PresentationFormat>Экран (4:3)</PresentationFormat>
  <Paragraphs>162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Arial</vt:lpstr>
      <vt:lpstr>Calibri</vt:lpstr>
      <vt:lpstr>Times New Roman</vt:lpstr>
      <vt:lpstr>Wingdings</vt:lpstr>
      <vt:lpstr>Андреев-Р.Н.-ГГФ-и-метеофакторы</vt:lpstr>
      <vt:lpstr>ГОО ВПО «ДОНЕЦКИЙ НАЦИОНАЛЬНЫЙ МЕДИЦИНСКИЙ УНИВЕРСИТЕТ ИМ. М.ГОРЬКОГО»</vt:lpstr>
      <vt:lpstr> Кто подвергается риску неблагоприятного влияния гелиогеофизических и метеорологических факторов? </vt:lpstr>
      <vt:lpstr>ЦЕЛЬ ИССЛЕДОВАНИЙ</vt:lpstr>
      <vt:lpstr> Природно-климатические факторы  </vt:lpstr>
      <vt:lpstr>ГЕЛИОГЕОМАГНИТНЫЕ ФАКТОРЫ</vt:lpstr>
      <vt:lpstr>Прямое и косвенное влияние климатических изменений на здоровье и благосостояние населения</vt:lpstr>
      <vt:lpstr>ПРИРОДНО-КЛИМАТИЧЕСКИЕ ОСОБЕННОСТИ ДОНБАССА</vt:lpstr>
      <vt:lpstr>ФОРМИРОВАНИЕ КЛИМАТА ДОНБАССА</vt:lpstr>
      <vt:lpstr>ВЛИЯНИЕ ПКФ НА ЧЕЛОВЕКА</vt:lpstr>
      <vt:lpstr>МАТЕРИАЛЫ И МЕТОДЫ</vt:lpstr>
      <vt:lpstr>Оценка влияния метеорологических факторов на ФС человека</vt:lpstr>
      <vt:lpstr>Оценка влияния гелиогеофизических факторов на ОНМК</vt:lpstr>
      <vt:lpstr> Оценка среднесезонной длительности геомагнитных бурь в различные периоды года </vt:lpstr>
      <vt:lpstr>Оценка параметров магнитных склонений в различные периоды года</vt:lpstr>
      <vt:lpstr>ГЕЛИОГЕОФИЗИЧЕСКИЕ ФАКТОРЫ </vt:lpstr>
      <vt:lpstr>ВЫВОДЫ</vt:lpstr>
      <vt:lpstr>МЕРЫ ПРОФИЛАКТИКИ МЕТЕОТРОПНЫХ РЕАКЦИЙ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ГОО ВПО «ДОНЕЦКИЙ НАЦИОНАЛЬНЫЙ МЕДИЦИНСКИЙ УНИВЕРСИТЕТ ИМ. М.ГОРЬКОГО»</dc:title>
  <dc:creator>LittleDim</dc:creator>
  <cp:lastModifiedBy>LittleDim</cp:lastModifiedBy>
  <cp:revision>1</cp:revision>
  <dcterms:created xsi:type="dcterms:W3CDTF">2020-11-13T11:24:37Z</dcterms:created>
  <dcterms:modified xsi:type="dcterms:W3CDTF">2020-11-13T11:25:05Z</dcterms:modified>
</cp:coreProperties>
</file>