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8" r:id="rId6"/>
    <p:sldId id="266" r:id="rId7"/>
    <p:sldId id="267" r:id="rId8"/>
    <p:sldId id="260" r:id="rId9"/>
    <p:sldId id="268" r:id="rId10"/>
    <p:sldId id="269" r:id="rId11"/>
    <p:sldId id="277" r:id="rId12"/>
    <p:sldId id="271" r:id="rId13"/>
    <p:sldId id="272" r:id="rId14"/>
    <p:sldId id="273" r:id="rId15"/>
    <p:sldId id="274" r:id="rId16"/>
    <p:sldId id="27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2007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71;&#1088;&#1083;&#1099;&#1082;&#1080;\&#1087;&#1086;%20&#1087;&#1088;&#1086;&#1089;&#1100;&#1073;&#1077;%20&#1057;&#1083;&#1077;&#1087;&#1091;&#1096;&#1082;&#1080;&#1085;&#1072;\&#1041;&#104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1;&#1088;&#1083;&#1099;&#1082;&#1080;\&#1087;&#1086;%20&#1087;&#1088;&#1086;&#1089;&#1100;&#1073;&#1077;%20&#1057;&#1083;&#1077;&#1087;&#1091;&#1096;&#1082;&#1080;&#1085;&#1072;\&#1041;&#104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0985951396363227E-2"/>
          <c:y val="4.4454491227141034E-2"/>
          <c:w val="0.9455248399705436"/>
          <c:h val="0.7290641232752848"/>
        </c:manualLayout>
      </c:layout>
      <c:barChart>
        <c:barDir val="col"/>
        <c:grouping val="clustered"/>
        <c:ser>
          <c:idx val="0"/>
          <c:order val="0"/>
          <c:tx>
            <c:strRef>
              <c:f>'НКА прогноз'!$C$4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'НКА прогноз'!$B$5:$B$8</c:f>
              <c:strCache>
                <c:ptCount val="4"/>
                <c:pt idx="0">
                  <c:v>дексмедетомидин</c:v>
                </c:pt>
                <c:pt idx="1">
                  <c:v>мидазолам</c:v>
                </c:pt>
                <c:pt idx="2">
                  <c:v>пропофол</c:v>
                </c:pt>
                <c:pt idx="3">
                  <c:v>тиопентал натрия </c:v>
                </c:pt>
              </c:strCache>
            </c:strRef>
          </c:cat>
          <c:val>
            <c:numRef>
              <c:f>'НКА прогноз'!$C$5:$C$8</c:f>
              <c:numCache>
                <c:formatCode>General</c:formatCode>
                <c:ptCount val="4"/>
                <c:pt idx="0">
                  <c:v>3.23</c:v>
                </c:pt>
                <c:pt idx="1">
                  <c:v>4.3</c:v>
                </c:pt>
                <c:pt idx="2">
                  <c:v>3.48</c:v>
                </c:pt>
                <c:pt idx="3">
                  <c:v>2.09</c:v>
                </c:pt>
              </c:numCache>
            </c:numRef>
          </c:val>
        </c:ser>
        <c:ser>
          <c:idx val="1"/>
          <c:order val="1"/>
          <c:tx>
            <c:strRef>
              <c:f>'НКА прогноз'!$D$4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'НКА прогноз'!$B$5:$B$8</c:f>
              <c:strCache>
                <c:ptCount val="4"/>
                <c:pt idx="0">
                  <c:v>дексмедетомидин</c:v>
                </c:pt>
                <c:pt idx="1">
                  <c:v>мидазолам</c:v>
                </c:pt>
                <c:pt idx="2">
                  <c:v>пропофол</c:v>
                </c:pt>
                <c:pt idx="3">
                  <c:v>тиопентал натрия </c:v>
                </c:pt>
              </c:strCache>
            </c:strRef>
          </c:cat>
          <c:val>
            <c:numRef>
              <c:f>'НКА прогноз'!$D$5:$D$8</c:f>
              <c:numCache>
                <c:formatCode>General</c:formatCode>
                <c:ptCount val="4"/>
                <c:pt idx="0">
                  <c:v>1.48</c:v>
                </c:pt>
                <c:pt idx="1">
                  <c:v>1.2</c:v>
                </c:pt>
                <c:pt idx="2">
                  <c:v>4.67</c:v>
                </c:pt>
                <c:pt idx="3">
                  <c:v>2.64</c:v>
                </c:pt>
              </c:numCache>
            </c:numRef>
          </c:val>
        </c:ser>
        <c:ser>
          <c:idx val="2"/>
          <c:order val="2"/>
          <c:tx>
            <c:strRef>
              <c:f>'НКА прогноз'!$E$4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'НКА прогноз'!$B$5:$B$8</c:f>
              <c:strCache>
                <c:ptCount val="4"/>
                <c:pt idx="0">
                  <c:v>дексмедетомидин</c:v>
                </c:pt>
                <c:pt idx="1">
                  <c:v>мидазолам</c:v>
                </c:pt>
                <c:pt idx="2">
                  <c:v>пропофол</c:v>
                </c:pt>
                <c:pt idx="3">
                  <c:v>тиопентал натрия </c:v>
                </c:pt>
              </c:strCache>
            </c:strRef>
          </c:cat>
          <c:val>
            <c:numRef>
              <c:f>'НКА прогноз'!$E$5:$E$8</c:f>
              <c:numCache>
                <c:formatCode>General</c:formatCode>
                <c:ptCount val="4"/>
                <c:pt idx="0">
                  <c:v>2.5299999999999998</c:v>
                </c:pt>
                <c:pt idx="1">
                  <c:v>2.72</c:v>
                </c:pt>
                <c:pt idx="2">
                  <c:v>1.21</c:v>
                </c:pt>
                <c:pt idx="3">
                  <c:v>1.47</c:v>
                </c:pt>
              </c:numCache>
            </c:numRef>
          </c:val>
        </c:ser>
        <c:ser>
          <c:idx val="3"/>
          <c:order val="3"/>
          <c:tx>
            <c:strRef>
              <c:f>'НКА прогноз'!$F$4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'НКА прогноз'!$B$5:$B$8</c:f>
              <c:strCache>
                <c:ptCount val="4"/>
                <c:pt idx="0">
                  <c:v>дексмедетомидин</c:v>
                </c:pt>
                <c:pt idx="1">
                  <c:v>мидазолам</c:v>
                </c:pt>
                <c:pt idx="2">
                  <c:v>пропофол</c:v>
                </c:pt>
                <c:pt idx="3">
                  <c:v>тиопентал натрия </c:v>
                </c:pt>
              </c:strCache>
            </c:strRef>
          </c:cat>
          <c:val>
            <c:numRef>
              <c:f>'НКА прогноз'!$F$5:$F$8</c:f>
              <c:numCache>
                <c:formatCode>General</c:formatCode>
                <c:ptCount val="4"/>
                <c:pt idx="0">
                  <c:v>1.7300000000000004</c:v>
                </c:pt>
                <c:pt idx="1">
                  <c:v>3.14</c:v>
                </c:pt>
                <c:pt idx="2">
                  <c:v>3.14</c:v>
                </c:pt>
                <c:pt idx="3">
                  <c:v>2.56</c:v>
                </c:pt>
              </c:numCache>
            </c:numRef>
          </c:val>
        </c:ser>
        <c:ser>
          <c:idx val="4"/>
          <c:order val="4"/>
          <c:tx>
            <c:strRef>
              <c:f>'НКА прогноз'!$G$4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'НКА прогноз'!$B$5:$B$8</c:f>
              <c:strCache>
                <c:ptCount val="4"/>
                <c:pt idx="0">
                  <c:v>дексмедетомидин</c:v>
                </c:pt>
                <c:pt idx="1">
                  <c:v>мидазолам</c:v>
                </c:pt>
                <c:pt idx="2">
                  <c:v>пропофол</c:v>
                </c:pt>
                <c:pt idx="3">
                  <c:v>тиопентал натрия </c:v>
                </c:pt>
              </c:strCache>
            </c:strRef>
          </c:cat>
          <c:val>
            <c:numRef>
              <c:f>'НКА прогноз'!$G$5:$G$8</c:f>
              <c:numCache>
                <c:formatCode>General</c:formatCode>
                <c:ptCount val="4"/>
                <c:pt idx="0">
                  <c:v>1.43</c:v>
                </c:pt>
                <c:pt idx="1">
                  <c:v>1.45</c:v>
                </c:pt>
                <c:pt idx="2">
                  <c:v>1.86</c:v>
                </c:pt>
                <c:pt idx="3">
                  <c:v>1.5</c:v>
                </c:pt>
              </c:numCache>
            </c:numRef>
          </c:val>
        </c:ser>
        <c:ser>
          <c:idx val="5"/>
          <c:order val="5"/>
          <c:tx>
            <c:strRef>
              <c:f>'НКА прогноз'!$H$4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'НКА прогноз'!$B$5:$B$8</c:f>
              <c:strCache>
                <c:ptCount val="4"/>
                <c:pt idx="0">
                  <c:v>дексмедетомидин</c:v>
                </c:pt>
                <c:pt idx="1">
                  <c:v>мидазолам</c:v>
                </c:pt>
                <c:pt idx="2">
                  <c:v>пропофол</c:v>
                </c:pt>
                <c:pt idx="3">
                  <c:v>тиопентал натрия </c:v>
                </c:pt>
              </c:strCache>
            </c:strRef>
          </c:cat>
          <c:val>
            <c:numRef>
              <c:f>'НКА прогноз'!$H$5:$H$8</c:f>
              <c:numCache>
                <c:formatCode>General</c:formatCode>
                <c:ptCount val="4"/>
                <c:pt idx="0">
                  <c:v>2.88</c:v>
                </c:pt>
                <c:pt idx="1">
                  <c:v>1.22</c:v>
                </c:pt>
                <c:pt idx="2">
                  <c:v>3.02</c:v>
                </c:pt>
                <c:pt idx="3">
                  <c:v>2.98</c:v>
                </c:pt>
              </c:numCache>
            </c:numRef>
          </c:val>
        </c:ser>
        <c:ser>
          <c:idx val="6"/>
          <c:order val="6"/>
          <c:tx>
            <c:strRef>
              <c:f>'НКА прогноз'!$I$4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'НКА прогноз'!$B$5:$B$8</c:f>
              <c:strCache>
                <c:ptCount val="4"/>
                <c:pt idx="0">
                  <c:v>дексмедетомидин</c:v>
                </c:pt>
                <c:pt idx="1">
                  <c:v>мидазолам</c:v>
                </c:pt>
                <c:pt idx="2">
                  <c:v>пропофол</c:v>
                </c:pt>
                <c:pt idx="3">
                  <c:v>тиопентал натрия </c:v>
                </c:pt>
              </c:strCache>
            </c:strRef>
          </c:cat>
          <c:val>
            <c:numRef>
              <c:f>'НКА прогноз'!$I$5:$I$8</c:f>
              <c:numCache>
                <c:formatCode>General</c:formatCode>
                <c:ptCount val="4"/>
                <c:pt idx="0">
                  <c:v>4.91</c:v>
                </c:pt>
                <c:pt idx="1">
                  <c:v>1.1900000000000008</c:v>
                </c:pt>
                <c:pt idx="2">
                  <c:v>4.2699999999999996</c:v>
                </c:pt>
                <c:pt idx="3">
                  <c:v>4.3</c:v>
                </c:pt>
              </c:numCache>
            </c:numRef>
          </c:val>
        </c:ser>
        <c:axId val="88526848"/>
        <c:axId val="88528384"/>
      </c:barChart>
      <c:catAx>
        <c:axId val="88526848"/>
        <c:scaling>
          <c:orientation val="minMax"/>
        </c:scaling>
        <c:axPos val="b"/>
        <c:numFmt formatCode="General" sourceLinked="1"/>
        <c:tickLblPos val="nextTo"/>
        <c:crossAx val="88528384"/>
        <c:crosses val="autoZero"/>
        <c:auto val="1"/>
        <c:lblAlgn val="ctr"/>
        <c:lblOffset val="100"/>
      </c:catAx>
      <c:valAx>
        <c:axId val="88528384"/>
        <c:scaling>
          <c:orientation val="minMax"/>
        </c:scaling>
        <c:axPos val="l"/>
        <c:majorGridlines/>
        <c:numFmt formatCode="General" sourceLinked="1"/>
        <c:tickLblPos val="nextTo"/>
        <c:crossAx val="88526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648629027754532"/>
          <c:y val="0.88850503062117381"/>
          <c:w val="0.69884775041417879"/>
          <c:h val="8.3717191601050012E-2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24859077222493E-2"/>
          <c:y val="7.6315930038090105E-2"/>
          <c:w val="0.93589328967197061"/>
          <c:h val="0.61591401374778065"/>
        </c:manualLayout>
      </c:layout>
      <c:barChart>
        <c:barDir val="col"/>
        <c:grouping val="clustered"/>
        <c:ser>
          <c:idx val="0"/>
          <c:order val="0"/>
          <c:tx>
            <c:strRef>
              <c:f>'НКА прогноз'!$B$5</c:f>
              <c:strCache>
                <c:ptCount val="1"/>
                <c:pt idx="0">
                  <c:v>дексмедетомидин</c:v>
                </c:pt>
              </c:strCache>
            </c:strRef>
          </c:tx>
          <c:errBars>
            <c:errBarType val="both"/>
            <c:errValType val="stdErr"/>
          </c:errBars>
          <c:cat>
            <c:numRef>
              <c:f>'НКА прогноз'!$C$4:$I$4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'НКА прогноз'!$C$5:$I$5</c:f>
              <c:numCache>
                <c:formatCode>General</c:formatCode>
                <c:ptCount val="7"/>
                <c:pt idx="0">
                  <c:v>3.23</c:v>
                </c:pt>
                <c:pt idx="1">
                  <c:v>1.48</c:v>
                </c:pt>
                <c:pt idx="2">
                  <c:v>2.5299999999999998</c:v>
                </c:pt>
                <c:pt idx="3">
                  <c:v>1.73</c:v>
                </c:pt>
                <c:pt idx="4">
                  <c:v>1.43</c:v>
                </c:pt>
                <c:pt idx="5">
                  <c:v>2.88</c:v>
                </c:pt>
                <c:pt idx="6">
                  <c:v>4.91</c:v>
                </c:pt>
              </c:numCache>
            </c:numRef>
          </c:val>
        </c:ser>
        <c:axId val="88856064"/>
        <c:axId val="88857600"/>
      </c:barChart>
      <c:catAx>
        <c:axId val="88856064"/>
        <c:scaling>
          <c:orientation val="minMax"/>
        </c:scaling>
        <c:axPos val="b"/>
        <c:numFmt formatCode="General" sourceLinked="1"/>
        <c:tickLblPos val="nextTo"/>
        <c:crossAx val="88857600"/>
        <c:crosses val="autoZero"/>
        <c:auto val="1"/>
        <c:lblAlgn val="ctr"/>
        <c:lblOffset val="100"/>
      </c:catAx>
      <c:valAx>
        <c:axId val="88857600"/>
        <c:scaling>
          <c:orientation val="minMax"/>
        </c:scaling>
        <c:axPos val="l"/>
        <c:majorGridlines/>
        <c:numFmt formatCode="General" sourceLinked="1"/>
        <c:tickLblPos val="nextTo"/>
        <c:crossAx val="8885606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0.04215</cdr:x>
      <cdr:y>0.06757</cdr:y>
    </cdr:from>
    <cdr:to>
      <cdr:x>0.15007</cdr:x>
      <cdr:y>0.22523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" y="214314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itchFamily="34" charset="0"/>
              <a:cs typeface="Arial" pitchFamily="34" charset="0"/>
            </a:rPr>
            <a:t>НКА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8575D-2712-4C8E-8AA5-E5BC4CC5BE3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69D3-4D68-4E96-9C59-8E467B5C9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tsk.net/photo/image.php?nc=1&amp;cat=/usr/home/dntsk/www/photo/files/2010/autumn/monuments&amp;image=IMG_0356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ail.yandex.ua/?uid=91374166#compose?to=vladimircherniy3%40gmail.com" TargetMode="External"/><Relationship Id="rId5" Type="http://schemas.openxmlformats.org/officeDocument/2006/relationships/hyperlink" Target="https://mail.yandex.ua/?uid=91374166#compose?to=dongorodnik%40yandex.ru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761992"/>
            <a:ext cx="4700566" cy="31908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МЕДИЦИНСКОЙ ЭКСПЕРТНОЙ СИСТЕМЫ ДЛЯ ИНДИВИДУАЛЬНОЙ КОРРЕКЦИИ ЛЕЧЕНИЯ У ПАЦИЕНТОВ ОТДЕЛЕНИЯ НЕЙРОХИРУРГИЧЕСКОЙ ИНТЕНСИВНОЙ ТЕРАПИИ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05253"/>
            <a:ext cx="9144000" cy="10715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Городник Г.А.</a:t>
            </a:r>
            <a:r>
              <a:rPr lang="ru-RU" sz="2800" b="1" baseline="30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Черний</a:t>
            </a:r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В.И.</a:t>
            </a:r>
            <a:r>
              <a:rPr lang="ru-RU" sz="2800" b="1" baseline="30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, Андронова И.А.</a:t>
            </a:r>
            <a:r>
              <a:rPr lang="ru-RU" sz="2800" b="1" baseline="30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Назаренко</a:t>
            </a:r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К.В.</a:t>
            </a:r>
            <a:r>
              <a:rPr lang="ru-RU" sz="2800" b="1" baseline="30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, Герасименко А.С.</a:t>
            </a:r>
            <a:r>
              <a:rPr lang="ru-RU" sz="2800" b="1" baseline="30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baseline="30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Андронова М.А.</a:t>
            </a:r>
            <a:r>
              <a:rPr lang="ru-RU" sz="2800" b="1" baseline="30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2800" b="1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образовательная организация высшего профессионального образования "Донецкий национальный медицинский университет имени М.Горького", г. Донецк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80830"/>
            <a:ext cx="89958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Научно-практический центр профилактической и клинической медицины, отделение анестезиологии и интенсивной терапии, г. Киев, Украина;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Центральная Городская Клиническая больница № 6, отделение анестезиологии,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Донецк;</a:t>
            </a:r>
            <a:r>
              <a:rPr lang="ru-RU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baseline="30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Донецкое клиническое территориальное медицинское объединение (ДОКТМО), г. Донецк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3"/>
            <a:ext cx="3714776" cy="292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667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 обсуждение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30480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повторном исследовании на фоне ИТ с применением различных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нейротропных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препаратов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-лизина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эсценат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холина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альфосцерат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этилметилгидроксипиридина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цитиколина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актовегина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т.п.)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считали, что: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КНА на 1 балл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прогностически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благоприятны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признак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эффективности ИТ,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и более балла - признаком благоприятного прогноза.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тсутствие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изменений КНА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отсутствие необходимость в коррекции ИТ,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1 и более балл – как неэффективность и необходимость коррекции ИТ, неблагоприятный прогноз заболевания.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14761"/>
            <a:ext cx="3500462" cy="2483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71" y="4667269"/>
            <a:ext cx="3095001" cy="204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286127"/>
            <a:ext cx="3571900" cy="301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данного исследования выявлено, например, что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51435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неблагоприятного прогноза заболевания был выше (р≤0,05)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пациентов с ЧМТ, получавших только ИТ по стандартному протоколу(относительный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 (RR)=2,5(1-6,2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)), по сравнению с больными, дополнительно получавшими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этилметилгидроксипирилина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Цитофлавин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®), по 5 мл в/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разведении на 100 мл 0,9%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физраствора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Шанс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 был выше (р≤0,05)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пациентов с ОНМК, дополнительно к стандартной ИТ получавших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Цитофлавин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Мексидол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®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шансов, соответственно,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(OR)=5,2(1,4-18,5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4,2 (1,0-7,8)).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778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52484"/>
            <a:ext cx="8715436" cy="2762269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дальнейшем применяли МЭС для индивидуальной оценки в режиме реального времени эффективности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седации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 пациентов с сочетанной тяжелой ЧМТ, которые получали: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пациентов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дексмедетомидин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(1,10±0,20 мкг/кг/ч),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больных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мидазолам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(84,3±7,2 мкг/кг/ч),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пациентов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пропофол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(2004,3±18,8 мкг/кг/ч)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больных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тиопентал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(604,3±26,1 мкг/кг/ч)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STA4113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6191"/>
            <a:ext cx="3446218" cy="2580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STA41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429001"/>
            <a:ext cx="3071834" cy="3071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38240"/>
            <a:ext cx="4857784" cy="542928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Исследования с использованием МЭС проводили: 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1-й этап - до начала </a:t>
            </a:r>
            <a:r>
              <a:rPr lang="ru-RU" dirty="0" err="1" smtClean="0"/>
              <a:t>седации</a:t>
            </a:r>
            <a:r>
              <a:rPr lang="ru-RU" dirty="0" smtClean="0"/>
              <a:t>, 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2-й этап – в момент введения, 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3-й этап - через 30 мин после введения, 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4-й этап – через 1 час после начала </a:t>
            </a:r>
            <a:r>
              <a:rPr lang="ru-RU" dirty="0" err="1" smtClean="0"/>
              <a:t>седации</a:t>
            </a:r>
            <a:r>
              <a:rPr lang="ru-RU" dirty="0" smtClean="0"/>
              <a:t>, 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5-й этап – через 1 сутки после начала </a:t>
            </a:r>
            <a:r>
              <a:rPr lang="ru-RU" dirty="0" err="1" smtClean="0"/>
              <a:t>седации</a:t>
            </a:r>
            <a:r>
              <a:rPr lang="ru-RU" dirty="0" smtClean="0"/>
              <a:t>, 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6-й этап – через 3 суток после начала </a:t>
            </a:r>
            <a:r>
              <a:rPr lang="ru-RU" dirty="0" err="1" smtClean="0"/>
              <a:t>седации</a:t>
            </a:r>
            <a:r>
              <a:rPr lang="ru-RU" dirty="0" smtClean="0"/>
              <a:t>, 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7-й этап – на этапе пробуждения.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33491"/>
            <a:ext cx="3357586" cy="154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258" y="2285999"/>
            <a:ext cx="2565753" cy="15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43" y="3619509"/>
            <a:ext cx="2466967" cy="139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5929337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007B9"/>
                </a:solidFill>
              </a:rPr>
              <a:t>КНА</a:t>
            </a:r>
            <a:r>
              <a:rPr lang="ru-RU" sz="2400" dirty="0" smtClean="0"/>
              <a:t> от 1 до 2,5 отражал </a:t>
            </a:r>
            <a:r>
              <a:rPr lang="ru-RU" sz="2400" b="1" dirty="0" smtClean="0"/>
              <a:t>достаточный уровень седативной терапии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483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и обсуждение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27622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При повторном исследовании на этапах </a:t>
            </a:r>
            <a:r>
              <a:rPr lang="ru-RU" sz="2800" b="1" dirty="0" err="1" smtClean="0"/>
              <a:t>седации</a:t>
            </a:r>
            <a:r>
              <a:rPr lang="ru-RU" sz="2800" b="1" dirty="0" smtClean="0"/>
              <a:t> :</a:t>
            </a:r>
          </a:p>
          <a:p>
            <a:pPr marL="0" indent="0" algn="just">
              <a:buNone/>
            </a:pPr>
            <a:r>
              <a:rPr lang="ru-RU" sz="2800" dirty="0" smtClean="0"/>
              <a:t>увеличение КНА на 1 балл считается признаком снижения глубины </a:t>
            </a:r>
            <a:r>
              <a:rPr lang="ru-RU" sz="2800" dirty="0" err="1" smtClean="0"/>
              <a:t>седации</a:t>
            </a:r>
            <a:r>
              <a:rPr lang="ru-RU" sz="2800" dirty="0" smtClean="0"/>
              <a:t>; </a:t>
            </a:r>
          </a:p>
          <a:p>
            <a:pPr marL="0" indent="0" algn="just">
              <a:buNone/>
            </a:pPr>
            <a:r>
              <a:rPr lang="ru-RU" sz="2800" dirty="0" smtClean="0"/>
              <a:t>увеличение КНА на 2 и более балла  - признаком пробуждения; </a:t>
            </a:r>
          </a:p>
          <a:p>
            <a:pPr marL="0" indent="0" algn="just">
              <a:buNone/>
            </a:pPr>
            <a:r>
              <a:rPr lang="ru-RU" sz="2800" dirty="0" smtClean="0"/>
              <a:t>снижение КНА на 1 и более балл – эффективность </a:t>
            </a:r>
            <a:r>
              <a:rPr lang="ru-RU" sz="2800" dirty="0" err="1" smtClean="0"/>
              <a:t>седации</a:t>
            </a:r>
            <a:r>
              <a:rPr lang="ru-RU" sz="2800" dirty="0" smtClean="0"/>
              <a:t>. </a:t>
            </a:r>
          </a:p>
          <a:p>
            <a:pPr marL="0" indent="0" algn="just">
              <a:buNone/>
            </a:pPr>
            <a:r>
              <a:rPr lang="ru-RU" sz="2800" dirty="0" smtClean="0"/>
              <a:t>Показатели КНА от 0,01 до 1 – </a:t>
            </a:r>
            <a:r>
              <a:rPr lang="ru-RU" sz="2800" dirty="0" err="1" smtClean="0"/>
              <a:t>прогностически</a:t>
            </a:r>
            <a:r>
              <a:rPr lang="ru-RU" sz="2800" dirty="0" smtClean="0"/>
              <a:t> неблагоприятные признаки </a:t>
            </a:r>
            <a:r>
              <a:rPr lang="ru-RU" sz="2800" b="1" dirty="0" smtClean="0">
                <a:solidFill>
                  <a:srgbClr val="2007B9"/>
                </a:solidFill>
              </a:rPr>
              <a:t>неадекватных нейрофизиологических изменений ЦНС.</a:t>
            </a:r>
            <a:endParaRPr lang="ru-RU" sz="2800" b="1" dirty="0">
              <a:solidFill>
                <a:srgbClr val="2007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67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 обсуждение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1981"/>
            <a:ext cx="8786874" cy="9525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Выявлены значимые различия (р≤0,05, множественные сравнения, критерий Дана) уровней КНА на 3-м, 4-м, 5-м и 6-м этапах исследования у пациентов 4-х групп.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2381243"/>
          <a:ext cx="8473440" cy="422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6096025"/>
            <a:ext cx="1946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Этапы исследования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778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 обсуждение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47735"/>
            <a:ext cx="8229600" cy="20193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«Монотонность» уровня КНА от начала действия препарата (3-й этап) до 3-х суток </a:t>
            </a:r>
            <a:r>
              <a:rPr lang="ru-RU" sz="2400" dirty="0" err="1" smtClean="0"/>
              <a:t>седации</a:t>
            </a:r>
            <a:r>
              <a:rPr lang="ru-RU" sz="2400" dirty="0" smtClean="0"/>
              <a:t> (6-й этап) – поддерживание значений КНА в диапазоне Ме±95%ДИ=1,97(1,43-2,9), т.е. на достаточном уровне </a:t>
            </a:r>
            <a:r>
              <a:rPr lang="ru-RU" sz="2400" dirty="0" err="1" smtClean="0"/>
              <a:t>седации</a:t>
            </a:r>
            <a:r>
              <a:rPr lang="ru-RU" sz="2400" dirty="0" smtClean="0"/>
              <a:t> – </a:t>
            </a:r>
            <a:r>
              <a:rPr lang="ru-RU" sz="2400" b="1" dirty="0" smtClean="0"/>
              <a:t>типично только для терапии </a:t>
            </a:r>
            <a:r>
              <a:rPr lang="ru-RU" sz="2400" b="1" dirty="0" err="1" smtClean="0"/>
              <a:t>дексмедетомидином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3000377"/>
          <a:ext cx="6072230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"/>
            <a:ext cx="8229600" cy="5825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9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Было выявлено, что МЭС можно использовать для индивидуальной оценки, как эффективности ИТ ОЦН различного генеза, так и глубины и качества </a:t>
            </a:r>
            <a:r>
              <a:rPr lang="ru-RU" sz="2000" dirty="0" err="1" smtClean="0"/>
              <a:t>седации</a:t>
            </a:r>
            <a:r>
              <a:rPr lang="ru-RU" sz="2000" dirty="0" smtClean="0"/>
              <a:t> у пациентов с сочетанной тяжелой ЧМТ в режиме реального времени.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619765"/>
            <a:ext cx="59293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Использование МЭС в периоде апробации (Акт внедрения «Оценка эффективности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нейрофармакотерапии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острой церебральной недостаточности препаратом «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ПК-Мерц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 от 2016 г.) на основании данных медицинской экспертной системы позволило: снизить летальность при ОЦН различного генеза (с 2014 по 2017 на 7,4%), сократить сроки пребывания пациентов в отделениях интенсивной терапии (значимое снижение показателя койко-день), снизить экономические затраты на лечение пациентов с острой церебральной недостаточностью.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G\Desktop\34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9" y="3071809"/>
            <a:ext cx="2681307" cy="2214579"/>
          </a:xfrm>
          <a:prstGeom prst="rect">
            <a:avLst/>
          </a:prstGeom>
          <a:noFill/>
        </p:spPr>
      </p:pic>
      <p:pic>
        <p:nvPicPr>
          <p:cNvPr id="8" name="Picture 13" descr="Картинка 292 из 20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3"/>
            <a:ext cx="2755900" cy="367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1809739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8670" y="2285992"/>
            <a:ext cx="336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irina.andronowa2011@yandex.ua</a:t>
            </a:r>
            <a:endParaRPr lang="ru-RU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285992"/>
            <a:ext cx="251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dongorodnik@yandex.ru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285992"/>
            <a:ext cx="292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6"/>
              </a:rPr>
              <a:t>vladimircherniy3@gmail.com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Представлены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7"/>
            <a:ext cx="8858312" cy="283370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использования медицинской экспертной системы (МЭС), созданной в 2014-2018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основании научно-исследовательской работы (шифр 0114U001924) кафедры анестезиологии, интенсивной терапии и медицины неотложных состояний ФИПО ГОО ВПО "ДОННМУ" для индивидуальной коррекции интенсивной терапии (ИТ) у пациентов с церебральной недостаточностью различного генеза в режиме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RealTime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357704"/>
            <a:ext cx="3714168" cy="22860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214958"/>
            <a:ext cx="4187914" cy="1428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439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714357"/>
            <a:ext cx="6143668" cy="478634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Обследовали 489 пациентов: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236 – с острой церебральной недостаточностью (ОЦН) вследствие острого нарушения мозгового кровообращения (ОНМК);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254 с ОЦН из-за тяжелой ЧМТ;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 – с ОЦН, индуцированной гипоксией.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685~1\AppData\Local\Temp\_tc\Иллюстрации\IMG_20141121_10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38237"/>
            <a:ext cx="2500330" cy="31194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6" descr="STA4113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786321"/>
            <a:ext cx="3346066" cy="1928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STA41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4348" y="4500579"/>
            <a:ext cx="2119328" cy="21193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4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5"/>
            <a:ext cx="6215106" cy="5286411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Этапами создания МЭС на принципах нечеткой логики были: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программно-аппаратного комплекса, который проводил спектрально-корреляционный анализ ЭЭГ и вариабельности сердечного ритма (ВСР) в режиме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RealTime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38236"/>
            <a:ext cx="2428868" cy="30480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4286257"/>
            <a:ext cx="2227376" cy="2382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3658196" cy="233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4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5"/>
            <a:ext cx="6215106" cy="5286411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Этапами создания МЭС на принципах нечеткой логики были: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выявление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основных предикторов морфофункционального состояния ЦНС по данным ЭЭГ, ВСР, клинической оценки по шкалам совместно с параметрами МКТ, церебральной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оксиметрии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ТКДГ;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238236"/>
            <a:ext cx="1928802" cy="30480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14818"/>
            <a:ext cx="32311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4"/>
            <a:ext cx="8229600" cy="7254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4714908" cy="4525963"/>
          </a:xfrm>
        </p:spPr>
        <p:txBody>
          <a:bodyPr>
            <a:normAutofit/>
          </a:bodyPr>
          <a:lstStyle/>
          <a:p>
            <a:pPr marL="0" inden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МЭС на принципах нечеткой логики включало: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диагностической информативности показателей методом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моделирования (60 нейронов во входном слое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142994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ndalus" pitchFamily="18" charset="-78"/>
              </a:rPr>
              <a:t>Метод самоорганизующихся карт </a:t>
            </a:r>
            <a:r>
              <a:rPr lang="ru-RU" sz="1600" b="1" dirty="0" err="1" smtClean="0">
                <a:latin typeface="Arial" pitchFamily="34" charset="0"/>
                <a:cs typeface="Andalus" pitchFamily="18" charset="-78"/>
              </a:rPr>
              <a:t>Кохонена</a:t>
            </a:r>
            <a:r>
              <a:rPr lang="ru-RU" sz="1600" b="1" dirty="0" smtClean="0">
                <a:latin typeface="Arial" pitchFamily="34" charset="0"/>
                <a:cs typeface="Andalus" pitchFamily="18" charset="-78"/>
              </a:rPr>
              <a:t> </a:t>
            </a:r>
            <a:r>
              <a:rPr lang="ru-RU" sz="1600" dirty="0" smtClean="0">
                <a:latin typeface="Arial" pitchFamily="34" charset="0"/>
                <a:cs typeface="Andalus" pitchFamily="18" charset="-78"/>
              </a:rPr>
              <a:t>(</a:t>
            </a:r>
            <a:r>
              <a:rPr lang="ru-RU" sz="1600" i="1" dirty="0" err="1" smtClean="0">
                <a:latin typeface="Arial" pitchFamily="34" charset="0"/>
                <a:cs typeface="Andalus" pitchFamily="18" charset="-78"/>
              </a:rPr>
              <a:t>Self-organizing</a:t>
            </a:r>
            <a:r>
              <a:rPr lang="ru-RU" sz="1600" i="1" dirty="0" smtClean="0">
                <a:latin typeface="Arial" pitchFamily="34" charset="0"/>
                <a:cs typeface="Andalus" pitchFamily="18" charset="-78"/>
              </a:rPr>
              <a:t> </a:t>
            </a:r>
            <a:r>
              <a:rPr lang="ru-RU" sz="1600" i="1" dirty="0" err="1" smtClean="0">
                <a:latin typeface="Arial" pitchFamily="34" charset="0"/>
                <a:cs typeface="Andalus" pitchFamily="18" charset="-78"/>
              </a:rPr>
              <a:t>map</a:t>
            </a:r>
            <a:r>
              <a:rPr lang="ru-RU" sz="1600" dirty="0" smtClean="0">
                <a:latin typeface="Arial" pitchFamily="34" charset="0"/>
                <a:cs typeface="Andalus" pitchFamily="18" charset="-78"/>
              </a:rPr>
              <a:t> —SOM )</a:t>
            </a:r>
            <a:endParaRPr lang="ru-RU" sz="1600" dirty="0">
              <a:latin typeface="Arial" pitchFamily="34" charset="0"/>
              <a:cs typeface="Andalus" pitchFamily="18" charset="-78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357833" y="2095496"/>
            <a:ext cx="3622655" cy="3234279"/>
            <a:chOff x="1735" y="2392"/>
            <a:chExt cx="8202" cy="431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35" y="2392"/>
              <a:ext cx="8202" cy="4316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937" y="2406"/>
              <a:ext cx="616" cy="527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x</a:t>
              </a:r>
              <a:r>
                <a:rPr lang="en-US" sz="14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1</a:t>
              </a:r>
              <a:r>
                <a:rPr lang="en-US" sz="1400" baseline="-25000">
                  <a:solidFill>
                    <a:srgbClr val="000000"/>
                  </a:solidFill>
                  <a:latin typeface="Arial" pitchFamily="34" charset="0"/>
                </a:rPr>
                <a:t>	</a:t>
              </a:r>
              <a:endParaRPr lang="ru-RU" sz="1200">
                <a:latin typeface="Arial" pitchFamily="34" charset="0"/>
              </a:endParaRPr>
            </a:p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6442" y="2392"/>
              <a:ext cx="616" cy="527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x</a:t>
              </a:r>
              <a:r>
                <a:rPr lang="en-US" sz="14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n</a:t>
              </a:r>
              <a:r>
                <a:rPr lang="en-US" sz="1400" baseline="-25000">
                  <a:solidFill>
                    <a:srgbClr val="000000"/>
                  </a:solidFill>
                  <a:latin typeface="Arial" pitchFamily="34" charset="0"/>
                </a:rPr>
                <a:t>	</a:t>
              </a:r>
              <a:endParaRPr lang="ru-RU" sz="1200">
                <a:latin typeface="Arial" pitchFamily="34" charset="0"/>
              </a:endParaRPr>
            </a:p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5768" y="4353"/>
              <a:ext cx="1531" cy="186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4945" y="4378"/>
              <a:ext cx="1518" cy="185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4212" y="4340"/>
              <a:ext cx="1544" cy="187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3441" y="4327"/>
              <a:ext cx="1544" cy="187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661" y="4391"/>
              <a:ext cx="1506" cy="1825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674" y="6228"/>
              <a:ext cx="3985" cy="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681" y="4378"/>
              <a:ext cx="1480" cy="1839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2507" y="6087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317" y="6087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075" y="6087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4821" y="6075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644" y="6075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6531" y="6075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176" y="5585"/>
              <a:ext cx="3985" cy="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009" y="5444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819" y="5444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577" y="5444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5323" y="5432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6146" y="5432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033" y="5432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703" y="4955"/>
              <a:ext cx="3985" cy="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536" y="4814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346" y="4814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5104" y="4814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5850" y="4802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6673" y="4802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7560" y="4802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179" y="4376"/>
              <a:ext cx="3985" cy="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012" y="4235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22" y="4235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580" y="4235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6326" y="4223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7149" y="4223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036" y="4223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5310" y="2872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6817" y="2886"/>
              <a:ext cx="283" cy="28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4217" y="3098"/>
              <a:ext cx="1106" cy="1145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>
              <a:off x="5001" y="3150"/>
              <a:ext cx="373" cy="109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5489" y="3163"/>
              <a:ext cx="193" cy="1055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5554" y="3111"/>
              <a:ext cx="862" cy="1119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5580" y="3034"/>
              <a:ext cx="1594" cy="124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5580" y="2983"/>
              <a:ext cx="2494" cy="1273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 flipH="1">
              <a:off x="4269" y="3047"/>
              <a:ext cx="2520" cy="124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 flipH="1">
              <a:off x="5053" y="3111"/>
              <a:ext cx="1787" cy="115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 flipH="1">
              <a:off x="5786" y="3150"/>
              <a:ext cx="1105" cy="1093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 flipH="1">
              <a:off x="6506" y="3163"/>
              <a:ext cx="463" cy="106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7059" y="3137"/>
              <a:ext cx="218" cy="106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7110" y="3047"/>
              <a:ext cx="1003" cy="115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>
              <a:off x="5451" y="2443"/>
              <a:ext cx="0" cy="42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6956" y="2469"/>
              <a:ext cx="1" cy="42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>
              <a:off x="2649" y="636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62"/>
            <p:cNvSpPr>
              <a:spLocks noChangeShapeType="1"/>
            </p:cNvSpPr>
            <p:nvPr/>
          </p:nvSpPr>
          <p:spPr bwMode="auto">
            <a:xfrm>
              <a:off x="3447" y="6377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>
              <a:off x="4205" y="636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>
              <a:off x="4951" y="636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>
              <a:off x="5774" y="636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>
              <a:off x="6674" y="636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67"/>
            <p:cNvSpPr>
              <a:spLocks noChangeShapeType="1"/>
            </p:cNvSpPr>
            <p:nvPr/>
          </p:nvSpPr>
          <p:spPr bwMode="auto">
            <a:xfrm>
              <a:off x="3150" y="573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68"/>
            <p:cNvSpPr>
              <a:spLocks noChangeShapeType="1"/>
            </p:cNvSpPr>
            <p:nvPr/>
          </p:nvSpPr>
          <p:spPr bwMode="auto">
            <a:xfrm>
              <a:off x="3948" y="5747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69"/>
            <p:cNvSpPr>
              <a:spLocks noChangeShapeType="1"/>
            </p:cNvSpPr>
            <p:nvPr/>
          </p:nvSpPr>
          <p:spPr bwMode="auto">
            <a:xfrm>
              <a:off x="4706" y="573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70"/>
            <p:cNvSpPr>
              <a:spLocks noChangeShapeType="1"/>
            </p:cNvSpPr>
            <p:nvPr/>
          </p:nvSpPr>
          <p:spPr bwMode="auto">
            <a:xfrm>
              <a:off x="5452" y="573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6275" y="573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7175" y="573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73"/>
            <p:cNvSpPr>
              <a:spLocks noChangeShapeType="1"/>
            </p:cNvSpPr>
            <p:nvPr/>
          </p:nvSpPr>
          <p:spPr bwMode="auto">
            <a:xfrm>
              <a:off x="3677" y="510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>
              <a:off x="4475" y="5117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5233" y="510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5979" y="510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6802" y="510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>
              <a:off x="7702" y="5104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>
              <a:off x="4165" y="4525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>
              <a:off x="4963" y="4538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>
              <a:off x="5721" y="4525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>
              <a:off x="6467" y="4525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>
              <a:off x="7290" y="4525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8190" y="4525"/>
              <a:ext cx="1" cy="32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4786314" y="5715026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создана нейронная сеть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Кохонена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60-ю нейронами во входном слое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5"/>
            <a:ext cx="3643338" cy="571501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Создание МЭС на принципах нечеткой логики включало: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алгоритмизация процесса диагностики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полиэтиологи-ческой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церебральной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недостаточ-ности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данным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анализа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38244"/>
            <a:ext cx="3429024" cy="199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95501"/>
            <a:ext cx="3357586" cy="154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17" y="2857496"/>
            <a:ext cx="2355539" cy="134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6" y="3429010"/>
            <a:ext cx="2565753" cy="15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1" y="4667259"/>
            <a:ext cx="2420647" cy="12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5334013"/>
            <a:ext cx="1873238" cy="119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27" y="4191016"/>
            <a:ext cx="2466967" cy="139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83" y="5238765"/>
            <a:ext cx="1761989" cy="111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77" y="5810267"/>
            <a:ext cx="1936741" cy="9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5357826"/>
            <a:ext cx="1873238" cy="119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778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 обсуждение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643470" cy="51435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рассчитан «прогностический» </a:t>
            </a:r>
            <a:r>
              <a:rPr lang="ru-RU" b="1" dirty="0" smtClean="0">
                <a:solidFill>
                  <a:srgbClr val="2007B9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b="1" dirty="0" err="1" smtClean="0">
                <a:solidFill>
                  <a:srgbClr val="2007B9"/>
                </a:solidFill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b="1" dirty="0" smtClean="0">
                <a:solidFill>
                  <a:srgbClr val="2007B9"/>
                </a:solidFill>
                <a:latin typeface="Times New Roman" pitchFamily="18" charset="0"/>
                <a:cs typeface="Times New Roman" pitchFamily="18" charset="0"/>
              </a:rPr>
              <a:t> анализа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(КНА) прогнозирования исходов.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47733"/>
            <a:ext cx="3768458" cy="245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19501"/>
            <a:ext cx="417863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52483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и обсуждение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6"/>
            <a:ext cx="8858312" cy="40719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анализа (КНА) имел следующую градацию: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 балла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КНА свидетельствовал о возможности летального исхода;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1,01-2 балла – о вероятности формирования вегетативного состояния,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2,01-3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балла – о формировании глубокой 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3,01-4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балла - умеренной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4,01-5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балла расценивался как возможность полного восстановления.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950712"/>
            <a:ext cx="2928958" cy="13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786325"/>
            <a:ext cx="2857520" cy="161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991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ИСПОЛЬЗОВАНИЕ МЕДИЦИНСКОЙ ЭКСПЕРТНОЙ СИСТЕМЫ ДЛЯ ИНДИВИДУАЛЬНОЙ КОРРЕКЦИИ ЛЕЧЕНИЯ У ПАЦИЕНТОВ ОТДЕЛЕНИЯ НЕЙРОХИРУРГИЧЕСКОЙ ИНТЕНСИВНОЙ ТЕРАПИИ</vt:lpstr>
      <vt:lpstr>Представлены результаты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Результаты и обсуждение</vt:lpstr>
      <vt:lpstr>Результаты и обсуждение</vt:lpstr>
      <vt:lpstr>Результаты и обсуждение</vt:lpstr>
      <vt:lpstr>По результатам данного исследования выявлено, например, что</vt:lpstr>
      <vt:lpstr>Материалы и методы</vt:lpstr>
      <vt:lpstr>Материалы и методы</vt:lpstr>
      <vt:lpstr>Результаты и обсуждение</vt:lpstr>
      <vt:lpstr>Результаты и обсуждение</vt:lpstr>
      <vt:lpstr>Результаты и обсуждение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ПРИНЦИПОВ И МЕТОДОВ ИНДИВИДУАЛЬНОЙ КОРРЕКЦИИ ИНТЕНСИВНОЙ ТЕРАПИИ У ПАЦИЕНТОВ С ОСТРОЙ ИШЕМИЕЙ МОЗГА.</dc:title>
  <dc:creator>Alex</dc:creator>
  <cp:lastModifiedBy>Alex</cp:lastModifiedBy>
  <cp:revision>57</cp:revision>
  <dcterms:created xsi:type="dcterms:W3CDTF">2019-09-20T18:11:08Z</dcterms:created>
  <dcterms:modified xsi:type="dcterms:W3CDTF">2020-10-29T18:41:10Z</dcterms:modified>
</cp:coreProperties>
</file>