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9" autoAdjust="0"/>
    <p:restoredTop sz="94643" autoAdjust="0"/>
  </p:normalViewPr>
  <p:slideViewPr>
    <p:cSldViewPr>
      <p:cViewPr varScale="1">
        <p:scale>
          <a:sx n="97" d="100"/>
          <a:sy n="97" d="100"/>
        </p:scale>
        <p:origin x="-3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0E52-E248-4672-A469-D59DEBA7029F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1703-134D-4463-A370-37A725523A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0E52-E248-4672-A469-D59DEBA7029F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1703-134D-4463-A370-37A72552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0E52-E248-4672-A469-D59DEBA7029F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1703-134D-4463-A370-37A72552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0E52-E248-4672-A469-D59DEBA7029F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1703-134D-4463-A370-37A72552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0E52-E248-4672-A469-D59DEBA7029F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E521703-134D-4463-A370-37A72552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0E52-E248-4672-A469-D59DEBA7029F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1703-134D-4463-A370-37A72552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0E52-E248-4672-A469-D59DEBA7029F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1703-134D-4463-A370-37A72552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0E52-E248-4672-A469-D59DEBA7029F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1703-134D-4463-A370-37A72552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0E52-E248-4672-A469-D59DEBA7029F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1703-134D-4463-A370-37A72552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0E52-E248-4672-A469-D59DEBA7029F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1703-134D-4463-A370-37A72552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0E52-E248-4672-A469-D59DEBA7029F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1703-134D-4463-A370-37A72552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A80E52-E248-4672-A469-D59DEBA7029F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521703-134D-4463-A370-37A72552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ФУНДАМЕНТАЛЬНЫЕ ОСНОВЫ И БУДУЩЕЕ ТРАНСПЛАНТОЛОГИИ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971600" y="188640"/>
            <a:ext cx="7488832" cy="155679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400" dirty="0" smtClean="0"/>
              <a:t>ГОО ВПО «Донецкий национальный медицинский университет им.М.Горького» МЗ ДНР</a:t>
            </a:r>
            <a:br>
              <a:rPr lang="ru-RU" sz="2400" dirty="0" smtClean="0"/>
            </a:br>
            <a:r>
              <a:rPr lang="ru-RU" sz="2400" dirty="0" smtClean="0"/>
              <a:t>Кафедра трансплантологии и клинической лабораторной диагностики </a:t>
            </a:r>
            <a:br>
              <a:rPr lang="ru-RU" sz="2400" dirty="0" smtClean="0"/>
            </a:br>
            <a:endParaRPr lang="ru-RU" sz="2400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32040" y="3068960"/>
            <a:ext cx="3960440" cy="3096344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ru-RU" sz="2400" dirty="0" smtClean="0"/>
              <a:t>1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 algn="r">
              <a:buNone/>
            </a:pPr>
            <a:r>
              <a:rPr lang="ru-RU" sz="3000" dirty="0" smtClean="0"/>
              <a:t>Богданова М. Е.</a:t>
            </a:r>
            <a:endParaRPr lang="ru-RU" sz="3000" dirty="0"/>
          </a:p>
        </p:txBody>
      </p:sp>
      <p:pic>
        <p:nvPicPr>
          <p:cNvPr id="7" name="Рисунок 6" descr="699124b6eca394ebcb5d8df9036ce902e9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2976"/>
            <a:ext cx="5436096" cy="34435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76672"/>
            <a:ext cx="8291264" cy="2028658"/>
          </a:xfrm>
        </p:spPr>
        <p:txBody>
          <a:bodyPr/>
          <a:lstStyle/>
          <a:p>
            <a:r>
              <a:rPr lang="ru-RU" sz="2800" b="1" dirty="0" smtClean="0"/>
              <a:t>Выводы.</a:t>
            </a:r>
            <a:r>
              <a:rPr lang="ru-RU" sz="2800" dirty="0" smtClean="0"/>
              <a:t> Трансплантация органов является интенсивно развивающимся направлением, которое должно рассматриваться как приоритет и будущее современной медицины.</a:t>
            </a:r>
          </a:p>
          <a:p>
            <a:endParaRPr lang="ru-RU" dirty="0"/>
          </a:p>
        </p:txBody>
      </p:sp>
      <p:pic>
        <p:nvPicPr>
          <p:cNvPr id="4" name="Рисунок 3" descr="transplantatsiya-organ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420888"/>
            <a:ext cx="6913386" cy="41823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В настоящее время в мире ежегодно выполняется более 140 тысяч трансплантаций органов.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" name="Содержимое 5" descr="ac5bc478cff35bbc3ea151b59ee8adc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79008"/>
            <a:ext cx="8136904" cy="446956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Отмечена тенденция к постоянному увеличению количества  трансплантаций органов, причем, особенно значительное в странах третьего мира.</a:t>
            </a:r>
            <a:endParaRPr lang="ru-RU" sz="2200" dirty="0"/>
          </a:p>
        </p:txBody>
      </p:sp>
      <p:pic>
        <p:nvPicPr>
          <p:cNvPr id="4" name="Содержимое 3" descr="53187902832378947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9851" y="1600200"/>
            <a:ext cx="7104298" cy="47085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250629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последнее десятилетие показания для трансплантации органов и их перечень значительно расширены. Все чаще выполняются </a:t>
            </a:r>
            <a:r>
              <a:rPr lang="ru-RU" sz="2400" dirty="0" err="1" smtClean="0"/>
              <a:t>мультиорганные</a:t>
            </a:r>
            <a:r>
              <a:rPr lang="ru-RU" sz="2400" dirty="0" smtClean="0"/>
              <a:t> пересадки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Рисунок 4" descr="725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348880"/>
            <a:ext cx="7499906" cy="39330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3008313" cy="1931814"/>
          </a:xfrm>
        </p:spPr>
        <p:txBody>
          <a:bodyPr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124744"/>
            <a:ext cx="3168352" cy="500141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Расширяется спектр трансплантаций с применением робототехники, увеличилась продолжительность консервации и расширено использование органов от </a:t>
            </a:r>
            <a:r>
              <a:rPr lang="ru-RU" sz="2000" dirty="0" err="1" smtClean="0"/>
              <a:t>асистолических</a:t>
            </a:r>
            <a:r>
              <a:rPr lang="ru-RU" sz="2000" dirty="0" smtClean="0"/>
              <a:t> и возрастных доноров, ранее не рекомендованных для трансплантации, за счет их машинной перфузии.</a:t>
            </a:r>
            <a:endParaRPr lang="ru-RU" sz="2000" dirty="0"/>
          </a:p>
        </p:txBody>
      </p:sp>
      <p:pic>
        <p:nvPicPr>
          <p:cNvPr id="5" name="Содержимое 4" descr="WBAMC_first_in_DoD_to_use_robot_for_surgery_160426-A-EK666-5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260648"/>
            <a:ext cx="5111750" cy="3651433"/>
          </a:xfrm>
        </p:spPr>
      </p:pic>
      <p:pic>
        <p:nvPicPr>
          <p:cNvPr id="6" name="Рисунок 5" descr="2014%2F10%2F27%2F49%2Fheart1.b7d97.jpg%2F1200x6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9626" y="3957719"/>
            <a:ext cx="4776302" cy="24956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28803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Ранее подготовка к пересадке касалась потенциального реципиента, то в настоящее время появились возможности эффективного до трансплантационного воздействия на донорский орган. Актуальность такого подхода обусловлена существенным снижением поражений головного мозга вследствие травм, особенно на фоне резкого снижения частоты дорожно-транспортного травматизма на фоне научно-технического прогресса в автомобилестроении, строительстве дорог, оптимизации правил дорожного движения и их соблюдения.</a:t>
            </a:r>
          </a:p>
          <a:p>
            <a:endParaRPr lang="ru-RU" dirty="0"/>
          </a:p>
        </p:txBody>
      </p:sp>
      <p:pic>
        <p:nvPicPr>
          <p:cNvPr id="4" name="Рисунок 3" descr="biliarnyy-cirroz-pecheni-operatsiya-po-transplantatsi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140969"/>
            <a:ext cx="6358086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116632"/>
            <a:ext cx="7776864" cy="18056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Постепенно накапливается информация по возможности создания искусственных органов,  в том числе, компактных на основе органной инженерии. Этому будет способствовать картирование органов и создание периодической таблицы всех клеток человеческого организма.</a:t>
            </a:r>
          </a:p>
          <a:p>
            <a:endParaRPr lang="ru-RU" dirty="0"/>
          </a:p>
        </p:txBody>
      </p:sp>
      <p:pic>
        <p:nvPicPr>
          <p:cNvPr id="5" name="Содержимое 4" descr="body-superJumb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17440"/>
            <a:ext cx="7590487" cy="504056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57018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Продолжается разработка новых </a:t>
            </a:r>
            <a:r>
              <a:rPr lang="ru-RU" sz="2000" dirty="0" err="1" smtClean="0">
                <a:solidFill>
                  <a:schemeClr val="tx1"/>
                </a:solidFill>
              </a:rPr>
              <a:t>иммуносупрессантов</a:t>
            </a:r>
            <a:r>
              <a:rPr lang="ru-RU" sz="2000" dirty="0" smtClean="0">
                <a:solidFill>
                  <a:schemeClr val="tx1"/>
                </a:solidFill>
              </a:rPr>
              <a:t> селективно действующих на различные звенья иммунной системы, которые участвуют в развитии иммунной реакции на пересаженный орган. Это позволяет обеспечить минимальную, но адекватную </a:t>
            </a:r>
            <a:r>
              <a:rPr lang="ru-RU" sz="2000" dirty="0" err="1" smtClean="0">
                <a:solidFill>
                  <a:schemeClr val="tx1"/>
                </a:solidFill>
              </a:rPr>
              <a:t>иммуносупрессию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bb08bb7d80e05f76668096c8cad3e57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564904"/>
            <a:ext cx="5734406" cy="381338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532859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Использование методов </a:t>
            </a:r>
            <a:r>
              <a:rPr lang="ru-RU" dirty="0" err="1" smtClean="0">
                <a:solidFill>
                  <a:schemeClr val="bg1"/>
                </a:solidFill>
              </a:rPr>
              <a:t>геномики</a:t>
            </a:r>
            <a:r>
              <a:rPr lang="ru-RU" dirty="0" smtClean="0">
                <a:solidFill>
                  <a:schemeClr val="bg1"/>
                </a:solidFill>
              </a:rPr>
              <a:t> позволит обеспечить выполнение виртуальной биопсии, которая заменит выполнение протокольной биопсии трансплантатов.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Искусственный интеллект и роботизация в течение ближайших 20 лет по оценке экспертов снизит потребность во врачах нефрологах на 15%, хирургах – на 25%, врачах лабораторной диагностики на 55 %.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Ведутся разработки по инженерии клеточных органоидов, которые предполагается использовать для устранения дисфункции пересаженных органов.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конечном итоге компьютерные алгоритмы не заменят врача, но врач использующий эти алгоритмы заменит того, кто их не использует.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</TotalTime>
  <Words>327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ФУНДАМЕНТАЛЬНЫЕ ОСНОВЫ И БУДУЩЕЕ ТРАНСПЛАНТОЛОГИИ </vt:lpstr>
      <vt:lpstr>В настоящее время в мире ежегодно выполняется более 140 тысяч трансплантаций органов. </vt:lpstr>
      <vt:lpstr>Отмечена тенденция к постоянному увеличению количества  трансплантаций органов, причем, особенно значительное в странах третьего мира.</vt:lpstr>
      <vt:lpstr>В последнее десятилетие показания для трансплантации органов и их перечень значительно расширены. Все чаще выполняются мультиорганные пересадки</vt:lpstr>
      <vt:lpstr> </vt:lpstr>
      <vt:lpstr>Слайд 6</vt:lpstr>
      <vt:lpstr>Слайд 7</vt:lpstr>
      <vt:lpstr>Продолжается разработка новых иммуносупрессантов селективно действующих на различные звенья иммунной системы, которые участвуют в развитии иммунной реакции на пересаженный орган. Это позволяет обеспечить минимальную, но адекватную иммуносупрессию. </vt:lpstr>
      <vt:lpstr>Слайд 9</vt:lpstr>
      <vt:lpstr>Слайд 10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Денисов</cp:lastModifiedBy>
  <cp:revision>13</cp:revision>
  <dcterms:created xsi:type="dcterms:W3CDTF">2020-02-26T16:04:15Z</dcterms:created>
  <dcterms:modified xsi:type="dcterms:W3CDTF">2020-11-01T12:41:59Z</dcterms:modified>
</cp:coreProperties>
</file>