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5" r:id="rId5"/>
    <p:sldId id="261" r:id="rId6"/>
    <p:sldId id="263" r:id="rId7"/>
    <p:sldId id="267" r:id="rId8"/>
    <p:sldId id="268" r:id="rId9"/>
    <p:sldId id="262" r:id="rId10"/>
    <p:sldId id="264" r:id="rId11"/>
    <p:sldId id="266" r:id="rId12"/>
    <p:sldId id="271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422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1;&#1088;&#1083;&#1099;&#1082;&#1080;\&#1087;&#1086;%20&#1087;&#1088;&#1086;&#1089;&#1100;&#1073;&#1077;%20&#1057;&#1083;&#1077;&#1087;&#1091;&#1096;&#1082;&#1080;&#1085;&#1072;\&#1041;&#104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7248590772224895E-2"/>
          <c:y val="7.6315930038090188E-2"/>
          <c:w val="0.93589328967197061"/>
          <c:h val="0.61591401374778065"/>
        </c:manualLayout>
      </c:layout>
      <c:barChart>
        <c:barDir val="col"/>
        <c:grouping val="clustered"/>
        <c:ser>
          <c:idx val="0"/>
          <c:order val="0"/>
          <c:tx>
            <c:strRef>
              <c:f>'НКА прогноз'!$B$5</c:f>
              <c:strCache>
                <c:ptCount val="1"/>
                <c:pt idx="0">
                  <c:v>дексмедетомидин</c:v>
                </c:pt>
              </c:strCache>
            </c:strRef>
          </c:tx>
          <c:errBars>
            <c:errBarType val="both"/>
            <c:errValType val="stdErr"/>
          </c:errBars>
          <c:cat>
            <c:numRef>
              <c:f>'НКА прогноз'!$C$4:$I$4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'НКА прогноз'!$C$5:$I$5</c:f>
              <c:numCache>
                <c:formatCode>General</c:formatCode>
                <c:ptCount val="7"/>
                <c:pt idx="0">
                  <c:v>3.23</c:v>
                </c:pt>
                <c:pt idx="1">
                  <c:v>1.48</c:v>
                </c:pt>
                <c:pt idx="2">
                  <c:v>2.5299999999999998</c:v>
                </c:pt>
                <c:pt idx="3">
                  <c:v>1.7300000000000004</c:v>
                </c:pt>
                <c:pt idx="4">
                  <c:v>1.43</c:v>
                </c:pt>
                <c:pt idx="5">
                  <c:v>2.88</c:v>
                </c:pt>
                <c:pt idx="6">
                  <c:v>4.91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FA-453C-95BB-A86620AAC842}"/>
            </c:ext>
          </c:extLst>
        </c:ser>
        <c:dLbls/>
        <c:axId val="40131200"/>
        <c:axId val="40157568"/>
      </c:barChart>
      <c:catAx>
        <c:axId val="40131200"/>
        <c:scaling>
          <c:orientation val="minMax"/>
        </c:scaling>
        <c:axPos val="b"/>
        <c:numFmt formatCode="General" sourceLinked="1"/>
        <c:tickLblPos val="nextTo"/>
        <c:crossAx val="40157568"/>
        <c:crosses val="autoZero"/>
        <c:auto val="1"/>
        <c:lblAlgn val="ctr"/>
        <c:lblOffset val="100"/>
      </c:catAx>
      <c:valAx>
        <c:axId val="40157568"/>
        <c:scaling>
          <c:orientation val="minMax"/>
        </c:scaling>
        <c:axPos val="l"/>
        <c:majorGridlines/>
        <c:numFmt formatCode="General" sourceLinked="1"/>
        <c:tickLblPos val="nextTo"/>
        <c:crossAx val="40131200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4299697"/>
            <a:ext cx="7667244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189C-2D54-4088-84F7-7492D52CAA69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4550" y="4289334"/>
            <a:ext cx="895401" cy="640080"/>
          </a:xfrm>
        </p:spPr>
        <p:txBody>
          <a:bodyPr/>
          <a:lstStyle>
            <a:lvl1pPr>
              <a:defRPr sz="2800"/>
            </a:lvl1pPr>
          </a:lstStyle>
          <a:p>
            <a:fld id="{A16E1FAF-CF36-476E-AE58-DD86DDD97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4283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189C-2D54-4088-84F7-7492D52CAA69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1FAF-CF36-476E-AE58-DD86DDD97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680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189C-2D54-4088-84F7-7492D52CAA69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1FAF-CF36-476E-AE58-DD86DDD97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094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189C-2D54-4088-84F7-7492D52CAA69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1FAF-CF36-476E-AE58-DD86DDD97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5889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/>
          <a:p>
            <a:fld id="{D606189C-2D54-4088-84F7-7492D52CAA69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6272785"/>
            <a:ext cx="4745736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673049" y="2325848"/>
            <a:ext cx="810678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776" y="2506133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A16E1FAF-CF36-476E-AE58-DD86DDD97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5299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2194560"/>
            <a:ext cx="356616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8" y="2194560"/>
            <a:ext cx="356616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189C-2D54-4088-84F7-7492D52CAA69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1FAF-CF36-476E-AE58-DD86DDD97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949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8256"/>
            <a:ext cx="356616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43200"/>
            <a:ext cx="356616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168" y="2048256"/>
            <a:ext cx="356616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168" y="2743200"/>
            <a:ext cx="356616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189C-2D54-4088-84F7-7492D52CAA69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1FAF-CF36-476E-AE58-DD86DDD97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9367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189C-2D54-4088-84F7-7492D52CAA69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1FAF-CF36-476E-AE58-DD86DDD97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95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189C-2D54-4088-84F7-7492D52CAA69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1FAF-CF36-476E-AE58-DD86DDD97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2722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189C-2D54-4088-84F7-7492D52CAA69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1FAF-CF36-476E-AE58-DD86DDD97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799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189C-2D54-4088-84F7-7492D52CAA69}" type="datetimeFigureOut">
              <a:rPr lang="ru-RU" smtClean="0"/>
              <a:pPr/>
              <a:t>30.10.2020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1FAF-CF36-476E-AE58-DD86DDD97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5566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121408"/>
            <a:ext cx="75438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331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606189C-2D54-4088-84F7-7492D52CAA69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6102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A16E1FAF-CF36-476E-AE58-DD86DDD97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271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8670" y="1744028"/>
            <a:ext cx="7475220" cy="3035808"/>
          </a:xfrm>
        </p:spPr>
        <p:txBody>
          <a:bodyPr/>
          <a:lstStyle/>
          <a:p>
            <a:r>
              <a:rPr lang="ru-RU" alt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СЕДАЦИЯ В </a:t>
            </a:r>
            <a:r>
              <a:rPr lang="ru-RU" alt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ОИТ</a:t>
            </a:r>
            <a:r>
              <a:rPr lang="ru-RU" alt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ДЕКСМЕДЕТОМИДИН</a:t>
            </a:r>
            <a:r>
              <a:rPr lang="ru-RU" alt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anose="020E0502030303020204" pitchFamily="34" charset="0"/>
                <a:cs typeface="Arial" panose="020B0604020202020204" pitchFamily="34" charset="0"/>
              </a:rPr>
              <a:t/>
            </a:r>
            <a:br>
              <a:rPr lang="ru-RU" alt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anose="020E0502030303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28750" y="183570"/>
            <a:ext cx="66623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ГОО ВПО ДОННМУ ИМ. М. ГОРЬКОГО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анестезиологии, интенсивной терапии и медицины неотложных состояний ФИПО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8683" y="5925273"/>
            <a:ext cx="1275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Донецк 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31" y="4821035"/>
            <a:ext cx="8086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Городник Г.А., Смирнова Н.Н., Андронова И.А.,</a:t>
            </a:r>
          </a:p>
          <a:p>
            <a:r>
              <a:rPr lang="ru-RU" sz="2400" b="1" dirty="0" smtClean="0"/>
              <a:t> Герасименко А.С., </a:t>
            </a:r>
            <a:r>
              <a:rPr lang="ru-RU" sz="2400" b="1" dirty="0" err="1" smtClean="0"/>
              <a:t>Билошапка</a:t>
            </a:r>
            <a:r>
              <a:rPr lang="ru-RU" sz="2400" b="1" dirty="0" smtClean="0"/>
              <a:t> В.А., </a:t>
            </a:r>
            <a:r>
              <a:rPr lang="ru-RU" sz="2400" b="1" dirty="0" err="1" smtClean="0"/>
              <a:t>Коноваленко</a:t>
            </a:r>
            <a:r>
              <a:rPr lang="ru-RU" sz="2400" b="1" dirty="0" smtClean="0"/>
              <a:t> Ю.Н.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24964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16549" y="156711"/>
            <a:ext cx="738888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ДЕКСМЕДЕТОМИДИНА при ЧМТ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696314"/>
            <a:ext cx="8915399" cy="286232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Нейропротекторные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снижение мозгового кровотока (МК)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измеряемого коэффициента диффузии (ИКД)</a:t>
            </a:r>
            <a:endParaRPr lang="en-US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 выбора при:	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подготовке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экстубации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в 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постэкстубационный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период;</a:t>
            </a:r>
          </a:p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	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возбуждении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делирии</a:t>
            </a:r>
          </a:p>
          <a:p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Преимущества:   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риска делирия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минимальная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депрессия  дыхания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16548" y="5944729"/>
            <a:ext cx="815595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continuous </a:t>
            </a:r>
            <a:r>
              <a:rPr lang="en-US" alt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propofol</a:t>
            </a:r>
            <a:r>
              <a:rPr lang="en-US" alt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versus </a:t>
            </a:r>
            <a:r>
              <a:rPr lang="en-US" alt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dexmedetomidine</a:t>
            </a:r>
            <a:r>
              <a:rPr lang="en-US" alt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infusion on regional cerebral tissue oxygen saturation during cardiopulmonary bypass/ Rom J </a:t>
            </a:r>
            <a:r>
              <a:rPr lang="en-US" alt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Anaesth</a:t>
            </a:r>
            <a:r>
              <a:rPr lang="en-US" alt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Intensive Care. 2019 Apr;26(1):17-23. </a:t>
            </a:r>
            <a:r>
              <a:rPr lang="en-US" alt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alt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10.2478/rjaic-2019-0003</a:t>
            </a:r>
            <a:r>
              <a:rPr lang="en-US" alt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Reconsidering </a:t>
            </a:r>
            <a:r>
              <a:rPr lang="en-US" alt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Dexmedetomidine</a:t>
            </a:r>
            <a:r>
              <a:rPr lang="en-US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Sedation in the Critically Ill: Implications of the SPICE III Trial. Ann </a:t>
            </a:r>
            <a:r>
              <a:rPr lang="en-US" alt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Pharmacother</a:t>
            </a:r>
            <a:r>
              <a:rPr lang="en-US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2020 May;54(5):504-508. </a:t>
            </a:r>
            <a:r>
              <a:rPr lang="en-US" alt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10.1177/1060028019890672. </a:t>
            </a:r>
            <a:r>
              <a:rPr lang="en-US" alt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Epub</a:t>
            </a:r>
            <a:r>
              <a:rPr lang="en-US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 Nov 19. PMID: 31744312. </a:t>
            </a:r>
            <a:endParaRPr lang="ru-RU" alt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4523" y="3611283"/>
            <a:ext cx="3107280" cy="20934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8269" y="3717973"/>
            <a:ext cx="1963452" cy="197698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381" y="3494313"/>
            <a:ext cx="2370961" cy="138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88957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314" y="484632"/>
            <a:ext cx="8164286" cy="876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2386" y="1328057"/>
            <a:ext cx="7543800" cy="484414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2019-2020 годах сотрудниками кафедры анестезиологии, интенсивной терапии и медицины неотложных состояний ФИПО ГОО ВПО "ДОННМУ» были </a:t>
            </a:r>
            <a:r>
              <a:rPr lang="ru-RU" sz="2900" b="1" u="sng" dirty="0" smtClean="0">
                <a:latin typeface="Times New Roman" pitchFamily="18" charset="0"/>
                <a:cs typeface="Times New Roman" pitchFamily="18" charset="0"/>
              </a:rPr>
              <a:t>проведены </a:t>
            </a:r>
            <a:r>
              <a:rPr lang="ru-RU" sz="2900" b="1" u="sng" dirty="0" err="1" smtClean="0">
                <a:latin typeface="Times New Roman" pitchFamily="18" charset="0"/>
                <a:cs typeface="Times New Roman" pitchFamily="18" charset="0"/>
              </a:rPr>
              <a:t>пилотные</a:t>
            </a:r>
            <a:r>
              <a:rPr lang="ru-RU" sz="2900" b="1" u="sng" dirty="0" smtClean="0">
                <a:latin typeface="Times New Roman" pitchFamily="18" charset="0"/>
                <a:cs typeface="Times New Roman" pitchFamily="18" charset="0"/>
              </a:rPr>
              <a:t> исследования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эффективности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седации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у пациентов с сочетанной тяжелой ЧМТ в режиме реального времени.</a:t>
            </a:r>
          </a:p>
          <a:p>
            <a:pPr marL="514350" indent="-514350">
              <a:lnSpc>
                <a:spcPct val="120000"/>
              </a:lnSpc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14 пациентов получали в качестве седативного препарата 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дексмедетомидин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в дозе 1,10±0,20 мкг/кг/ч. </a:t>
            </a:r>
          </a:p>
          <a:p>
            <a:pPr marL="514350" indent="-514350">
              <a:lnSpc>
                <a:spcPct val="120000"/>
              </a:lnSpc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Исследования проводили: 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20000"/>
              </a:lnSpc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1-й этап - до начала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седации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 2-й этап – в момент введения, 3-й этап - через 30 мин после введения,  4-й этап – через 1 час после начала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седации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 5-й этап – через 1 сутки после начала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седации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6-й этап – через 3 суток после начала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седации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7-й этап – на этапе пробуждения.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6317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314" y="484632"/>
            <a:ext cx="8164286" cy="876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944" y="1328057"/>
            <a:ext cx="5715000" cy="536665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Использовали медицинскую экспертную систему (МЭС), для индивидуальной коррекции интенсивной терапии (ИТ) у пациентов с церебральной недостаточностью различного генеза в режиме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RealTime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рассчетом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«прогностического» </a:t>
            </a:r>
            <a:r>
              <a:rPr lang="ru-RU" b="1" dirty="0" smtClean="0">
                <a:solidFill>
                  <a:srgbClr val="2007B9"/>
                </a:solidFill>
                <a:latin typeface="Times New Roman" pitchFamily="18" charset="0"/>
                <a:cs typeface="Times New Roman" pitchFamily="18" charset="0"/>
              </a:rPr>
              <a:t>коэффициента </a:t>
            </a:r>
            <a:r>
              <a:rPr lang="ru-RU" b="1" dirty="0" err="1" smtClean="0">
                <a:solidFill>
                  <a:srgbClr val="2007B9"/>
                </a:solidFill>
                <a:latin typeface="Times New Roman" pitchFamily="18" charset="0"/>
                <a:cs typeface="Times New Roman" pitchFamily="18" charset="0"/>
              </a:rPr>
              <a:t>нейросетевого</a:t>
            </a:r>
            <a:r>
              <a:rPr lang="ru-RU" b="1" dirty="0" smtClean="0">
                <a:solidFill>
                  <a:srgbClr val="2007B9"/>
                </a:solidFill>
                <a:latin typeface="Times New Roman" pitchFamily="18" charset="0"/>
                <a:cs typeface="Times New Roman" pitchFamily="18" charset="0"/>
              </a:rPr>
              <a:t> анализа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(КНА).</a:t>
            </a:r>
          </a:p>
          <a:p>
            <a:pPr marL="0" indent="0" algn="just">
              <a:buNone/>
            </a:pPr>
            <a:r>
              <a:rPr lang="ru-RU" dirty="0" smtClean="0"/>
              <a:t>Увеличение КНА на 1 балл считали признаком снижения глубины </a:t>
            </a:r>
            <a:r>
              <a:rPr lang="ru-RU" dirty="0" err="1" smtClean="0"/>
              <a:t>седации</a:t>
            </a:r>
            <a:r>
              <a:rPr lang="ru-RU" dirty="0" smtClean="0"/>
              <a:t>; </a:t>
            </a:r>
          </a:p>
          <a:p>
            <a:pPr marL="0" indent="0" algn="just">
              <a:buNone/>
            </a:pPr>
            <a:r>
              <a:rPr lang="ru-RU" dirty="0" smtClean="0"/>
              <a:t>увеличение КНА на 2 и более балла  - признаком пробуждения; </a:t>
            </a:r>
          </a:p>
          <a:p>
            <a:pPr marL="0" indent="0" algn="just">
              <a:buNone/>
            </a:pPr>
            <a:r>
              <a:rPr lang="ru-RU" dirty="0" smtClean="0"/>
              <a:t>снижение КНА на 1 и более балл – эффективность </a:t>
            </a:r>
            <a:r>
              <a:rPr lang="ru-RU" dirty="0" err="1" smtClean="0"/>
              <a:t>седации</a:t>
            </a:r>
            <a:r>
              <a:rPr lang="ru-RU" dirty="0" smtClean="0"/>
              <a:t>. </a:t>
            </a:r>
          </a:p>
          <a:p>
            <a:pPr marL="0" indent="0" algn="just">
              <a:buNone/>
            </a:pPr>
            <a:r>
              <a:rPr lang="ru-RU" dirty="0" smtClean="0"/>
              <a:t>Показатели КНА от 0,01 до 1 – </a:t>
            </a:r>
            <a:r>
              <a:rPr lang="ru-RU" dirty="0" err="1" smtClean="0"/>
              <a:t>прогностически</a:t>
            </a:r>
            <a:r>
              <a:rPr lang="ru-RU" dirty="0" smtClean="0"/>
              <a:t> неблагоприятные признаки </a:t>
            </a:r>
            <a:r>
              <a:rPr lang="ru-RU" b="1" dirty="0" smtClean="0">
                <a:solidFill>
                  <a:srgbClr val="2007B9"/>
                </a:solidFill>
              </a:rPr>
              <a:t>неадекватных нейрофизиологических изменений ЦНС.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8030" y="2854761"/>
            <a:ext cx="2884714" cy="165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945" y="1311724"/>
            <a:ext cx="2355539" cy="1345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56317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77845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 обсуждение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47735"/>
            <a:ext cx="8229600" cy="20193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терапии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дексмедетомидином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типична т.н.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«монотонность» уровня КНА от начала действия препарата (3-й этап) до 3-х суток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седации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(6-й этап) – поддерживание значений КНА в диапазоне Ме±95%ДИ=1,97(1,43-2,9).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71604" y="2471057"/>
          <a:ext cx="6072230" cy="4172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-234845" y="184381"/>
            <a:ext cx="9228719" cy="11940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продолжаются.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95534" y="2770496"/>
            <a:ext cx="8761861" cy="6585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0962" y="73026"/>
            <a:ext cx="6615113" cy="127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«ТОЧКИ ПРИЛОЖЕНИЯ» ЭФФЕКТА </a:t>
            </a:r>
            <a:b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СОВРЕМЕННЫХ ПРЕПАРАТОВ, НАЗНАЧАЕМЫХ ДЛЯ СЕДАЦИИ В ОИТ</a:t>
            </a:r>
            <a:endParaRPr lang="ru-RU" alt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67396" y="1377956"/>
            <a:ext cx="29932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ПРОПОФОЛ </a:t>
            </a:r>
          </a:p>
          <a:p>
            <a:pPr algn="r"/>
            <a:r>
              <a:rPr lang="ru-RU" alt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БЕНЗОДИАЗЕПИНЫ                                                    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668316" y="4652963"/>
            <a:ext cx="3426707" cy="51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ru-RU" alt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АГОНИСТЫ ЦЕНТРАЛЬНЫХ </a:t>
            </a:r>
          </a:p>
          <a:p>
            <a:pPr>
              <a:lnSpc>
                <a:spcPct val="75000"/>
              </a:lnSpc>
            </a:pPr>
            <a:r>
              <a:rPr lang="ru-RU" alt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altLang="ru-RU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-АДРЕНОРЕЦЕПТОРОВ</a:t>
            </a:r>
            <a:r>
              <a:rPr lang="ru-RU" alt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74" t="38858" r="4013"/>
          <a:stretch>
            <a:fillRect/>
          </a:stretch>
        </p:blipFill>
        <p:spPr bwMode="auto">
          <a:xfrm>
            <a:off x="5751314" y="484982"/>
            <a:ext cx="3174972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134" b="18030"/>
          <a:stretch>
            <a:fillRect/>
          </a:stretch>
        </p:blipFill>
        <p:spPr bwMode="auto">
          <a:xfrm>
            <a:off x="404812" y="4090988"/>
            <a:ext cx="3122159" cy="276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751535" y="5752873"/>
            <a:ext cx="1678951" cy="75713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1600" b="1" dirty="0">
                <a:solidFill>
                  <a:srgbClr val="006699"/>
                </a:solidFill>
                <a:latin typeface="Calibri" panose="020F0502020204030204" pitchFamily="34" charset="0"/>
              </a:rPr>
              <a:t>ГОЛУБОЕ ПЯТНО </a:t>
            </a:r>
          </a:p>
          <a:p>
            <a:pPr algn="ctr">
              <a:lnSpc>
                <a:spcPct val="90000"/>
              </a:lnSpc>
            </a:pPr>
            <a:r>
              <a:rPr lang="ru-RU" altLang="ru-RU" sz="1600" b="1" dirty="0">
                <a:solidFill>
                  <a:srgbClr val="006699"/>
                </a:solidFill>
                <a:latin typeface="Calibri" panose="020F0502020204030204" pitchFamily="34" charset="0"/>
              </a:rPr>
              <a:t>(ретикулярная формация)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 rot="16620233">
            <a:off x="4759532" y="802040"/>
            <a:ext cx="379412" cy="1350169"/>
          </a:xfrm>
          <a:prstGeom prst="downArrow">
            <a:avLst>
              <a:gd name="adj1" fmla="val 50000"/>
              <a:gd name="adj2" fmla="val 118619"/>
            </a:avLst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2314" y="2315938"/>
            <a:ext cx="2864559" cy="222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5"/>
          <p:cNvSpPr>
            <a:spLocks noChangeArrowheads="1"/>
          </p:cNvSpPr>
          <p:nvPr/>
        </p:nvSpPr>
        <p:spPr bwMode="auto">
          <a:xfrm rot="16200000">
            <a:off x="4772241" y="1270115"/>
            <a:ext cx="433387" cy="1295400"/>
          </a:xfrm>
          <a:prstGeom prst="downArrow">
            <a:avLst>
              <a:gd name="adj1" fmla="val 50000"/>
              <a:gd name="adj2" fmla="val 99634"/>
            </a:avLst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 rot="4864674">
            <a:off x="2402087" y="4209059"/>
            <a:ext cx="433387" cy="2051447"/>
          </a:xfrm>
          <a:prstGeom prst="downArrow">
            <a:avLst>
              <a:gd name="adj1" fmla="val 50000"/>
              <a:gd name="adj2" fmla="val 157784"/>
            </a:avLst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7403" y="5155066"/>
            <a:ext cx="2523416" cy="157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42585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5290" y="381795"/>
            <a:ext cx="1593056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066800" y="6132898"/>
            <a:ext cx="72607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ru-RU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Dexmedetomidine</a:t>
            </a:r>
            <a:r>
              <a:rPr lang="en-GB" alt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Improved Quality of Emergence From General </a:t>
            </a:r>
            <a:r>
              <a:rPr lang="en-GB" altLang="ru-RU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Anesthesia</a:t>
            </a:r>
            <a:r>
              <a:rPr lang="en-GB" alt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Dose-Finding Study. </a:t>
            </a:r>
            <a:r>
              <a:rPr lang="en-GB" altLang="ru-RU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Anesth</a:t>
            </a:r>
            <a:r>
              <a:rPr lang="en-GB" alt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Analg</a:t>
            </a:r>
            <a:r>
              <a:rPr lang="en-GB" alt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2019 Dec;129(6):1504-1511. </a:t>
            </a:r>
            <a:r>
              <a:rPr lang="en-GB" altLang="ru-RU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GB" alt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10.1213/ANE.0000000000002763. PMID: 31743169.</a:t>
            </a:r>
          </a:p>
        </p:txBody>
      </p:sp>
      <p:pic>
        <p:nvPicPr>
          <p:cNvPr id="6" name="Picture 6" descr="Dexdor 9 Figure 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675" b="23424"/>
          <a:stretch>
            <a:fillRect/>
          </a:stretch>
        </p:blipFill>
        <p:spPr bwMode="auto">
          <a:xfrm>
            <a:off x="794657" y="1268334"/>
            <a:ext cx="5268005" cy="324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04813" y="4352925"/>
            <a:ext cx="595874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угнетение высвобождение норадреналина </a:t>
            </a:r>
          </a:p>
          <a:p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пресинаптические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ауторецепторы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генерация и модуляция потенциалов действия </a:t>
            </a:r>
          </a:p>
          <a:p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соматодендритные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постсинаптические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ауторецепторы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регуляция высвобождения других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нейротрансмиттеров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пресинаптические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соматодендритные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гетерорецепторы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-377429" y="9445"/>
            <a:ext cx="7670007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и локализация </a:t>
            </a:r>
            <a:b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fi-FI" altLang="ru-RU" sz="32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i-FI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адренорецепторов</a:t>
            </a:r>
            <a:endParaRPr lang="en-GB" alt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5905" y="1689100"/>
            <a:ext cx="1675210" cy="192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6732389" y="2145903"/>
            <a:ext cx="685800" cy="914400"/>
          </a:xfrm>
          <a:prstGeom prst="ellipse">
            <a:avLst/>
          </a:prstGeom>
          <a:solidFill>
            <a:srgbClr val="FF0000">
              <a:alpha val="0"/>
            </a:srgbClr>
          </a:solidFill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800"/>
              <a:t> 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4693356" y="3234519"/>
            <a:ext cx="3829" cy="128184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3280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98124" y="287337"/>
            <a:ext cx="3964875" cy="6092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l-GR" altLang="ru-RU" sz="1400" b="1" i="1" baseline="-25000">
              <a:cs typeface="Arial" panose="020B0604020202020204" pitchFamily="34" charset="0"/>
            </a:endParaRPr>
          </a:p>
        </p:txBody>
      </p:sp>
      <p:pic>
        <p:nvPicPr>
          <p:cNvPr id="5" name="Picture 6" descr="Figure 1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5995" y="538957"/>
            <a:ext cx="4050506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7"/>
          <p:cNvSpPr txBox="1">
            <a:spLocks noChangeArrowheads="1"/>
          </p:cNvSpPr>
          <p:nvPr/>
        </p:nvSpPr>
        <p:spPr bwMode="auto">
          <a:xfrm>
            <a:off x="532114" y="-147400"/>
            <a:ext cx="6265069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5000"/>
              </a:lnSpc>
            </a:pPr>
            <a:r>
              <a:rPr lang="el-GR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fi-FI" altLang="ru-RU" sz="28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адренорецепторы</a:t>
            </a: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</a:pP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расположены не</a:t>
            </a:r>
          </a:p>
          <a:p>
            <a:pPr>
              <a:lnSpc>
                <a:spcPct val="75000"/>
              </a:lnSpc>
            </a:pP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ЦНС, </a:t>
            </a:r>
          </a:p>
          <a:p>
            <a:pPr>
              <a:lnSpc>
                <a:spcPct val="75000"/>
              </a:lnSpc>
            </a:pP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и  в …</a:t>
            </a:r>
            <a:endParaRPr lang="en-GB" alt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54" t="20799" r="13829"/>
          <a:stretch>
            <a:fillRect/>
          </a:stretch>
        </p:blipFill>
        <p:spPr bwMode="auto">
          <a:xfrm>
            <a:off x="1049865" y="2740819"/>
            <a:ext cx="3158729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785813" y="3572907"/>
            <a:ext cx="1289135" cy="369332"/>
          </a:xfrm>
          <a:prstGeom prst="rect">
            <a:avLst/>
          </a:prstGeom>
          <a:solidFill>
            <a:srgbClr val="C1E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периферия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3477026" y="2324189"/>
            <a:ext cx="753732" cy="400110"/>
          </a:xfrm>
          <a:prstGeom prst="rect">
            <a:avLst/>
          </a:prstGeom>
          <a:solidFill>
            <a:srgbClr val="C1E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ЦНС</a:t>
            </a:r>
          </a:p>
        </p:txBody>
      </p:sp>
    </p:spTree>
    <p:extLst>
      <p:ext uri="{BB962C8B-B14F-4D97-AF65-F5344CB8AC3E}">
        <p14:creationId xmlns:p14="http://schemas.microsoft.com/office/powerpoint/2010/main" xmlns="" val="1132949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4541" y="333375"/>
            <a:ext cx="6372225" cy="647700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</a:t>
            </a:r>
            <a:r>
              <a:rPr lang="ru-RU" alt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седации</a:t>
            </a: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вызываемой</a:t>
            </a:r>
            <a:r>
              <a:rPr lang="fi-FI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GB" altLang="ru-RU" sz="32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агонистами</a:t>
            </a:r>
            <a:endParaRPr lang="en-GB" alt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616595" y="1182688"/>
            <a:ext cx="2861072" cy="47482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активация </a:t>
            </a:r>
          </a:p>
          <a:p>
            <a:pPr algn="ctr">
              <a:buFontTx/>
              <a:buNone/>
            </a:pPr>
            <a:r>
              <a:rPr lang="fi-FI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fi-FI" altLang="ru-RU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r>
              <a:rPr lang="fi-FI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адренорецепторов</a:t>
            </a:r>
            <a:r>
              <a:rPr lang="fi-FI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голубом пятне и стволе мозга</a:t>
            </a:r>
            <a:endParaRPr lang="fi-FI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>
              <a:buFontTx/>
              <a:buNone/>
            </a:pPr>
            <a:r>
              <a:rPr lang="fi-FI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</a:t>
            </a: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 algn="ctr">
              <a:buFontTx/>
              <a:buNone/>
            </a:pPr>
            <a:endParaRPr lang="fi-FI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>
              <a:buFontTx/>
              <a:buNone/>
            </a:pPr>
            <a:r>
              <a:rPr lang="ru-RU" alt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гиперполяризация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возбудимых нейронов</a:t>
            </a:r>
            <a:endParaRPr lang="fi-FI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>
              <a:buFontTx/>
              <a:buNone/>
            </a:pPr>
            <a:r>
              <a:rPr lang="fi-FI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</a:t>
            </a: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 algn="ctr">
              <a:buFontTx/>
              <a:buNone/>
            </a:pPr>
            <a:endParaRPr lang="fi-FI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</a:t>
            </a:r>
            <a:r>
              <a:rPr lang="ru-RU" alt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седация</a:t>
            </a:r>
            <a:endParaRPr lang="en-GB" altLang="ru-RU" sz="2400" b="1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6" name="Picture 4" descr="Figure 14 no labe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632" y="1522930"/>
            <a:ext cx="5068453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363511" y="1338264"/>
            <a:ext cx="1226105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кора мозга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28870" y="5491164"/>
            <a:ext cx="1131094" cy="7016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голубое</a:t>
            </a:r>
          </a:p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пятно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522527" y="5837837"/>
            <a:ext cx="745331" cy="3968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мост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502171" y="4472523"/>
            <a:ext cx="1321594" cy="3968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мозжечок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809671" y="5113070"/>
            <a:ext cx="864394" cy="7016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ствол</a:t>
            </a:r>
          </a:p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мозга</a:t>
            </a:r>
          </a:p>
        </p:txBody>
      </p:sp>
    </p:spTree>
    <p:extLst>
      <p:ext uri="{BB962C8B-B14F-4D97-AF65-F5344CB8AC3E}">
        <p14:creationId xmlns:p14="http://schemas.microsoft.com/office/powerpoint/2010/main" xmlns="" val="1016304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05796" y="264210"/>
            <a:ext cx="6220490" cy="665590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</a:t>
            </a:r>
            <a:r>
              <a:rPr lang="el-GR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GB" altLang="ru-RU" sz="28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агонистов: </a:t>
            </a:r>
            <a:r>
              <a:rPr lang="ru-RU" alt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дексмедетомидин</a:t>
            </a:r>
            <a:endParaRPr lang="en-GB" alt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3465115" y="1075166"/>
            <a:ext cx="3145520" cy="283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Дексмедетомидин</a:t>
            </a:r>
            <a:endParaRPr lang="fi-FI" alt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агонист</a:t>
            </a:r>
            <a:endParaRPr lang="fi-FI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fi-FI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fi-FI" altLang="ru-RU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fi-FI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:</a:t>
            </a:r>
            <a:r>
              <a:rPr lang="fi-FI" altLang="ru-RU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 </a:t>
            </a:r>
            <a:r>
              <a:rPr lang="fi-FI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1300:1</a:t>
            </a: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fi-FI" alt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fi-FI" alt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½ß</a:t>
            </a:r>
            <a:r>
              <a:rPr lang="fi-FI" alt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2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ч</a:t>
            </a:r>
            <a:endParaRPr lang="fi-FI" altLang="ru-RU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Не обладает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подтиповой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селективностью к</a:t>
            </a: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А-, В- и С-подтипам </a:t>
            </a: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</a:t>
            </a:r>
            <a:r>
              <a:rPr lang="fi-FI" alt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fi-FI" alt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адренорецепторов</a:t>
            </a:r>
            <a:endParaRPr lang="en-GB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74071" y="6261000"/>
            <a:ext cx="778754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ru-RU" sz="1000" i="1" dirty="0" smtClean="0"/>
              <a:t>The </a:t>
            </a:r>
            <a:r>
              <a:rPr lang="en-US" altLang="ru-RU" sz="1000" i="1" dirty="0"/>
              <a:t>effect of continuous </a:t>
            </a:r>
            <a:r>
              <a:rPr lang="en-US" altLang="ru-RU" sz="1000" i="1" dirty="0" err="1"/>
              <a:t>propofol</a:t>
            </a:r>
            <a:r>
              <a:rPr lang="en-US" altLang="ru-RU" sz="1000" i="1" dirty="0"/>
              <a:t> versus </a:t>
            </a:r>
            <a:r>
              <a:rPr lang="en-US" altLang="ru-RU" sz="1000" i="1" dirty="0" err="1"/>
              <a:t>dexmedetomidine</a:t>
            </a:r>
            <a:r>
              <a:rPr lang="en-US" altLang="ru-RU" sz="1000" i="1" dirty="0"/>
              <a:t> infusion on regional cerebral tissue oxygen saturation during cardiopulmonary bypass/ Rom J </a:t>
            </a:r>
            <a:r>
              <a:rPr lang="en-US" altLang="ru-RU" sz="1000" i="1" dirty="0" err="1"/>
              <a:t>Anaesth</a:t>
            </a:r>
            <a:r>
              <a:rPr lang="en-US" altLang="ru-RU" sz="1000" i="1" dirty="0"/>
              <a:t> Intensive Care. 2019 Apr;26(1):17-23. </a:t>
            </a:r>
            <a:r>
              <a:rPr lang="en-US" altLang="ru-RU" sz="1000" i="1" dirty="0" err="1"/>
              <a:t>doi</a:t>
            </a:r>
            <a:r>
              <a:rPr lang="en-US" altLang="ru-RU" sz="1000" i="1" dirty="0"/>
              <a:t>: 10.2478/rjaic-2019-0003.</a:t>
            </a:r>
            <a:endParaRPr lang="ru-RU" altLang="ru-RU" sz="1000" i="1" dirty="0" smtClean="0"/>
          </a:p>
          <a:p>
            <a:pPr eaLnBrk="0" hangingPunct="0"/>
            <a:endParaRPr lang="ru-RU" altLang="ru-RU" sz="1000" i="1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24128" y="4052347"/>
            <a:ext cx="588197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Дексмедетомидин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обладает сродством к: </a:t>
            </a:r>
          </a:p>
          <a:p>
            <a:r>
              <a:rPr lang="el-GR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ru-RU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el-GR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ru-RU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адренергическим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ru-RU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altLang="ru-RU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гистаминовым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5-HT</a:t>
            </a:r>
            <a:r>
              <a:rPr lang="ru-RU" altLang="ru-RU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5-HT</a:t>
            </a:r>
            <a:r>
              <a:rPr lang="en-US" altLang="ru-RU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-серотониновым,</a:t>
            </a:r>
          </a:p>
          <a:p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мускариновым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дофаминовым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триптаминовым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ГАМК-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эргическим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опиатным и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бензодиазепиновым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рецепторам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047" y="272202"/>
            <a:ext cx="1956673" cy="3143250"/>
          </a:xfrm>
          <a:prstGeom prst="rect">
            <a:avLst/>
          </a:prstGeom>
        </p:spPr>
      </p:pic>
      <p:pic>
        <p:nvPicPr>
          <p:cNvPr id="9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0636" y="2879993"/>
            <a:ext cx="2361914" cy="3189594"/>
          </a:xfrm>
        </p:spPr>
      </p:pic>
    </p:spTree>
    <p:extLst>
      <p:ext uri="{BB962C8B-B14F-4D97-AF65-F5344CB8AC3E}">
        <p14:creationId xmlns:p14="http://schemas.microsoft.com/office/powerpoint/2010/main" xmlns="" val="3321555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2963" y="398535"/>
            <a:ext cx="6365970" cy="57634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3536" y="1694960"/>
            <a:ext cx="25794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Седация</a:t>
            </a: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взрослых пациентов, находящихся в ОИТ, отделениях анестезиологии и реанимации и нуждающихся в уровне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седации</a:t>
            </a: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глубже, чем пробуждение в ответ на голосовую стимуляцию (соответствует диапазону от 0 до –3 баллов по шкале RASS).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240623" y="132657"/>
            <a:ext cx="330812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1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 </a:t>
            </a:r>
            <a:r>
              <a:rPr lang="ru-RU" sz="18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применения </a:t>
            </a:r>
            <a:r>
              <a:rPr lang="ru-RU" sz="1800" b="1" cap="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ДЕКСМЕДЕТОМИДИНа</a:t>
            </a:r>
            <a:endParaRPr lang="ru-RU" sz="18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9896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2963" y="398535"/>
            <a:ext cx="6365970" cy="5763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629" y="1399828"/>
            <a:ext cx="25794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Седация</a:t>
            </a: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неинтубированных</a:t>
            </a: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взрослых пациентов до и/или во время диагностических или хирургических процедур, требующих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седации</a:t>
            </a: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 есть процедурная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седация</a:t>
            </a: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сохранением сознания.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175309" y="187085"/>
            <a:ext cx="323192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1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 </a:t>
            </a:r>
            <a:r>
              <a:rPr lang="ru-RU" sz="18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применения </a:t>
            </a:r>
            <a:r>
              <a:rPr lang="ru-RU" sz="1800" b="1" cap="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ДЕКСМЕДЕТОМИДИНа</a:t>
            </a:r>
            <a:endParaRPr lang="ru-RU" sz="18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9896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82347" y="1007107"/>
            <a:ext cx="8601076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оказывают центральный симпатолитический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</a:t>
            </a:r>
          </a:p>
          <a:p>
            <a:pPr>
              <a:buFontTx/>
              <a:buBlip>
                <a:blip r:embed="rId2"/>
              </a:buBlip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вызывают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седацию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анксиолизис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аналгезию</a:t>
            </a:r>
          </a:p>
          <a:p>
            <a:pPr>
              <a:buFontTx/>
              <a:buBlip>
                <a:blip r:embed="rId2"/>
              </a:buBlip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имеют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аналгетический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эффект, реализуемый через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центральную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периферическую нервную систему,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пролонгируют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местных анестетиков и 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опиоидов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вводимых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эпидурально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интратекально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Blip>
                <a:blip r:embed="rId2"/>
              </a:buBlip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уменьшают расход анестетиков и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опиоидов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Blip>
                <a:blip r:embed="rId2"/>
              </a:buBlip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обеспечивают профилактику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гипердинамической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кровообращения на интубацию трахеи и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операционную травму</a:t>
            </a:r>
          </a:p>
          <a:p>
            <a:pPr>
              <a:buFontTx/>
              <a:buBlip>
                <a:blip r:embed="rId2"/>
              </a:buBlip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могут быть эффективны в профилактике и лечении 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периоперационной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ишемии миокарда, причем 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декмедетомидин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показан у больных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высоким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риском осложнений ИБС 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30468" y="6167931"/>
            <a:ext cx="805633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Aouad</a:t>
            </a:r>
            <a:r>
              <a:rPr lang="en-US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MT, </a:t>
            </a:r>
            <a:r>
              <a:rPr lang="en-US" alt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Zeeni</a:t>
            </a:r>
            <a:r>
              <a:rPr lang="en-US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C, Al </a:t>
            </a:r>
            <a:r>
              <a:rPr lang="en-US" alt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Nawwar</a:t>
            </a:r>
            <a:r>
              <a:rPr lang="en-US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R, </a:t>
            </a:r>
            <a:r>
              <a:rPr lang="en-US" alt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Siddik-Sayyid</a:t>
            </a:r>
            <a:r>
              <a:rPr lang="en-US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SM, </a:t>
            </a:r>
            <a:r>
              <a:rPr lang="en-US" alt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Barakat</a:t>
            </a:r>
            <a:r>
              <a:rPr lang="en-US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HB, Elias S, </a:t>
            </a:r>
            <a:r>
              <a:rPr lang="en-US" alt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Yazbeck</a:t>
            </a:r>
            <a:r>
              <a:rPr lang="en-US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Karam</a:t>
            </a:r>
            <a:r>
              <a:rPr lang="en-US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VG. </a:t>
            </a:r>
            <a:r>
              <a:rPr lang="en-US" alt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Dexmedetomidine</a:t>
            </a:r>
            <a:r>
              <a:rPr lang="en-US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Improved Quality of Emergence From General Anesthesia: A Dose-Finding Study. </a:t>
            </a:r>
            <a:r>
              <a:rPr lang="en-US" alt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Anesth</a:t>
            </a:r>
            <a:r>
              <a:rPr lang="en-US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Analg</a:t>
            </a:r>
            <a:r>
              <a:rPr lang="en-US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2019 Dec;129(6):1504-1511. </a:t>
            </a:r>
            <a:r>
              <a:rPr lang="en-US" alt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10.1213/ANE.0000000000002763. PMID: 31743169</a:t>
            </a:r>
            <a:r>
              <a:rPr lang="en-US" alt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Mizobe</a:t>
            </a:r>
            <a:r>
              <a:rPr lang="ru-RU" alt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T., </a:t>
            </a:r>
            <a:r>
              <a:rPr lang="ru-RU" altLang="ru-RU" sz="1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Maze</a:t>
            </a:r>
            <a:r>
              <a:rPr lang="ru-RU" alt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M. Alpha2-adrenoceptor </a:t>
            </a:r>
            <a:r>
              <a:rPr lang="ru-RU" altLang="ru-RU" sz="1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agonists</a:t>
            </a:r>
            <a:r>
              <a:rPr lang="ru-RU" alt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alt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anesthesia</a:t>
            </a:r>
            <a:r>
              <a:rPr lang="ru-RU" alt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ru-RU" alt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Anesthesiol</a:t>
            </a:r>
            <a:r>
              <a:rPr lang="ru-RU" alt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ru-RU" alt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1995, </a:t>
            </a:r>
            <a:r>
              <a:rPr lang="en-US" alt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vol. </a:t>
            </a:r>
            <a:r>
              <a:rPr lang="ru-RU" alt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33, № 1, р. 81-102.</a:t>
            </a:r>
            <a:endParaRPr lang="ru-RU" alt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0050" y="133351"/>
            <a:ext cx="85262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   </a:t>
            </a:r>
            <a:r>
              <a:rPr lang="el-GR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alt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-адренергических рецепторов </a:t>
            </a:r>
          </a:p>
          <a:p>
            <a:pPr algn="ctr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дексмедетомидин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анестезиологии-реаниматологии</a:t>
            </a:r>
          </a:p>
          <a:p>
            <a:pPr algn="ctr"/>
            <a:endParaRPr lang="ru-RU" alt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92954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223</TotalTime>
  <Words>846</Words>
  <Application>Microsoft Office PowerPoint</Application>
  <PresentationFormat>Экран (4:3)</PresentationFormat>
  <Paragraphs>109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Дерево</vt:lpstr>
      <vt:lpstr>СЕДАЦИЯ В ОИТ: ДЕКСМЕДЕТОМИДИН </vt:lpstr>
      <vt:lpstr>Слайд 2</vt:lpstr>
      <vt:lpstr>Слайд 3</vt:lpstr>
      <vt:lpstr>Слайд 4</vt:lpstr>
      <vt:lpstr>Механизм седации,  вызываемой α2-агонистами</vt:lpstr>
      <vt:lpstr>Характеристика α2-агонистов: дексмедетомидин</vt:lpstr>
      <vt:lpstr>Слайд 7</vt:lpstr>
      <vt:lpstr>Слайд 8</vt:lpstr>
      <vt:lpstr>Слайд 9</vt:lpstr>
      <vt:lpstr>Слайд 10</vt:lpstr>
      <vt:lpstr>Материалы и методы</vt:lpstr>
      <vt:lpstr>Материалы и методы</vt:lpstr>
      <vt:lpstr>Результаты и обсуждение</vt:lpstr>
      <vt:lpstr>Исследования продолжаются.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СЕДАЦИЯ В ОРИТ: ДЕКСМЕДЕТОМИДИН</dc:title>
  <dc:creator>Юлия Коноваленко</dc:creator>
  <cp:lastModifiedBy>Alex</cp:lastModifiedBy>
  <cp:revision>27</cp:revision>
  <dcterms:created xsi:type="dcterms:W3CDTF">2020-10-30T08:35:06Z</dcterms:created>
  <dcterms:modified xsi:type="dcterms:W3CDTF">2020-10-30T19:08:40Z</dcterms:modified>
</cp:coreProperties>
</file>