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341644182166649E-2"/>
          <c:y val="5.5849815294674511E-2"/>
          <c:w val="0.91378894796681853"/>
          <c:h val="0.552985784765836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ЗПТ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28000"/>
                </a:srgbClr>
              </a:outerShdw>
            </a:effectLst>
          </c:spPr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Австралия, Великобритания, Норвегия, Финляндия, Швеция, Швейцария</c:v>
                </c:pt>
                <c:pt idx="1">
                  <c:v>Австрия, Бельгия, Дания, Испания, Канада, Нидерланды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0.38000000000000006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4-4B0B-B30C-0195BC2836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ТП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0000"/>
                    <a:lumMod val="108000"/>
                  </a:schemeClr>
                </a:gs>
                <a:gs pos="50000">
                  <a:schemeClr val="accent3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3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28000"/>
                </a:srgbClr>
              </a:outerShdw>
            </a:effectLst>
          </c:spPr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Австралия, Великобритания, Норвегия, Финляндия, Швеция, Швейцария</c:v>
                </c:pt>
                <c:pt idx="1">
                  <c:v>Австрия, Бельгия, Дания, Испания, Канада, Нидерланды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0.62000000000000011</c:v>
                </c:pt>
                <c:pt idx="1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04-4B0B-B30C-0195BC28364F}"/>
            </c:ext>
          </c:extLst>
        </c:ser>
        <c:dLbls>
          <c:showVal val="1"/>
        </c:dLbls>
        <c:gapWidth val="100"/>
        <c:overlap val="-24"/>
        <c:axId val="59773696"/>
        <c:axId val="597752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tint val="94000"/>
                          <a:satMod val="100000"/>
                          <a:lumMod val="108000"/>
                        </a:schemeClr>
                      </a:gs>
                      <a:gs pos="50000">
                        <a:schemeClr val="accent5">
                          <a:tint val="98000"/>
                          <a:shade val="100000"/>
                          <a:satMod val="100000"/>
                          <a:lumMod val="100000"/>
                        </a:schemeClr>
                      </a:gs>
                      <a:gs pos="100000">
                        <a:schemeClr val="accent5">
                          <a:shade val="72000"/>
                          <a:satMod val="120000"/>
                          <a:lumMod val="10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dist="25400" dir="5400000" rotWithShape="0">
                      <a:srgbClr val="000000">
                        <a:alpha val="28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2"/>
                      <c:pt idx="0">
                        <c:v>Австралия, Великобритания, Норвегия, Финляндия, Швеция, Швейцария</c:v>
                      </c:pt>
                      <c:pt idx="1">
                        <c:v>Австрия, Бельгия, Дания, Испания, Канада, Нидерланды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A104-4B0B-B30C-0195BC28364F}"/>
                  </c:ext>
                </c:extLst>
              </c15:ser>
            </c15:filteredBarSeries>
          </c:ext>
        </c:extLst>
      </c:barChart>
      <c:catAx>
        <c:axId val="59773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75232"/>
        <c:crosses val="autoZero"/>
        <c:auto val="1"/>
        <c:lblAlgn val="ctr"/>
        <c:lblOffset val="100"/>
      </c:catAx>
      <c:valAx>
        <c:axId val="59775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7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Заместительная почечная терапия в структуре Донецкого трансплантационного центра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Заместительная почечная терапия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Гемодиализ</c:v>
                </c:pt>
                <c:pt idx="1">
                  <c:v>Перитонеальный диализ </c:v>
                </c:pt>
                <c:pt idx="2">
                  <c:v>Трансплантация почки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0.47000000000000003</c:v>
                </c:pt>
                <c:pt idx="1">
                  <c:v>4.0000000000000008E-2</c:v>
                </c:pt>
                <c:pt idx="2">
                  <c:v>0.49000000000000005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4F-4A43-A69B-5E5CFE4DCBF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53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06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69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236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59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03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214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44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9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39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67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61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96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74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90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8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47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23E73C-CA38-4EC5-BE46-71FBB9B850A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903F96-15C7-47C1-851E-8F15EE64E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73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8E44AE-644E-4740-8ED4-B3238157E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11801"/>
            <a:ext cx="8689976" cy="2509213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ПЕРИТОНЕАЛЬНОГО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ДИАЛИЗА В ПОЧЕЧНОЙ ЗАМЕСТИТЕЛЬНОЙ ТЕРАПИИ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69EC5A-5A52-4A89-B947-2425E79B8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3" y="256735"/>
            <a:ext cx="8689976" cy="137159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онецкий национальный медицинский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им. М. Горького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трансплантологии и клинической лабораторной диагностики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5A82BA-345B-4F21-A617-2A817A3F2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011" y="3550142"/>
            <a:ext cx="2651319" cy="2797263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9569EC5A-5A52-4A89-B947-2425E79B8711}"/>
              </a:ext>
            </a:extLst>
          </p:cNvPr>
          <p:cNvSpPr txBox="1">
            <a:spLocks/>
          </p:cNvSpPr>
          <p:nvPr/>
        </p:nvSpPr>
        <p:spPr>
          <a:xfrm>
            <a:off x="3726975" y="4021014"/>
            <a:ext cx="4738049" cy="71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</a:t>
            </a:r>
            <a:r>
              <a:rPr lang="ru-RU" sz="2800" b="1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авыдова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Т.О.</a:t>
            </a:r>
          </a:p>
        </p:txBody>
      </p:sp>
    </p:spTree>
    <p:extLst>
      <p:ext uri="{BB962C8B-B14F-4D97-AF65-F5344CB8AC3E}">
        <p14:creationId xmlns:p14="http://schemas.microsoft.com/office/powerpoint/2010/main" xmlns="" val="112197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A5474D-E34A-4046-9F9C-7BF8C4AF2E63}"/>
              </a:ext>
            </a:extLst>
          </p:cNvPr>
          <p:cNvSpPr txBox="1"/>
          <p:nvPr/>
        </p:nvSpPr>
        <p:spPr>
          <a:xfrm>
            <a:off x="1655884" y="1294619"/>
            <a:ext cx="8514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</a:rPr>
              <a:t>Спасибо за внимание!</a:t>
            </a:r>
            <a:endParaRPr lang="ru-RU" sz="5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47AF6E1-AFAB-498D-9C83-4A977E849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16" y="2217950"/>
            <a:ext cx="3894538" cy="41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97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BD12B6-0D86-4FAD-A72E-942638B7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39" y="1045697"/>
            <a:ext cx="9843321" cy="342724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с</a:t>
            </a:r>
            <a:r>
              <a:rPr lang="uk-UA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огласно</a:t>
            </a:r>
            <a:r>
              <a:rPr lang="uk-UA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современным</a:t>
            </a:r>
            <a:r>
              <a:rPr lang="uk-UA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стандартам </a:t>
            </a:r>
            <a:r>
              <a:rPr lang="ru-RU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 пациенты с терминальной стадией хронической почечной недостаточности  должны рассматриваться как потенциальные кандидаты на трансплантацию почки, потому что она позволяет обеспечить большую продолжительность, лучшее качество жизни и менее затратна, чем диализ.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43D4C4-15DD-4D58-BEEF-D7BBC8996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088" y="4023360"/>
            <a:ext cx="3883833" cy="25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87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4995D8-C760-4355-A044-A7C80E2F7609}"/>
              </a:ext>
            </a:extLst>
          </p:cNvPr>
          <p:cNvSpPr txBox="1"/>
          <p:nvPr/>
        </p:nvSpPr>
        <p:spPr>
          <a:xfrm>
            <a:off x="1111348" y="801939"/>
            <a:ext cx="47548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Согласно обобщенным данным по 120 странам, в которых проживает 99% больных получающих почечную заместительную терапию, гемодиализом лечатся 68,7%,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перитонеальным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диализом - 8,5%, с удовлетворительно функционирующим почечным трансплантатом наблюдались 22,8% пациентов. </a:t>
            </a:r>
          </a:p>
          <a:p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1E70D4B-72E4-409B-B98E-39F2BD78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8992"/>
            <a:ext cx="5188146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37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3664EC-AD20-458D-AF1B-EA910E103A3B}"/>
              </a:ext>
            </a:extLst>
          </p:cNvPr>
          <p:cNvSpPr txBox="1"/>
          <p:nvPr/>
        </p:nvSpPr>
        <p:spPr>
          <a:xfrm>
            <a:off x="1111348" y="911612"/>
            <a:ext cx="104522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Соотношение различных методов заместительной терапии в отдельных странах колеблется. В Австралии, Великобритании, Норвегии, Финляндии, Швейцарии, Швеции трансплантация почки превалирует над диализом. В Австрии, Бельгии, Дании, Испании, Канаде, Нидерландах трансплантация почки приближается по своей распространенности к диализу</a:t>
            </a:r>
            <a:endParaRPr lang="ru-RU" sz="28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A9E749D2-EE15-4890-AB7A-67F7C50B9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06039531"/>
              </p:ext>
            </p:extLst>
          </p:nvPr>
        </p:nvGraphicFramePr>
        <p:xfrm>
          <a:off x="3319975" y="3784185"/>
          <a:ext cx="7455877" cy="307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8816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8D64D5-670A-4DE0-A5D5-0E750B7C40B5}"/>
              </a:ext>
            </a:extLst>
          </p:cNvPr>
          <p:cNvSpPr txBox="1"/>
          <p:nvPr/>
        </p:nvSpPr>
        <p:spPr>
          <a:xfrm>
            <a:off x="1266092" y="1242702"/>
            <a:ext cx="531758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структуре почечной заместительной терапии в нашем Центре гемодиализ проводили 47% больных,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перитонеальный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диализ - 4%, с функционирующим почечным трансплантатом наблюдались 49% пациентов.</a:t>
            </a:r>
            <a:endParaRPr lang="ru-RU" sz="32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572E03A8-FB70-477C-884B-AFF4EE11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0044189"/>
              </p:ext>
            </p:extLst>
          </p:nvPr>
        </p:nvGraphicFramePr>
        <p:xfrm>
          <a:off x="6983828" y="1242703"/>
          <a:ext cx="4903372" cy="403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226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318C97-4A6E-46D5-8C04-4DEC02D76D62}"/>
              </a:ext>
            </a:extLst>
          </p:cNvPr>
          <p:cNvSpPr txBox="1"/>
          <p:nvPr/>
        </p:nvSpPr>
        <p:spPr>
          <a:xfrm>
            <a:off x="1322363" y="1223889"/>
            <a:ext cx="950976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Основанием для проведения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перитонеального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диализа в Центре были: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возможности выполнения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додиализной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трансплантации почки,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свободных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гемодиализных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мест,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возможности создания полноценного сосудистого доступа,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сердечная недостаточность,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угроза отслойки сетчатки и потери зрения на фоне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гепаринизации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проведении гемодиализа. </a:t>
            </a: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*У 5 из 12 пациентов имел место длительный (более 20 лет) сахарный диабет.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7587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4B7540-CD6B-4F31-B165-1A7D945BD225}"/>
              </a:ext>
            </a:extLst>
          </p:cNvPr>
          <p:cNvSpPr txBox="1"/>
          <p:nvPr/>
        </p:nvSpPr>
        <p:spPr>
          <a:xfrm>
            <a:off x="1305950" y="794802"/>
            <a:ext cx="10131083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Основными преимуществами </a:t>
            </a:r>
            <a:r>
              <a:rPr lang="ru-RU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перитонеального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диализа: </a:t>
            </a:r>
          </a:p>
          <a:p>
            <a:pPr marL="457200" indent="-457200">
              <a:buFontTx/>
              <a:buChar char="-"/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постоянная, на протяжении суток, ультрафильтрация, </a:t>
            </a:r>
          </a:p>
          <a:p>
            <a:pPr marL="457200" indent="-457200">
              <a:buFontTx/>
              <a:buChar char="-"/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дополнительной нагрузки на сердечно-сосудистую систему и резких колебаний биохимических показателей, </a:t>
            </a:r>
          </a:p>
          <a:p>
            <a:pPr marL="457200" indent="-457200">
              <a:buFontTx/>
              <a:buChar char="-"/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более надежный контроль гипертензии, </a:t>
            </a:r>
          </a:p>
          <a:p>
            <a:pPr marL="457200" indent="-457200">
              <a:buFontTx/>
              <a:buChar char="-"/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исключение </a:t>
            </a:r>
            <a:r>
              <a:rPr lang="ru-RU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гепаринизации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ухудшающей течение диабетической ретинопатии, </a:t>
            </a:r>
          </a:p>
          <a:p>
            <a:pPr marL="457200" indent="-457200">
              <a:buFontTx/>
              <a:buChar char="-"/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на более длительный срок остаточной функции почек, </a:t>
            </a:r>
            <a:r>
              <a:rPr lang="ru-RU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следовательно: более высокий уровень гемоглобина и более высокий клиренс веществ, играющих роль в патогенезе уремии.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ru-RU" sz="2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 же есть ряд социальных преимуществ, а именно:</a:t>
            </a:r>
          </a:p>
          <a:p>
            <a:pPr marL="342900" indent="-342900">
              <a:buFontTx/>
              <a:buChar char="-"/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проведения заместительной терапии больным, проживающими далеко от Центра, </a:t>
            </a:r>
          </a:p>
          <a:p>
            <a:pPr marL="342900" indent="-342900">
              <a:buFontTx/>
              <a:buChar char="-"/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свободный график, не препятствующий непрерывной трудовой деятельности. </a:t>
            </a:r>
            <a:endParaRPr lang="ru-RU" sz="2300" dirty="0"/>
          </a:p>
          <a:p>
            <a:pPr marL="457200" indent="-457200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3161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A5DDD1-62C2-4395-9021-4C0AE32C836F}"/>
              </a:ext>
            </a:extLst>
          </p:cNvPr>
          <p:cNvSpPr txBox="1"/>
          <p:nvPr/>
        </p:nvSpPr>
        <p:spPr>
          <a:xfrm>
            <a:off x="1308295" y="468981"/>
            <a:ext cx="10311619" cy="562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Противопоказаниями для ведения </a:t>
            </a:r>
            <a:r>
              <a:rPr lang="ru-RU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перитонеального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диализа были: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обширные оперативные абдоминальные вмешательства в анамнезе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неблагополучные социально-бытовые условия и окружение пациентов. </a:t>
            </a:r>
          </a:p>
          <a:p>
            <a:pPr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Сдерживающими факторами для увеличения пула пациентов на </a:t>
            </a:r>
            <a:r>
              <a:rPr lang="ru-RU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перитонеальном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диализе являются: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кадровый дефицит, 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надежной материально-технической логистики,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относительная дороговизна метода</a:t>
            </a:r>
          </a:p>
          <a:p>
            <a:pPr>
              <a:lnSpc>
                <a:spcPct val="150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отказ ряда пациентов в связи с непониманием и неверием в возможности метода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22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F56FD8-9F92-40B7-AD5E-48B13024DCB5}"/>
              </a:ext>
            </a:extLst>
          </p:cNvPr>
          <p:cNvSpPr txBox="1"/>
          <p:nvPr/>
        </p:nvSpPr>
        <p:spPr>
          <a:xfrm>
            <a:off x="1109002" y="569156"/>
            <a:ext cx="10426506" cy="260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перитонеальный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диализ является эффективным методом почечной заместительной терапии, который может использоваться у отдельных категорий пациентов как этап в подготовке к трансплантации почки или как самостоятельный метод лечения.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15735E-1250-4FC4-AE3B-856493B5B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77" y="3318368"/>
            <a:ext cx="4609116" cy="31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33894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91</TotalTime>
  <Words>365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РОЛЬ ПЕРИТОНЕАЛЬНОГО ДИАЛИЗА В ПОЧЕЧНОЙ ЗАМЕСТИТЕЛЬНОЙ ТЕРАПИИ </vt:lpstr>
      <vt:lpstr> согласно современным стандартам все пациенты с терминальной стадией хронической почечной недостаточности  должны рассматриваться как потенциальные кандидаты на трансплантацию почки, потому что она позволяет обеспечить большую продолжительность, лучшее качество жизни и менее затратна, чем диализ.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ПЕРИТОНЕАЛЬНОГО ДИАЛИЗА В ПОЧЕЧНОЙ ЗАМЕСТИТЕЛЬНОЙ ТЕРАПИИ </dc:title>
  <dc:creator>Samsung</dc:creator>
  <cp:lastModifiedBy>Денисов</cp:lastModifiedBy>
  <cp:revision>12</cp:revision>
  <dcterms:created xsi:type="dcterms:W3CDTF">2020-10-28T11:47:51Z</dcterms:created>
  <dcterms:modified xsi:type="dcterms:W3CDTF">2020-11-01T12:42:58Z</dcterms:modified>
</cp:coreProperties>
</file>