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34" r:id="rId2"/>
    <p:sldId id="580" r:id="rId3"/>
    <p:sldId id="713" r:id="rId4"/>
    <p:sldId id="707" r:id="rId5"/>
    <p:sldId id="581" r:id="rId6"/>
    <p:sldId id="608" r:id="rId7"/>
    <p:sldId id="691" r:id="rId8"/>
    <p:sldId id="706" r:id="rId9"/>
    <p:sldId id="686" r:id="rId10"/>
    <p:sldId id="586" r:id="rId11"/>
    <p:sldId id="497" r:id="rId12"/>
    <p:sldId id="724" r:id="rId13"/>
    <p:sldId id="763" r:id="rId14"/>
    <p:sldId id="682" r:id="rId15"/>
    <p:sldId id="726" r:id="rId16"/>
    <p:sldId id="727" r:id="rId17"/>
    <p:sldId id="683" r:id="rId18"/>
    <p:sldId id="715" r:id="rId19"/>
    <p:sldId id="552" r:id="rId20"/>
    <p:sldId id="741" r:id="rId21"/>
    <p:sldId id="622" r:id="rId22"/>
    <p:sldId id="623" r:id="rId23"/>
    <p:sldId id="764" r:id="rId24"/>
    <p:sldId id="753" r:id="rId25"/>
    <p:sldId id="754" r:id="rId26"/>
    <p:sldId id="755" r:id="rId27"/>
    <p:sldId id="756" r:id="rId28"/>
    <p:sldId id="757" r:id="rId29"/>
    <p:sldId id="758" r:id="rId30"/>
    <p:sldId id="759" r:id="rId31"/>
    <p:sldId id="761" r:id="rId32"/>
    <p:sldId id="760" r:id="rId33"/>
    <p:sldId id="765" r:id="rId34"/>
    <p:sldId id="720" r:id="rId35"/>
    <p:sldId id="737" r:id="rId36"/>
    <p:sldId id="728" r:id="rId37"/>
    <p:sldId id="729" r:id="rId38"/>
    <p:sldId id="735" r:id="rId39"/>
    <p:sldId id="734" r:id="rId40"/>
    <p:sldId id="632" r:id="rId41"/>
    <p:sldId id="716" r:id="rId42"/>
    <p:sldId id="633" r:id="rId43"/>
    <p:sldId id="646" r:id="rId44"/>
    <p:sldId id="647" r:id="rId45"/>
    <p:sldId id="648" r:id="rId46"/>
    <p:sldId id="649" r:id="rId47"/>
    <p:sldId id="766" r:id="rId48"/>
    <p:sldId id="767" r:id="rId49"/>
    <p:sldId id="663" r:id="rId50"/>
    <p:sldId id="690" r:id="rId51"/>
    <p:sldId id="731" r:id="rId52"/>
    <p:sldId id="695" r:id="rId53"/>
    <p:sldId id="740" r:id="rId54"/>
    <p:sldId id="730" r:id="rId55"/>
    <p:sldId id="689" r:id="rId56"/>
    <p:sldId id="722" r:id="rId57"/>
    <p:sldId id="685" r:id="rId5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26" autoAdjust="0"/>
    <p:restoredTop sz="94660"/>
  </p:normalViewPr>
  <p:slideViewPr>
    <p:cSldViewPr>
      <p:cViewPr>
        <p:scale>
          <a:sx n="100" d="100"/>
          <a:sy n="100" d="100"/>
        </p:scale>
        <p:origin x="-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81E5D-8B45-4062-A868-A538713AD8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CB77705-5509-44D4-BBBE-4303A04553D3}">
      <dgm:prSet/>
      <dgm:spPr/>
      <dgm:t>
        <a:bodyPr/>
        <a:lstStyle/>
        <a:p>
          <a:pPr algn="ctr" rtl="0"/>
          <a:r>
            <a:rPr lang="ru-RU" dirty="0" err="1" smtClean="0"/>
            <a:t>Симулект</a:t>
          </a:r>
          <a:r>
            <a:rPr lang="ru-RU" dirty="0" smtClean="0"/>
            <a:t> – 100%</a:t>
          </a:r>
          <a:endParaRPr lang="ru-RU" dirty="0"/>
        </a:p>
      </dgm:t>
    </dgm:pt>
    <dgm:pt modelId="{EBAADE1A-CE0E-4AE1-B349-3161382406F9}" type="parTrans" cxnId="{5077C4DC-DC6E-4071-A615-4748CA309353}">
      <dgm:prSet/>
      <dgm:spPr/>
      <dgm:t>
        <a:bodyPr/>
        <a:lstStyle/>
        <a:p>
          <a:pPr algn="ctr"/>
          <a:endParaRPr lang="ru-RU"/>
        </a:p>
      </dgm:t>
    </dgm:pt>
    <dgm:pt modelId="{D8FC5AE8-F81C-4C84-989B-5DD87DDC5DB4}" type="sibTrans" cxnId="{5077C4DC-DC6E-4071-A615-4748CA309353}">
      <dgm:prSet/>
      <dgm:spPr/>
      <dgm:t>
        <a:bodyPr/>
        <a:lstStyle/>
        <a:p>
          <a:pPr algn="ctr"/>
          <a:endParaRPr lang="ru-RU"/>
        </a:p>
      </dgm:t>
    </dgm:pt>
    <dgm:pt modelId="{5013F777-FED8-49C6-A231-0D2926D80F74}">
      <dgm:prSet/>
      <dgm:spPr/>
      <dgm:t>
        <a:bodyPr/>
        <a:lstStyle/>
        <a:p>
          <a:pPr algn="ctr" rtl="0"/>
          <a:r>
            <a:rPr lang="ru-RU" dirty="0" err="1" smtClean="0"/>
            <a:t>Сандиммун</a:t>
          </a:r>
          <a:r>
            <a:rPr lang="ru-RU" dirty="0" smtClean="0"/>
            <a:t> –  80%   </a:t>
          </a:r>
          <a:endParaRPr lang="ru-RU" dirty="0"/>
        </a:p>
      </dgm:t>
    </dgm:pt>
    <dgm:pt modelId="{AC46199D-EC02-4917-905D-15F851176CBF}" type="parTrans" cxnId="{474DB227-74C8-4BC5-94FE-644681FE6BBD}">
      <dgm:prSet/>
      <dgm:spPr/>
      <dgm:t>
        <a:bodyPr/>
        <a:lstStyle/>
        <a:p>
          <a:pPr algn="ctr"/>
          <a:endParaRPr lang="ru-RU"/>
        </a:p>
      </dgm:t>
    </dgm:pt>
    <dgm:pt modelId="{FD560504-8834-4EFB-A97C-C73531662210}" type="sibTrans" cxnId="{474DB227-74C8-4BC5-94FE-644681FE6BBD}">
      <dgm:prSet/>
      <dgm:spPr/>
      <dgm:t>
        <a:bodyPr/>
        <a:lstStyle/>
        <a:p>
          <a:pPr algn="ctr"/>
          <a:endParaRPr lang="ru-RU"/>
        </a:p>
      </dgm:t>
    </dgm:pt>
    <dgm:pt modelId="{6F8A5394-65ED-499B-9FCB-45EE9906F816}">
      <dgm:prSet/>
      <dgm:spPr/>
      <dgm:t>
        <a:bodyPr/>
        <a:lstStyle/>
        <a:p>
          <a:pPr algn="ctr" rtl="0"/>
          <a:r>
            <a:rPr lang="ru-RU" dirty="0" err="1" smtClean="0"/>
            <a:t>Адваграф</a:t>
          </a:r>
          <a:r>
            <a:rPr lang="ru-RU" dirty="0" smtClean="0"/>
            <a:t> – 18%</a:t>
          </a:r>
          <a:endParaRPr lang="ru-RU" dirty="0"/>
        </a:p>
      </dgm:t>
    </dgm:pt>
    <dgm:pt modelId="{73934DA7-BB79-4AD8-95CB-B478143AD9F5}" type="parTrans" cxnId="{637F3F32-B774-4199-8684-B975C17CE09F}">
      <dgm:prSet/>
      <dgm:spPr/>
      <dgm:t>
        <a:bodyPr/>
        <a:lstStyle/>
        <a:p>
          <a:pPr algn="ctr"/>
          <a:endParaRPr lang="ru-RU"/>
        </a:p>
      </dgm:t>
    </dgm:pt>
    <dgm:pt modelId="{620058A0-C709-4543-A2C4-00AE86EB74C2}" type="sibTrans" cxnId="{637F3F32-B774-4199-8684-B975C17CE09F}">
      <dgm:prSet/>
      <dgm:spPr/>
      <dgm:t>
        <a:bodyPr/>
        <a:lstStyle/>
        <a:p>
          <a:pPr algn="ctr"/>
          <a:endParaRPr lang="ru-RU"/>
        </a:p>
      </dgm:t>
    </dgm:pt>
    <dgm:pt modelId="{0CDFE891-2471-4F6F-A949-F237E5734F1E}">
      <dgm:prSet/>
      <dgm:spPr/>
      <dgm:t>
        <a:bodyPr/>
        <a:lstStyle/>
        <a:p>
          <a:pPr algn="ctr" rtl="0"/>
          <a:r>
            <a:rPr lang="ru-RU" dirty="0" err="1" smtClean="0"/>
            <a:t>Програф</a:t>
          </a:r>
          <a:r>
            <a:rPr lang="ru-RU" dirty="0" smtClean="0"/>
            <a:t> –  2,7%</a:t>
          </a:r>
          <a:endParaRPr lang="ru-RU" dirty="0"/>
        </a:p>
      </dgm:t>
    </dgm:pt>
    <dgm:pt modelId="{05FB40F0-E9C1-4FFA-A42A-099C8BE127FE}" type="parTrans" cxnId="{49BC2F58-7B1A-4063-AC97-66CBC1F77C34}">
      <dgm:prSet/>
      <dgm:spPr/>
      <dgm:t>
        <a:bodyPr/>
        <a:lstStyle/>
        <a:p>
          <a:pPr algn="ctr"/>
          <a:endParaRPr lang="ru-RU"/>
        </a:p>
      </dgm:t>
    </dgm:pt>
    <dgm:pt modelId="{9F95A922-DA23-4ED6-8B6D-D6BB51629247}" type="sibTrans" cxnId="{49BC2F58-7B1A-4063-AC97-66CBC1F77C34}">
      <dgm:prSet/>
      <dgm:spPr/>
      <dgm:t>
        <a:bodyPr/>
        <a:lstStyle/>
        <a:p>
          <a:pPr algn="ctr"/>
          <a:endParaRPr lang="ru-RU"/>
        </a:p>
      </dgm:t>
    </dgm:pt>
    <dgm:pt modelId="{6A8A0FAD-C400-4DA2-875A-EAB190192D23}">
      <dgm:prSet/>
      <dgm:spPr/>
      <dgm:t>
        <a:bodyPr/>
        <a:lstStyle/>
        <a:p>
          <a:pPr algn="ctr" rtl="0"/>
          <a:r>
            <a:rPr lang="ru-RU" dirty="0" err="1" smtClean="0"/>
            <a:t>Мифортик</a:t>
          </a:r>
          <a:r>
            <a:rPr lang="ru-RU" dirty="0" smtClean="0"/>
            <a:t> –  60%</a:t>
          </a:r>
          <a:endParaRPr lang="ru-RU" dirty="0"/>
        </a:p>
      </dgm:t>
    </dgm:pt>
    <dgm:pt modelId="{57EFB750-33B9-466D-9993-D5F32FB37071}" type="parTrans" cxnId="{3D8B25F3-4F46-4C19-9ABA-5BA95AAA74E2}">
      <dgm:prSet/>
      <dgm:spPr/>
      <dgm:t>
        <a:bodyPr/>
        <a:lstStyle/>
        <a:p>
          <a:pPr algn="ctr"/>
          <a:endParaRPr lang="ru-RU"/>
        </a:p>
      </dgm:t>
    </dgm:pt>
    <dgm:pt modelId="{5AB2579E-D248-40C6-80E1-4F6463A36E97}" type="sibTrans" cxnId="{3D8B25F3-4F46-4C19-9ABA-5BA95AAA74E2}">
      <dgm:prSet/>
      <dgm:spPr/>
      <dgm:t>
        <a:bodyPr/>
        <a:lstStyle/>
        <a:p>
          <a:pPr algn="ctr"/>
          <a:endParaRPr lang="ru-RU"/>
        </a:p>
      </dgm:t>
    </dgm:pt>
    <dgm:pt modelId="{315DBCF8-6586-4B22-8079-49DDF05744E7}">
      <dgm:prSet/>
      <dgm:spPr/>
      <dgm:t>
        <a:bodyPr/>
        <a:lstStyle/>
        <a:p>
          <a:pPr algn="ctr" rtl="0"/>
          <a:r>
            <a:rPr lang="ru-RU" dirty="0" err="1" smtClean="0"/>
            <a:t>Селл-Септ</a:t>
          </a:r>
          <a:r>
            <a:rPr lang="ru-RU" dirty="0" smtClean="0"/>
            <a:t> –  8%</a:t>
          </a:r>
          <a:endParaRPr lang="ru-RU" dirty="0"/>
        </a:p>
      </dgm:t>
    </dgm:pt>
    <dgm:pt modelId="{EA78FDF8-7975-48E0-BE05-6C28805AD5C0}" type="parTrans" cxnId="{E44BADB1-2CF1-4AC8-98E0-B14ED2845647}">
      <dgm:prSet/>
      <dgm:spPr/>
      <dgm:t>
        <a:bodyPr/>
        <a:lstStyle/>
        <a:p>
          <a:pPr algn="ctr"/>
          <a:endParaRPr lang="ru-RU"/>
        </a:p>
      </dgm:t>
    </dgm:pt>
    <dgm:pt modelId="{9B9718C1-8AFF-4EEF-A116-23812723836C}" type="sibTrans" cxnId="{E44BADB1-2CF1-4AC8-98E0-B14ED2845647}">
      <dgm:prSet/>
      <dgm:spPr/>
      <dgm:t>
        <a:bodyPr/>
        <a:lstStyle/>
        <a:p>
          <a:pPr algn="ctr"/>
          <a:endParaRPr lang="ru-RU"/>
        </a:p>
      </dgm:t>
    </dgm:pt>
    <dgm:pt modelId="{6E38A831-A5AC-4D03-B6DB-801A5A5BCE03}">
      <dgm:prSet/>
      <dgm:spPr/>
      <dgm:t>
        <a:bodyPr/>
        <a:lstStyle/>
        <a:p>
          <a:pPr algn="ctr" rtl="0"/>
          <a:r>
            <a:rPr lang="ru-RU" dirty="0" err="1" smtClean="0"/>
            <a:t>Азатиоприн</a:t>
          </a:r>
          <a:r>
            <a:rPr lang="ru-RU" dirty="0" smtClean="0"/>
            <a:t> – 14%</a:t>
          </a:r>
          <a:endParaRPr lang="ru-RU" dirty="0"/>
        </a:p>
      </dgm:t>
    </dgm:pt>
    <dgm:pt modelId="{28289372-4836-41F6-B961-1BA601C3DF6E}" type="parTrans" cxnId="{92401062-BF6D-40F7-A970-32828E1336B5}">
      <dgm:prSet/>
      <dgm:spPr/>
      <dgm:t>
        <a:bodyPr/>
        <a:lstStyle/>
        <a:p>
          <a:pPr algn="ctr"/>
          <a:endParaRPr lang="ru-RU"/>
        </a:p>
      </dgm:t>
    </dgm:pt>
    <dgm:pt modelId="{B6E363FD-E288-4C84-8814-6D61E4DED3B8}" type="sibTrans" cxnId="{92401062-BF6D-40F7-A970-32828E1336B5}">
      <dgm:prSet/>
      <dgm:spPr/>
      <dgm:t>
        <a:bodyPr/>
        <a:lstStyle/>
        <a:p>
          <a:pPr algn="ctr"/>
          <a:endParaRPr lang="ru-RU"/>
        </a:p>
      </dgm:t>
    </dgm:pt>
    <dgm:pt modelId="{D6D7B27C-A679-4626-A5C6-AF90DB520EEB}">
      <dgm:prSet/>
      <dgm:spPr/>
      <dgm:t>
        <a:bodyPr/>
        <a:lstStyle/>
        <a:p>
          <a:pPr algn="ctr" rtl="0"/>
          <a:r>
            <a:rPr lang="ru-RU" dirty="0" smtClean="0"/>
            <a:t>Стероиды – 60%</a:t>
          </a:r>
          <a:endParaRPr lang="ru-RU" dirty="0"/>
        </a:p>
      </dgm:t>
    </dgm:pt>
    <dgm:pt modelId="{0A3BB6CD-16C2-4799-B0AD-34C758A79CD0}" type="parTrans" cxnId="{B7FFF75F-7469-47ED-A9F6-5DC8EBE89753}">
      <dgm:prSet/>
      <dgm:spPr/>
      <dgm:t>
        <a:bodyPr/>
        <a:lstStyle/>
        <a:p>
          <a:pPr algn="ctr"/>
          <a:endParaRPr lang="ru-RU"/>
        </a:p>
      </dgm:t>
    </dgm:pt>
    <dgm:pt modelId="{823AC339-89CE-4DCB-9581-AC5B7DB95930}" type="sibTrans" cxnId="{B7FFF75F-7469-47ED-A9F6-5DC8EBE89753}">
      <dgm:prSet/>
      <dgm:spPr/>
      <dgm:t>
        <a:bodyPr/>
        <a:lstStyle/>
        <a:p>
          <a:pPr algn="ctr"/>
          <a:endParaRPr lang="ru-RU"/>
        </a:p>
      </dgm:t>
    </dgm:pt>
    <dgm:pt modelId="{4FF7816E-A82C-4819-AEFD-71879915368C}">
      <dgm:prSet/>
      <dgm:spPr/>
      <dgm:t>
        <a:bodyPr/>
        <a:lstStyle/>
        <a:p>
          <a:pPr algn="ctr" rtl="0"/>
          <a:r>
            <a:rPr lang="ru-RU" dirty="0" err="1" smtClean="0"/>
            <a:t>Сертикан</a:t>
          </a:r>
          <a:r>
            <a:rPr lang="ru-RU" dirty="0" smtClean="0"/>
            <a:t> – 2,7%</a:t>
          </a:r>
          <a:endParaRPr lang="ru-RU" dirty="0"/>
        </a:p>
      </dgm:t>
    </dgm:pt>
    <dgm:pt modelId="{ABBD5425-F31B-45F6-AD1B-9F3853D66A1A}" type="parTrans" cxnId="{8C357126-749D-4C78-BAD5-733A7B47ABE1}">
      <dgm:prSet/>
      <dgm:spPr/>
      <dgm:t>
        <a:bodyPr/>
        <a:lstStyle/>
        <a:p>
          <a:pPr algn="ctr"/>
          <a:endParaRPr lang="ru-RU"/>
        </a:p>
      </dgm:t>
    </dgm:pt>
    <dgm:pt modelId="{F822F80D-A48D-4652-92EB-1913EB0C108F}" type="sibTrans" cxnId="{8C357126-749D-4C78-BAD5-733A7B47ABE1}">
      <dgm:prSet/>
      <dgm:spPr/>
      <dgm:t>
        <a:bodyPr/>
        <a:lstStyle/>
        <a:p>
          <a:pPr algn="ctr"/>
          <a:endParaRPr lang="ru-RU"/>
        </a:p>
      </dgm:t>
    </dgm:pt>
    <dgm:pt modelId="{522DB764-F29E-4474-A7EB-7A88F395044C}" type="pres">
      <dgm:prSet presAssocID="{BC681E5D-8B45-4062-A868-A538713AD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A4042-E283-466E-884C-D4E5CF1D75A4}" type="pres">
      <dgm:prSet presAssocID="{4CB77705-5509-44D4-BBBE-4303A04553D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CCA59-F9DF-4341-A7E9-45F288E5FA88}" type="pres">
      <dgm:prSet presAssocID="{D8FC5AE8-F81C-4C84-989B-5DD87DDC5DB4}" presName="spacer" presStyleCnt="0"/>
      <dgm:spPr/>
    </dgm:pt>
    <dgm:pt modelId="{04BAA28A-24BE-4C29-8EAC-D4CEF0363E4C}" type="pres">
      <dgm:prSet presAssocID="{5013F777-FED8-49C6-A231-0D2926D80F7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9F13-46D5-4953-B00A-F6A0A96B6647}" type="pres">
      <dgm:prSet presAssocID="{FD560504-8834-4EFB-A97C-C73531662210}" presName="spacer" presStyleCnt="0"/>
      <dgm:spPr/>
    </dgm:pt>
    <dgm:pt modelId="{1527AD90-E79D-4268-81FA-1E71EE1DFA1E}" type="pres">
      <dgm:prSet presAssocID="{6F8A5394-65ED-499B-9FCB-45EE9906F81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D2104-D20D-414B-89CC-5BACE9A52ADB}" type="pres">
      <dgm:prSet presAssocID="{620058A0-C709-4543-A2C4-00AE86EB74C2}" presName="spacer" presStyleCnt="0"/>
      <dgm:spPr/>
    </dgm:pt>
    <dgm:pt modelId="{71462862-CBA6-4369-AFAC-41D63F786965}" type="pres">
      <dgm:prSet presAssocID="{0CDFE891-2471-4F6F-A949-F237E5734F1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979A8-179E-4363-B361-F8F3469E6F0A}" type="pres">
      <dgm:prSet presAssocID="{9F95A922-DA23-4ED6-8B6D-D6BB51629247}" presName="spacer" presStyleCnt="0"/>
      <dgm:spPr/>
    </dgm:pt>
    <dgm:pt modelId="{59A30B50-4163-4CD6-A36F-25A6D1CAFF72}" type="pres">
      <dgm:prSet presAssocID="{6A8A0FAD-C400-4DA2-875A-EAB190192D2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5A066-3CEA-4A6C-A4E5-6BCC2D6FEC93}" type="pres">
      <dgm:prSet presAssocID="{5AB2579E-D248-40C6-80E1-4F6463A36E97}" presName="spacer" presStyleCnt="0"/>
      <dgm:spPr/>
    </dgm:pt>
    <dgm:pt modelId="{E78B5EA6-D82B-4B45-916D-932AE894B104}" type="pres">
      <dgm:prSet presAssocID="{315DBCF8-6586-4B22-8079-49DDF05744E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57ED0-A339-43AF-AF53-6914BFB4F2F2}" type="pres">
      <dgm:prSet presAssocID="{9B9718C1-8AFF-4EEF-A116-23812723836C}" presName="spacer" presStyleCnt="0"/>
      <dgm:spPr/>
    </dgm:pt>
    <dgm:pt modelId="{C6E456A6-254D-4B5F-A9FD-4D3250EC346C}" type="pres">
      <dgm:prSet presAssocID="{6E38A831-A5AC-4D03-B6DB-801A5A5BCE0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0313A-87CC-468A-A281-40B78E80829B}" type="pres">
      <dgm:prSet presAssocID="{B6E363FD-E288-4C84-8814-6D61E4DED3B8}" presName="spacer" presStyleCnt="0"/>
      <dgm:spPr/>
    </dgm:pt>
    <dgm:pt modelId="{9B70C273-6DF5-439A-B50F-1C4E280AE30B}" type="pres">
      <dgm:prSet presAssocID="{D6D7B27C-A679-4626-A5C6-AF90DB520EE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20B92-63D7-4A5E-ADD1-EDD9A3354D57}" type="pres">
      <dgm:prSet presAssocID="{823AC339-89CE-4DCB-9581-AC5B7DB95930}" presName="spacer" presStyleCnt="0"/>
      <dgm:spPr/>
    </dgm:pt>
    <dgm:pt modelId="{2882E45B-B014-4F58-A6CD-D59F27EA22AC}" type="pres">
      <dgm:prSet presAssocID="{4FF7816E-A82C-4819-AEFD-71879915368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32A45-3CCE-4B6D-A874-8A2AE8C1730C}" type="presOf" srcId="{315DBCF8-6586-4B22-8079-49DDF05744E7}" destId="{E78B5EA6-D82B-4B45-916D-932AE894B104}" srcOrd="0" destOrd="0" presId="urn:microsoft.com/office/officeart/2005/8/layout/vList2"/>
    <dgm:cxn modelId="{9EAA4C36-8D56-4355-8E60-7A41209D4EC7}" type="presOf" srcId="{0CDFE891-2471-4F6F-A949-F237E5734F1E}" destId="{71462862-CBA6-4369-AFAC-41D63F786965}" srcOrd="0" destOrd="0" presId="urn:microsoft.com/office/officeart/2005/8/layout/vList2"/>
    <dgm:cxn modelId="{34D65E04-8AD5-4DCF-BC0B-7C1AD118BBDF}" type="presOf" srcId="{4FF7816E-A82C-4819-AEFD-71879915368C}" destId="{2882E45B-B014-4F58-A6CD-D59F27EA22AC}" srcOrd="0" destOrd="0" presId="urn:microsoft.com/office/officeart/2005/8/layout/vList2"/>
    <dgm:cxn modelId="{5B648AFF-57D0-4C02-BD1F-8BFC8D610747}" type="presOf" srcId="{6A8A0FAD-C400-4DA2-875A-EAB190192D23}" destId="{59A30B50-4163-4CD6-A36F-25A6D1CAFF72}" srcOrd="0" destOrd="0" presId="urn:microsoft.com/office/officeart/2005/8/layout/vList2"/>
    <dgm:cxn modelId="{92401062-BF6D-40F7-A970-32828E1336B5}" srcId="{BC681E5D-8B45-4062-A868-A538713AD8C3}" destId="{6E38A831-A5AC-4D03-B6DB-801A5A5BCE03}" srcOrd="6" destOrd="0" parTransId="{28289372-4836-41F6-B961-1BA601C3DF6E}" sibTransId="{B6E363FD-E288-4C84-8814-6D61E4DED3B8}"/>
    <dgm:cxn modelId="{CEAACAA7-5F6F-4E7F-B676-5A48ECBBCD62}" type="presOf" srcId="{6E38A831-A5AC-4D03-B6DB-801A5A5BCE03}" destId="{C6E456A6-254D-4B5F-A9FD-4D3250EC346C}" srcOrd="0" destOrd="0" presId="urn:microsoft.com/office/officeart/2005/8/layout/vList2"/>
    <dgm:cxn modelId="{8C357126-749D-4C78-BAD5-733A7B47ABE1}" srcId="{BC681E5D-8B45-4062-A868-A538713AD8C3}" destId="{4FF7816E-A82C-4819-AEFD-71879915368C}" srcOrd="8" destOrd="0" parTransId="{ABBD5425-F31B-45F6-AD1B-9F3853D66A1A}" sibTransId="{F822F80D-A48D-4652-92EB-1913EB0C108F}"/>
    <dgm:cxn modelId="{E44BADB1-2CF1-4AC8-98E0-B14ED2845647}" srcId="{BC681E5D-8B45-4062-A868-A538713AD8C3}" destId="{315DBCF8-6586-4B22-8079-49DDF05744E7}" srcOrd="5" destOrd="0" parTransId="{EA78FDF8-7975-48E0-BE05-6C28805AD5C0}" sibTransId="{9B9718C1-8AFF-4EEF-A116-23812723836C}"/>
    <dgm:cxn modelId="{F2E61480-F71E-4949-916D-3EEE1E3F6264}" type="presOf" srcId="{5013F777-FED8-49C6-A231-0D2926D80F74}" destId="{04BAA28A-24BE-4C29-8EAC-D4CEF0363E4C}" srcOrd="0" destOrd="0" presId="urn:microsoft.com/office/officeart/2005/8/layout/vList2"/>
    <dgm:cxn modelId="{5285C2A0-1B79-4559-B893-1D702ED9989B}" type="presOf" srcId="{BC681E5D-8B45-4062-A868-A538713AD8C3}" destId="{522DB764-F29E-4474-A7EB-7A88F395044C}" srcOrd="0" destOrd="0" presId="urn:microsoft.com/office/officeart/2005/8/layout/vList2"/>
    <dgm:cxn modelId="{49BC2F58-7B1A-4063-AC97-66CBC1F77C34}" srcId="{BC681E5D-8B45-4062-A868-A538713AD8C3}" destId="{0CDFE891-2471-4F6F-A949-F237E5734F1E}" srcOrd="3" destOrd="0" parTransId="{05FB40F0-E9C1-4FFA-A42A-099C8BE127FE}" sibTransId="{9F95A922-DA23-4ED6-8B6D-D6BB51629247}"/>
    <dgm:cxn modelId="{5077C4DC-DC6E-4071-A615-4748CA309353}" srcId="{BC681E5D-8B45-4062-A868-A538713AD8C3}" destId="{4CB77705-5509-44D4-BBBE-4303A04553D3}" srcOrd="0" destOrd="0" parTransId="{EBAADE1A-CE0E-4AE1-B349-3161382406F9}" sibTransId="{D8FC5AE8-F81C-4C84-989B-5DD87DDC5DB4}"/>
    <dgm:cxn modelId="{F77223EA-AD8E-4A03-80B8-5A45F99D05CA}" type="presOf" srcId="{4CB77705-5509-44D4-BBBE-4303A04553D3}" destId="{9A9A4042-E283-466E-884C-D4E5CF1D75A4}" srcOrd="0" destOrd="0" presId="urn:microsoft.com/office/officeart/2005/8/layout/vList2"/>
    <dgm:cxn modelId="{036F9DBB-C0FA-4676-BC4E-E580DAC91F93}" type="presOf" srcId="{6F8A5394-65ED-499B-9FCB-45EE9906F816}" destId="{1527AD90-E79D-4268-81FA-1E71EE1DFA1E}" srcOrd="0" destOrd="0" presId="urn:microsoft.com/office/officeart/2005/8/layout/vList2"/>
    <dgm:cxn modelId="{3D8B25F3-4F46-4C19-9ABA-5BA95AAA74E2}" srcId="{BC681E5D-8B45-4062-A868-A538713AD8C3}" destId="{6A8A0FAD-C400-4DA2-875A-EAB190192D23}" srcOrd="4" destOrd="0" parTransId="{57EFB750-33B9-466D-9993-D5F32FB37071}" sibTransId="{5AB2579E-D248-40C6-80E1-4F6463A36E97}"/>
    <dgm:cxn modelId="{F8D497FC-4EC9-4AA4-85AD-32D200A50619}" type="presOf" srcId="{D6D7B27C-A679-4626-A5C6-AF90DB520EEB}" destId="{9B70C273-6DF5-439A-B50F-1C4E280AE30B}" srcOrd="0" destOrd="0" presId="urn:microsoft.com/office/officeart/2005/8/layout/vList2"/>
    <dgm:cxn modelId="{474DB227-74C8-4BC5-94FE-644681FE6BBD}" srcId="{BC681E5D-8B45-4062-A868-A538713AD8C3}" destId="{5013F777-FED8-49C6-A231-0D2926D80F74}" srcOrd="1" destOrd="0" parTransId="{AC46199D-EC02-4917-905D-15F851176CBF}" sibTransId="{FD560504-8834-4EFB-A97C-C73531662210}"/>
    <dgm:cxn modelId="{B7FFF75F-7469-47ED-A9F6-5DC8EBE89753}" srcId="{BC681E5D-8B45-4062-A868-A538713AD8C3}" destId="{D6D7B27C-A679-4626-A5C6-AF90DB520EEB}" srcOrd="7" destOrd="0" parTransId="{0A3BB6CD-16C2-4799-B0AD-34C758A79CD0}" sibTransId="{823AC339-89CE-4DCB-9581-AC5B7DB95930}"/>
    <dgm:cxn modelId="{637F3F32-B774-4199-8684-B975C17CE09F}" srcId="{BC681E5D-8B45-4062-A868-A538713AD8C3}" destId="{6F8A5394-65ED-499B-9FCB-45EE9906F816}" srcOrd="2" destOrd="0" parTransId="{73934DA7-BB79-4AD8-95CB-B478143AD9F5}" sibTransId="{620058A0-C709-4543-A2C4-00AE86EB74C2}"/>
    <dgm:cxn modelId="{3746311C-048C-4D7B-AAEA-A62E754EE177}" type="presParOf" srcId="{522DB764-F29E-4474-A7EB-7A88F395044C}" destId="{9A9A4042-E283-466E-884C-D4E5CF1D75A4}" srcOrd="0" destOrd="0" presId="urn:microsoft.com/office/officeart/2005/8/layout/vList2"/>
    <dgm:cxn modelId="{9814EF50-FA24-441E-8B72-B6BF3EE48B41}" type="presParOf" srcId="{522DB764-F29E-4474-A7EB-7A88F395044C}" destId="{332CCA59-F9DF-4341-A7E9-45F288E5FA88}" srcOrd="1" destOrd="0" presId="urn:microsoft.com/office/officeart/2005/8/layout/vList2"/>
    <dgm:cxn modelId="{AADF07DD-AA82-4474-9432-42440B8FE995}" type="presParOf" srcId="{522DB764-F29E-4474-A7EB-7A88F395044C}" destId="{04BAA28A-24BE-4C29-8EAC-D4CEF0363E4C}" srcOrd="2" destOrd="0" presId="urn:microsoft.com/office/officeart/2005/8/layout/vList2"/>
    <dgm:cxn modelId="{2DAADC2E-9799-48FB-B953-9CA6512FCAD5}" type="presParOf" srcId="{522DB764-F29E-4474-A7EB-7A88F395044C}" destId="{6EB79F13-46D5-4953-B00A-F6A0A96B6647}" srcOrd="3" destOrd="0" presId="urn:microsoft.com/office/officeart/2005/8/layout/vList2"/>
    <dgm:cxn modelId="{B8B883DF-3B1D-4EAE-8884-D4D7228D2F0F}" type="presParOf" srcId="{522DB764-F29E-4474-A7EB-7A88F395044C}" destId="{1527AD90-E79D-4268-81FA-1E71EE1DFA1E}" srcOrd="4" destOrd="0" presId="urn:microsoft.com/office/officeart/2005/8/layout/vList2"/>
    <dgm:cxn modelId="{41EE85DA-4490-4C66-AD3B-6DD44431C1F8}" type="presParOf" srcId="{522DB764-F29E-4474-A7EB-7A88F395044C}" destId="{F39D2104-D20D-414B-89CC-5BACE9A52ADB}" srcOrd="5" destOrd="0" presId="urn:microsoft.com/office/officeart/2005/8/layout/vList2"/>
    <dgm:cxn modelId="{F857E543-2AE7-46A0-B83E-398BFB6A7E51}" type="presParOf" srcId="{522DB764-F29E-4474-A7EB-7A88F395044C}" destId="{71462862-CBA6-4369-AFAC-41D63F786965}" srcOrd="6" destOrd="0" presId="urn:microsoft.com/office/officeart/2005/8/layout/vList2"/>
    <dgm:cxn modelId="{8C5BCFE1-9A47-4D29-88A9-E83228AF4A55}" type="presParOf" srcId="{522DB764-F29E-4474-A7EB-7A88F395044C}" destId="{B4A979A8-179E-4363-B361-F8F3469E6F0A}" srcOrd="7" destOrd="0" presId="urn:microsoft.com/office/officeart/2005/8/layout/vList2"/>
    <dgm:cxn modelId="{7068B1B3-4F75-41BC-8253-63B9E13F41B5}" type="presParOf" srcId="{522DB764-F29E-4474-A7EB-7A88F395044C}" destId="{59A30B50-4163-4CD6-A36F-25A6D1CAFF72}" srcOrd="8" destOrd="0" presId="urn:microsoft.com/office/officeart/2005/8/layout/vList2"/>
    <dgm:cxn modelId="{0D4590C1-12C2-44E9-B592-8B0928767E6D}" type="presParOf" srcId="{522DB764-F29E-4474-A7EB-7A88F395044C}" destId="{5555A066-3CEA-4A6C-A4E5-6BCC2D6FEC93}" srcOrd="9" destOrd="0" presId="urn:microsoft.com/office/officeart/2005/8/layout/vList2"/>
    <dgm:cxn modelId="{A41B3CC2-115A-46BB-8739-890FF023AD28}" type="presParOf" srcId="{522DB764-F29E-4474-A7EB-7A88F395044C}" destId="{E78B5EA6-D82B-4B45-916D-932AE894B104}" srcOrd="10" destOrd="0" presId="urn:microsoft.com/office/officeart/2005/8/layout/vList2"/>
    <dgm:cxn modelId="{F6EBC49A-B8B9-4322-A846-796A92644EF4}" type="presParOf" srcId="{522DB764-F29E-4474-A7EB-7A88F395044C}" destId="{95357ED0-A339-43AF-AF53-6914BFB4F2F2}" srcOrd="11" destOrd="0" presId="urn:microsoft.com/office/officeart/2005/8/layout/vList2"/>
    <dgm:cxn modelId="{080426BC-3BEF-49CF-859F-941660FDB2EE}" type="presParOf" srcId="{522DB764-F29E-4474-A7EB-7A88F395044C}" destId="{C6E456A6-254D-4B5F-A9FD-4D3250EC346C}" srcOrd="12" destOrd="0" presId="urn:microsoft.com/office/officeart/2005/8/layout/vList2"/>
    <dgm:cxn modelId="{C40038D8-2AEE-455D-B414-EAD859D5DD67}" type="presParOf" srcId="{522DB764-F29E-4474-A7EB-7A88F395044C}" destId="{9600313A-87CC-468A-A281-40B78E80829B}" srcOrd="13" destOrd="0" presId="urn:microsoft.com/office/officeart/2005/8/layout/vList2"/>
    <dgm:cxn modelId="{9D4CB43F-F2D1-4661-AAC3-7499F1482204}" type="presParOf" srcId="{522DB764-F29E-4474-A7EB-7A88F395044C}" destId="{9B70C273-6DF5-439A-B50F-1C4E280AE30B}" srcOrd="14" destOrd="0" presId="urn:microsoft.com/office/officeart/2005/8/layout/vList2"/>
    <dgm:cxn modelId="{CC664B04-AFDF-4C72-900A-496BC95DE94F}" type="presParOf" srcId="{522DB764-F29E-4474-A7EB-7A88F395044C}" destId="{04220B92-63D7-4A5E-ADD1-EDD9A3354D57}" srcOrd="15" destOrd="0" presId="urn:microsoft.com/office/officeart/2005/8/layout/vList2"/>
    <dgm:cxn modelId="{54CFB07A-43CD-466D-A22D-8D8387260A40}" type="presParOf" srcId="{522DB764-F29E-4474-A7EB-7A88F395044C}" destId="{2882E45B-B014-4F58-A6CD-D59F27EA22A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81E5D-8B45-4062-A868-A538713AD8C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CB77705-5509-44D4-BBBE-4303A04553D3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Ключевые аспекты недостаточности почечного </a:t>
          </a:r>
          <a:r>
            <a:rPr lang="ru-RU" sz="16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трансплнтата</a:t>
          </a:r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ADE1A-CE0E-4AE1-B349-3161382406F9}" type="parTrans" cxnId="{5077C4DC-DC6E-4071-A615-4748CA309353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C5AE8-F81C-4C84-989B-5DD87DDC5DB4}" type="sibTrans" cxnId="{5077C4DC-DC6E-4071-A615-4748CA309353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3F777-FED8-49C6-A231-0D2926D80F74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Необратимая дисфункция составила 80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потерь почечного трансплантата и 16 % пула диализных пациентов в Центре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6199D-EC02-4917-905D-15F851176CBF}" type="parTrans" cxnId="{474DB227-74C8-4BC5-94FE-644681FE6BBD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60504-8834-4EFB-A97C-C73531662210}" type="sibTrans" cxnId="{474DB227-74C8-4BC5-94FE-644681FE6BBD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A5394-65ED-499B-9FCB-45EE9906F816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Быстрый  (20 мес.) и медленный  (40 мес.) темп утраты функции в соотношении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1:1.8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34DA7-BB79-4AD8-95CB-B478143AD9F5}" type="parTrans" cxnId="{637F3F32-B774-4199-8684-B975C17CE09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058A0-C709-4543-A2C4-00AE86EB74C2}" type="sibTrans" cxnId="{637F3F32-B774-4199-8684-B975C17CE09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FE891-2471-4F6F-A949-F237E5734F1E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ru-RU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Возврат к лечению диализом желателен при концентрации </a:t>
          </a:r>
          <a:r>
            <a:rPr lang="ru-RU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креатинина</a:t>
          </a:r>
          <a:r>
            <a:rPr lang="ru-RU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плазме крови </a:t>
          </a:r>
          <a:r>
            <a:rPr lang="en-US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0.5-0.7</a:t>
          </a:r>
          <a:r>
            <a:rPr lang="ru-RU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ммоль</a:t>
          </a:r>
          <a:r>
            <a:rPr lang="ru-RU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/л</a:t>
          </a:r>
          <a:endParaRPr lang="en-US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B40F0-E9C1-4FFA-A42A-099C8BE127FE}" type="parTrans" cxnId="{49BC2F58-7B1A-4063-AC97-66CBC1F77C34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5A922-DA23-4ED6-8B6D-D6BB51629247}" type="sibTrans" cxnId="{49BC2F58-7B1A-4063-AC97-66CBC1F77C34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61CDB-07A5-4FE8-A3BF-F8EFCEB199FC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Позднее начало гемодиализа снижало ожидаемую продолжительность жизни в 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раза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1C627-1B4E-4498-9B7D-E8F71CDAECD4}" type="parTrans" cxnId="{4932608E-3FE9-4587-8BFB-338E733476F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18D68-506D-48BC-A904-1F5313DC6569}" type="sibTrans" cxnId="{4932608E-3FE9-4587-8BFB-338E733476F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DB764-F29E-4474-A7EB-7A88F395044C}" type="pres">
      <dgm:prSet presAssocID="{BC681E5D-8B45-4062-A868-A538713AD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A4042-E283-466E-884C-D4E5CF1D75A4}" type="pres">
      <dgm:prSet presAssocID="{4CB77705-5509-44D4-BBBE-4303A04553D3}" presName="parentText" presStyleLbl="node1" presStyleIdx="0" presStyleCnt="5" custLinFactNeighborY="-13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CCA59-F9DF-4341-A7E9-45F288E5FA88}" type="pres">
      <dgm:prSet presAssocID="{D8FC5AE8-F81C-4C84-989B-5DD87DDC5DB4}" presName="spacer" presStyleCnt="0"/>
      <dgm:spPr/>
      <dgm:t>
        <a:bodyPr/>
        <a:lstStyle/>
        <a:p>
          <a:endParaRPr lang="ru-RU"/>
        </a:p>
      </dgm:t>
    </dgm:pt>
    <dgm:pt modelId="{04BAA28A-24BE-4C29-8EAC-D4CEF0363E4C}" type="pres">
      <dgm:prSet presAssocID="{5013F777-FED8-49C6-A231-0D2926D80F7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9F13-46D5-4953-B00A-F6A0A96B6647}" type="pres">
      <dgm:prSet presAssocID="{FD560504-8834-4EFB-A97C-C73531662210}" presName="spacer" presStyleCnt="0"/>
      <dgm:spPr/>
      <dgm:t>
        <a:bodyPr/>
        <a:lstStyle/>
        <a:p>
          <a:endParaRPr lang="ru-RU"/>
        </a:p>
      </dgm:t>
    </dgm:pt>
    <dgm:pt modelId="{1527AD90-E79D-4268-81FA-1E71EE1DFA1E}" type="pres">
      <dgm:prSet presAssocID="{6F8A5394-65ED-499B-9FCB-45EE9906F816}" presName="parentText" presStyleLbl="node1" presStyleIdx="2" presStyleCnt="5" custLinFactNeighborX="2502" custLinFactNeighborY="9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D2104-D20D-414B-89CC-5BACE9A52ADB}" type="pres">
      <dgm:prSet presAssocID="{620058A0-C709-4543-A2C4-00AE86EB74C2}" presName="spacer" presStyleCnt="0"/>
      <dgm:spPr/>
      <dgm:t>
        <a:bodyPr/>
        <a:lstStyle/>
        <a:p>
          <a:endParaRPr lang="ru-RU"/>
        </a:p>
      </dgm:t>
    </dgm:pt>
    <dgm:pt modelId="{71462862-CBA6-4369-AFAC-41D63F786965}" type="pres">
      <dgm:prSet presAssocID="{0CDFE891-2471-4F6F-A949-F237E5734F1E}" presName="parentText" presStyleLbl="node1" presStyleIdx="3" presStyleCnt="5" custLinFactNeighborX="792" custLinFactNeighborY="37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979A8-179E-4363-B361-F8F3469E6F0A}" type="pres">
      <dgm:prSet presAssocID="{9F95A922-DA23-4ED6-8B6D-D6BB51629247}" presName="spacer" presStyleCnt="0"/>
      <dgm:spPr/>
      <dgm:t>
        <a:bodyPr/>
        <a:lstStyle/>
        <a:p>
          <a:endParaRPr lang="ru-RU"/>
        </a:p>
      </dgm:t>
    </dgm:pt>
    <dgm:pt modelId="{F379E534-0321-489B-A488-0A940C767AB6}" type="pres">
      <dgm:prSet presAssocID="{C1061CDB-07A5-4FE8-A3BF-F8EFCEB199FC}" presName="parentText" presStyleLbl="node1" presStyleIdx="4" presStyleCnt="5" custLinFactNeighborX="-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A170E-C2E1-47C3-88F2-489DD42C9C2F}" type="presOf" srcId="{BC681E5D-8B45-4062-A868-A538713AD8C3}" destId="{522DB764-F29E-4474-A7EB-7A88F395044C}" srcOrd="0" destOrd="0" presId="urn:microsoft.com/office/officeart/2005/8/layout/vList2"/>
    <dgm:cxn modelId="{94EEA9BB-E61F-4878-8E1F-C5FCFC394FE9}" type="presOf" srcId="{6F8A5394-65ED-499B-9FCB-45EE9906F816}" destId="{1527AD90-E79D-4268-81FA-1E71EE1DFA1E}" srcOrd="0" destOrd="0" presId="urn:microsoft.com/office/officeart/2005/8/layout/vList2"/>
    <dgm:cxn modelId="{49BC2F58-7B1A-4063-AC97-66CBC1F77C34}" srcId="{BC681E5D-8B45-4062-A868-A538713AD8C3}" destId="{0CDFE891-2471-4F6F-A949-F237E5734F1E}" srcOrd="3" destOrd="0" parTransId="{05FB40F0-E9C1-4FFA-A42A-099C8BE127FE}" sibTransId="{9F95A922-DA23-4ED6-8B6D-D6BB51629247}"/>
    <dgm:cxn modelId="{149FB73D-2A92-49F2-BD1B-6DEBCCD274A5}" type="presOf" srcId="{5013F777-FED8-49C6-A231-0D2926D80F74}" destId="{04BAA28A-24BE-4C29-8EAC-D4CEF0363E4C}" srcOrd="0" destOrd="0" presId="urn:microsoft.com/office/officeart/2005/8/layout/vList2"/>
    <dgm:cxn modelId="{1248742A-C553-4328-BE6D-E5BD6657BDA0}" type="presOf" srcId="{C1061CDB-07A5-4FE8-A3BF-F8EFCEB199FC}" destId="{F379E534-0321-489B-A488-0A940C767AB6}" srcOrd="0" destOrd="0" presId="urn:microsoft.com/office/officeart/2005/8/layout/vList2"/>
    <dgm:cxn modelId="{637F3F32-B774-4199-8684-B975C17CE09F}" srcId="{BC681E5D-8B45-4062-A868-A538713AD8C3}" destId="{6F8A5394-65ED-499B-9FCB-45EE9906F816}" srcOrd="2" destOrd="0" parTransId="{73934DA7-BB79-4AD8-95CB-B478143AD9F5}" sibTransId="{620058A0-C709-4543-A2C4-00AE86EB74C2}"/>
    <dgm:cxn modelId="{474DB227-74C8-4BC5-94FE-644681FE6BBD}" srcId="{BC681E5D-8B45-4062-A868-A538713AD8C3}" destId="{5013F777-FED8-49C6-A231-0D2926D80F74}" srcOrd="1" destOrd="0" parTransId="{AC46199D-EC02-4917-905D-15F851176CBF}" sibTransId="{FD560504-8834-4EFB-A97C-C73531662210}"/>
    <dgm:cxn modelId="{9EDAC433-5B6C-4620-8282-C440FBFF329C}" type="presOf" srcId="{0CDFE891-2471-4F6F-A949-F237E5734F1E}" destId="{71462862-CBA6-4369-AFAC-41D63F786965}" srcOrd="0" destOrd="0" presId="urn:microsoft.com/office/officeart/2005/8/layout/vList2"/>
    <dgm:cxn modelId="{5077C4DC-DC6E-4071-A615-4748CA309353}" srcId="{BC681E5D-8B45-4062-A868-A538713AD8C3}" destId="{4CB77705-5509-44D4-BBBE-4303A04553D3}" srcOrd="0" destOrd="0" parTransId="{EBAADE1A-CE0E-4AE1-B349-3161382406F9}" sibTransId="{D8FC5AE8-F81C-4C84-989B-5DD87DDC5DB4}"/>
    <dgm:cxn modelId="{B03491FE-58AA-434F-BF4E-11B70DB3F711}" type="presOf" srcId="{4CB77705-5509-44D4-BBBE-4303A04553D3}" destId="{9A9A4042-E283-466E-884C-D4E5CF1D75A4}" srcOrd="0" destOrd="0" presId="urn:microsoft.com/office/officeart/2005/8/layout/vList2"/>
    <dgm:cxn modelId="{4932608E-3FE9-4587-8BFB-338E733476F4}" srcId="{BC681E5D-8B45-4062-A868-A538713AD8C3}" destId="{C1061CDB-07A5-4FE8-A3BF-F8EFCEB199FC}" srcOrd="4" destOrd="0" parTransId="{A931C627-1B4E-4498-9B7D-E8F71CDAECD4}" sibTransId="{A2818D68-506D-48BC-A904-1F5313DC6569}"/>
    <dgm:cxn modelId="{B31A8DFE-00C2-4B47-B2C0-D268F05DC466}" type="presParOf" srcId="{522DB764-F29E-4474-A7EB-7A88F395044C}" destId="{9A9A4042-E283-466E-884C-D4E5CF1D75A4}" srcOrd="0" destOrd="0" presId="urn:microsoft.com/office/officeart/2005/8/layout/vList2"/>
    <dgm:cxn modelId="{CF9B0EA1-81F7-4698-B0A1-80811B6F509C}" type="presParOf" srcId="{522DB764-F29E-4474-A7EB-7A88F395044C}" destId="{332CCA59-F9DF-4341-A7E9-45F288E5FA88}" srcOrd="1" destOrd="0" presId="urn:microsoft.com/office/officeart/2005/8/layout/vList2"/>
    <dgm:cxn modelId="{B7C50A5F-9F5E-4B5D-9087-E02E73246FAF}" type="presParOf" srcId="{522DB764-F29E-4474-A7EB-7A88F395044C}" destId="{04BAA28A-24BE-4C29-8EAC-D4CEF0363E4C}" srcOrd="2" destOrd="0" presId="urn:microsoft.com/office/officeart/2005/8/layout/vList2"/>
    <dgm:cxn modelId="{C4635219-F98A-4271-BB46-333EA8950C50}" type="presParOf" srcId="{522DB764-F29E-4474-A7EB-7A88F395044C}" destId="{6EB79F13-46D5-4953-B00A-F6A0A96B6647}" srcOrd="3" destOrd="0" presId="urn:microsoft.com/office/officeart/2005/8/layout/vList2"/>
    <dgm:cxn modelId="{8E3FD5B9-330E-402E-A95C-C6F14CE3B6CB}" type="presParOf" srcId="{522DB764-F29E-4474-A7EB-7A88F395044C}" destId="{1527AD90-E79D-4268-81FA-1E71EE1DFA1E}" srcOrd="4" destOrd="0" presId="urn:microsoft.com/office/officeart/2005/8/layout/vList2"/>
    <dgm:cxn modelId="{617771B5-B098-415B-ABEF-F87D598FE58B}" type="presParOf" srcId="{522DB764-F29E-4474-A7EB-7A88F395044C}" destId="{F39D2104-D20D-414B-89CC-5BACE9A52ADB}" srcOrd="5" destOrd="0" presId="urn:microsoft.com/office/officeart/2005/8/layout/vList2"/>
    <dgm:cxn modelId="{0377AAB7-69B7-49E9-8B56-393CC3C4FD55}" type="presParOf" srcId="{522DB764-F29E-4474-A7EB-7A88F395044C}" destId="{71462862-CBA6-4369-AFAC-41D63F786965}" srcOrd="6" destOrd="0" presId="urn:microsoft.com/office/officeart/2005/8/layout/vList2"/>
    <dgm:cxn modelId="{C84B8146-6B1F-497E-B1E7-7AE84E749DD4}" type="presParOf" srcId="{522DB764-F29E-4474-A7EB-7A88F395044C}" destId="{B4A979A8-179E-4363-B361-F8F3469E6F0A}" srcOrd="7" destOrd="0" presId="urn:microsoft.com/office/officeart/2005/8/layout/vList2"/>
    <dgm:cxn modelId="{8012C5FC-EE7B-4243-A23F-F163E2443C37}" type="presParOf" srcId="{522DB764-F29E-4474-A7EB-7A88F395044C}" destId="{F379E534-0321-489B-A488-0A940C767AB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81E5D-8B45-4062-A868-A538713AD8C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CB77705-5509-44D4-BBBE-4303A04553D3}">
      <dgm:prSet custT="1"/>
      <dgm:spPr/>
      <dgm:t>
        <a:bodyPr/>
        <a:lstStyle/>
        <a:p>
          <a:pPr algn="ctr" rtl="0"/>
          <a:r>
            <a:rPr lang="ru-RU" sz="16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Сценарии после развития почечной недостаточности трансплантата:</a:t>
          </a:r>
          <a:endParaRPr lang="ru-RU" sz="1600" i="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ADE1A-CE0E-4AE1-B349-3161382406F9}" type="parTrans" cxnId="{5077C4DC-DC6E-4071-A615-4748CA309353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C5AE8-F81C-4C84-989B-5DD87DDC5DB4}" type="sibTrans" cxnId="{5077C4DC-DC6E-4071-A615-4748CA309353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3F777-FED8-49C6-A231-0D2926D80F74}">
      <dgm:prSet custT="1"/>
      <dgm:spPr/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Позднее начала гемодиализа в 64,2% случаев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6199D-EC02-4917-905D-15F851176CBF}" type="parTrans" cxnId="{474DB227-74C8-4BC5-94FE-644681FE6BBD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60504-8834-4EFB-A97C-C73531662210}" type="sibTrans" cxnId="{474DB227-74C8-4BC5-94FE-644681FE6BBD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A5394-65ED-499B-9FCB-45EE9906F816}">
      <dgm:prSet custT="1"/>
      <dgm:spPr/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Ретрансплантация возможна в 50% случаев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34DA7-BB79-4AD8-95CB-B478143AD9F5}" type="parTrans" cxnId="{637F3F32-B774-4199-8684-B975C17CE09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058A0-C709-4543-A2C4-00AE86EB74C2}" type="sibTrans" cxnId="{637F3F32-B774-4199-8684-B975C17CE09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FE891-2471-4F6F-A949-F237E5734F1E}">
      <dgm:prSet custT="1"/>
      <dgm:spPr/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Ретрансплантация выполнена в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14.2%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случаев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B40F0-E9C1-4FFA-A42A-099C8BE127FE}" type="parTrans" cxnId="{49BC2F58-7B1A-4063-AC97-66CBC1F77C34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5A922-DA23-4ED6-8B6D-D6BB51629247}" type="sibTrans" cxnId="{49BC2F58-7B1A-4063-AC97-66CBC1F77C34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61CDB-07A5-4FE8-A3BF-F8EFCEB199FC}">
      <dgm:prSet custT="1"/>
      <dgm:spPr/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Родственное донорство и в первой и при повторной трансплантации имело место в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3.8%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случаев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1C627-1B4E-4498-9B7D-E8F71CDAECD4}" type="parTrans" cxnId="{4932608E-3FE9-4587-8BFB-338E733476F4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18D68-506D-48BC-A904-1F5313DC6569}" type="sibTrans" cxnId="{4932608E-3FE9-4587-8BFB-338E733476F4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DB764-F29E-4474-A7EB-7A88F395044C}" type="pres">
      <dgm:prSet presAssocID="{BC681E5D-8B45-4062-A868-A538713AD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A4042-E283-466E-884C-D4E5CF1D75A4}" type="pres">
      <dgm:prSet presAssocID="{4CB77705-5509-44D4-BBBE-4303A04553D3}" presName="parentText" presStyleLbl="node1" presStyleIdx="0" presStyleCnt="5" custLinFactNeighborX="-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CCA59-F9DF-4341-A7E9-45F288E5FA88}" type="pres">
      <dgm:prSet presAssocID="{D8FC5AE8-F81C-4C84-989B-5DD87DDC5DB4}" presName="spacer" presStyleCnt="0"/>
      <dgm:spPr/>
      <dgm:t>
        <a:bodyPr/>
        <a:lstStyle/>
        <a:p>
          <a:endParaRPr lang="ru-RU"/>
        </a:p>
      </dgm:t>
    </dgm:pt>
    <dgm:pt modelId="{04BAA28A-24BE-4C29-8EAC-D4CEF0363E4C}" type="pres">
      <dgm:prSet presAssocID="{5013F777-FED8-49C6-A231-0D2926D80F7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9F13-46D5-4953-B00A-F6A0A96B6647}" type="pres">
      <dgm:prSet presAssocID="{FD560504-8834-4EFB-A97C-C73531662210}" presName="spacer" presStyleCnt="0"/>
      <dgm:spPr/>
      <dgm:t>
        <a:bodyPr/>
        <a:lstStyle/>
        <a:p>
          <a:endParaRPr lang="ru-RU"/>
        </a:p>
      </dgm:t>
    </dgm:pt>
    <dgm:pt modelId="{1527AD90-E79D-4268-81FA-1E71EE1DFA1E}" type="pres">
      <dgm:prSet presAssocID="{6F8A5394-65ED-499B-9FCB-45EE9906F81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D2104-D20D-414B-89CC-5BACE9A52ADB}" type="pres">
      <dgm:prSet presAssocID="{620058A0-C709-4543-A2C4-00AE86EB74C2}" presName="spacer" presStyleCnt="0"/>
      <dgm:spPr/>
      <dgm:t>
        <a:bodyPr/>
        <a:lstStyle/>
        <a:p>
          <a:endParaRPr lang="ru-RU"/>
        </a:p>
      </dgm:t>
    </dgm:pt>
    <dgm:pt modelId="{71462862-CBA6-4369-AFAC-41D63F786965}" type="pres">
      <dgm:prSet presAssocID="{0CDFE891-2471-4F6F-A949-F237E5734F1E}" presName="parentText" presStyleLbl="node1" presStyleIdx="3" presStyleCnt="5" custLinFactNeighborX="232" custLinFactNeighborY="11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979A8-179E-4363-B361-F8F3469E6F0A}" type="pres">
      <dgm:prSet presAssocID="{9F95A922-DA23-4ED6-8B6D-D6BB51629247}" presName="spacer" presStyleCnt="0"/>
      <dgm:spPr/>
      <dgm:t>
        <a:bodyPr/>
        <a:lstStyle/>
        <a:p>
          <a:endParaRPr lang="ru-RU"/>
        </a:p>
      </dgm:t>
    </dgm:pt>
    <dgm:pt modelId="{F379E534-0321-489B-A488-0A940C767AB6}" type="pres">
      <dgm:prSet presAssocID="{C1061CDB-07A5-4FE8-A3BF-F8EFCEB199FC}" presName="parentText" presStyleLbl="node1" presStyleIdx="4" presStyleCnt="5" custLinFactNeighborX="-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D01F6-D4B1-45D5-87AD-B363B16A0298}" type="presOf" srcId="{0CDFE891-2471-4F6F-A949-F237E5734F1E}" destId="{71462862-CBA6-4369-AFAC-41D63F786965}" srcOrd="0" destOrd="0" presId="urn:microsoft.com/office/officeart/2005/8/layout/vList2"/>
    <dgm:cxn modelId="{DBCBA519-E6CF-419D-AAB7-A6E81D79D098}" type="presOf" srcId="{4CB77705-5509-44D4-BBBE-4303A04553D3}" destId="{9A9A4042-E283-466E-884C-D4E5CF1D75A4}" srcOrd="0" destOrd="0" presId="urn:microsoft.com/office/officeart/2005/8/layout/vList2"/>
    <dgm:cxn modelId="{BF43387D-DA58-4C5F-ACA4-DEFC613D7886}" type="presOf" srcId="{6F8A5394-65ED-499B-9FCB-45EE9906F816}" destId="{1527AD90-E79D-4268-81FA-1E71EE1DFA1E}" srcOrd="0" destOrd="0" presId="urn:microsoft.com/office/officeart/2005/8/layout/vList2"/>
    <dgm:cxn modelId="{49BC2F58-7B1A-4063-AC97-66CBC1F77C34}" srcId="{BC681E5D-8B45-4062-A868-A538713AD8C3}" destId="{0CDFE891-2471-4F6F-A949-F237E5734F1E}" srcOrd="3" destOrd="0" parTransId="{05FB40F0-E9C1-4FFA-A42A-099C8BE127FE}" sibTransId="{9F95A922-DA23-4ED6-8B6D-D6BB51629247}"/>
    <dgm:cxn modelId="{637F3F32-B774-4199-8684-B975C17CE09F}" srcId="{BC681E5D-8B45-4062-A868-A538713AD8C3}" destId="{6F8A5394-65ED-499B-9FCB-45EE9906F816}" srcOrd="2" destOrd="0" parTransId="{73934DA7-BB79-4AD8-95CB-B478143AD9F5}" sibTransId="{620058A0-C709-4543-A2C4-00AE86EB74C2}"/>
    <dgm:cxn modelId="{097FB4DC-05BF-440E-9EC0-13D44CF8E238}" type="presOf" srcId="{5013F777-FED8-49C6-A231-0D2926D80F74}" destId="{04BAA28A-24BE-4C29-8EAC-D4CEF0363E4C}" srcOrd="0" destOrd="0" presId="urn:microsoft.com/office/officeart/2005/8/layout/vList2"/>
    <dgm:cxn modelId="{474DB227-74C8-4BC5-94FE-644681FE6BBD}" srcId="{BC681E5D-8B45-4062-A868-A538713AD8C3}" destId="{5013F777-FED8-49C6-A231-0D2926D80F74}" srcOrd="1" destOrd="0" parTransId="{AC46199D-EC02-4917-905D-15F851176CBF}" sibTransId="{FD560504-8834-4EFB-A97C-C73531662210}"/>
    <dgm:cxn modelId="{5077C4DC-DC6E-4071-A615-4748CA309353}" srcId="{BC681E5D-8B45-4062-A868-A538713AD8C3}" destId="{4CB77705-5509-44D4-BBBE-4303A04553D3}" srcOrd="0" destOrd="0" parTransId="{EBAADE1A-CE0E-4AE1-B349-3161382406F9}" sibTransId="{D8FC5AE8-F81C-4C84-989B-5DD87DDC5DB4}"/>
    <dgm:cxn modelId="{08D99098-5DD7-4A35-9EF1-E3529BCD23FE}" type="presOf" srcId="{C1061CDB-07A5-4FE8-A3BF-F8EFCEB199FC}" destId="{F379E534-0321-489B-A488-0A940C767AB6}" srcOrd="0" destOrd="0" presId="urn:microsoft.com/office/officeart/2005/8/layout/vList2"/>
    <dgm:cxn modelId="{50971EFC-675B-4D80-9E4E-37962A063E7F}" type="presOf" srcId="{BC681E5D-8B45-4062-A868-A538713AD8C3}" destId="{522DB764-F29E-4474-A7EB-7A88F395044C}" srcOrd="0" destOrd="0" presId="urn:microsoft.com/office/officeart/2005/8/layout/vList2"/>
    <dgm:cxn modelId="{4932608E-3FE9-4587-8BFB-338E733476F4}" srcId="{BC681E5D-8B45-4062-A868-A538713AD8C3}" destId="{C1061CDB-07A5-4FE8-A3BF-F8EFCEB199FC}" srcOrd="4" destOrd="0" parTransId="{A931C627-1B4E-4498-9B7D-E8F71CDAECD4}" sibTransId="{A2818D68-506D-48BC-A904-1F5313DC6569}"/>
    <dgm:cxn modelId="{D4348CC1-CA84-4EC4-AF62-FE3363A72164}" type="presParOf" srcId="{522DB764-F29E-4474-A7EB-7A88F395044C}" destId="{9A9A4042-E283-466E-884C-D4E5CF1D75A4}" srcOrd="0" destOrd="0" presId="urn:microsoft.com/office/officeart/2005/8/layout/vList2"/>
    <dgm:cxn modelId="{B3F2D876-9E72-4C1A-AF1F-179A6BC11203}" type="presParOf" srcId="{522DB764-F29E-4474-A7EB-7A88F395044C}" destId="{332CCA59-F9DF-4341-A7E9-45F288E5FA88}" srcOrd="1" destOrd="0" presId="urn:microsoft.com/office/officeart/2005/8/layout/vList2"/>
    <dgm:cxn modelId="{707E6B2C-94CA-46D4-A2DB-B033BF20A90E}" type="presParOf" srcId="{522DB764-F29E-4474-A7EB-7A88F395044C}" destId="{04BAA28A-24BE-4C29-8EAC-D4CEF0363E4C}" srcOrd="2" destOrd="0" presId="urn:microsoft.com/office/officeart/2005/8/layout/vList2"/>
    <dgm:cxn modelId="{FEB21EC3-82F0-4451-BD95-7B9B7465EA8F}" type="presParOf" srcId="{522DB764-F29E-4474-A7EB-7A88F395044C}" destId="{6EB79F13-46D5-4953-B00A-F6A0A96B6647}" srcOrd="3" destOrd="0" presId="urn:microsoft.com/office/officeart/2005/8/layout/vList2"/>
    <dgm:cxn modelId="{E1E16148-5F84-4F97-AD2E-5AA80256526B}" type="presParOf" srcId="{522DB764-F29E-4474-A7EB-7A88F395044C}" destId="{1527AD90-E79D-4268-81FA-1E71EE1DFA1E}" srcOrd="4" destOrd="0" presId="urn:microsoft.com/office/officeart/2005/8/layout/vList2"/>
    <dgm:cxn modelId="{6D8CF470-32C9-4D6C-9EB7-017F243AE977}" type="presParOf" srcId="{522DB764-F29E-4474-A7EB-7A88F395044C}" destId="{F39D2104-D20D-414B-89CC-5BACE9A52ADB}" srcOrd="5" destOrd="0" presId="urn:microsoft.com/office/officeart/2005/8/layout/vList2"/>
    <dgm:cxn modelId="{9F6C4C9B-FECE-44C3-8FDE-12D48FB2D26D}" type="presParOf" srcId="{522DB764-F29E-4474-A7EB-7A88F395044C}" destId="{71462862-CBA6-4369-AFAC-41D63F786965}" srcOrd="6" destOrd="0" presId="urn:microsoft.com/office/officeart/2005/8/layout/vList2"/>
    <dgm:cxn modelId="{FDD23865-1E67-4862-A842-BE6C6672BA5F}" type="presParOf" srcId="{522DB764-F29E-4474-A7EB-7A88F395044C}" destId="{B4A979A8-179E-4363-B361-F8F3469E6F0A}" srcOrd="7" destOrd="0" presId="urn:microsoft.com/office/officeart/2005/8/layout/vList2"/>
    <dgm:cxn modelId="{FF2CD3B2-6D28-4167-B66C-5F7A7A44D685}" type="presParOf" srcId="{522DB764-F29E-4474-A7EB-7A88F395044C}" destId="{F379E534-0321-489B-A488-0A940C767A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CBFDBF-1953-4179-82D5-2E45A96B4276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BE8253-6E9B-4859-BD5C-F072DD7E7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07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F2BB10-E998-48B6-A807-A1E2EA4A2DFA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FCDF9-D5E3-4A12-A6F1-43889EDE4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833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D3E67F-28E0-4FC8-94AD-BC37334CBFA3}" type="slidenum">
              <a:rPr lang="ru-RU" smtClean="0">
                <a:latin typeface="Arial" charset="0"/>
              </a:rPr>
              <a:pPr>
                <a:defRPr/>
              </a:pPr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43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D3E67F-28E0-4FC8-94AD-BC37334CBFA3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43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3C2C61-393F-48EB-B0FD-1E0D6437506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2763"/>
            <a:ext cx="3430588" cy="257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7291"/>
          </a:xfrm>
          <a:noFill/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45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9B8DA-4F87-493D-AFC4-18BAB8C6D4C3}" type="slidenum">
              <a:rPr lang="ru-RU" smtClean="0">
                <a:latin typeface="Arial" charset="0"/>
              </a:rPr>
              <a:pPr>
                <a:defRPr/>
              </a:pPr>
              <a:t>11</a:t>
            </a:fld>
            <a:endParaRPr lang="ru-RU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30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CD0AC-24B6-4D69-B4BB-33FE2A46D9FE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8984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7413" cy="2570162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99" y="3257778"/>
            <a:ext cx="7314407" cy="3085419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365785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CDF9-D5E3-4A12-A6F1-43889EDE4A6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CDF9-D5E3-4A12-A6F1-43889EDE4A6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CDF9-D5E3-4A12-A6F1-43889EDE4A6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D249-1F5B-4969-8BA0-9465A2E02B72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F843-3A7D-468F-86C4-D4178571E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3A76-9E3F-45B5-A429-96B5910F0805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AD61-57F5-40F2-8A10-7E2DF409D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1463-B4C6-44FD-9483-A7450D492B38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2F9E-050E-4328-B401-450D6DA4D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520C-B0A5-489B-8592-2CFCAB071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178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61EC-8C47-497C-B3E5-8ECD77F7299A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07DE-1B13-489E-9DDF-7A786B31B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72FF-234E-4C6F-8B60-53287405A25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9059-E419-4CDA-B3F0-168915FD6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C717-E948-49DC-A823-B071166F4B9B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582F-3C79-4FF2-8CA4-5EE90DBE6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8834-E915-418B-93BF-B2F3991A6DDF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CED2-7E44-40CB-9CEF-FFE6D76F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E202-C0AE-4383-A966-DADD9EA079CD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51D3-B021-4638-84E1-B9FA300C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EFE1-D7EE-43D7-ADF7-27B915D5EEC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7DAB-2AF1-4AA3-B167-21B548E8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13FA-1419-4694-B22D-2954436B338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B5A9-1F1F-4EDE-B7CF-24F61DA7A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45FA-1839-44FB-8714-8A1C166E7548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84DD-B677-4F88-BDE7-495D93240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D825F5-B803-4A41-9C8B-43AD432D1F4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FE7B4-C51E-4CC8-8511-15F1974B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8997"/>
            <a:ext cx="9144000" cy="6849003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642910" y="928670"/>
            <a:ext cx="8207896" cy="345638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ВОЗМОЖНОСТИ И ОСОБЕННОСТИ РЕАЛИЗАЦИИ СОВРЕМЕННЫХ ТЕНДЕНЦИЙ РАЗВИТИЯ ТРАНСПЛАНТОЛОГИИ В ДЕЯТЕЛЬНОСТИ ДОНЕЦКОГО ТРАНСПЛАНТАЦИОННОГО ЦЕНТРА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22870" y="4786322"/>
            <a:ext cx="9144000" cy="22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Денисов В.К., Захаров В.В.</a:t>
            </a:r>
          </a:p>
          <a:p>
            <a:pPr algn="ctr">
              <a:lnSpc>
                <a:spcPct val="10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ГОО ВПО Донецкий национальный медицинский университет им. М.Горького               Кафедра трансплантологии и клинической лабораторной диагностики</a:t>
            </a:r>
          </a:p>
          <a:p>
            <a:pPr marL="342900" indent="-342900" algn="ctr">
              <a:spcBef>
                <a:spcPct val="20000"/>
              </a:spcBef>
            </a:pP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Иммуносупрессия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1986-1994 гг.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имуран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имуран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сандиммун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длительность приема которого не превышала 3 месяца. Годичная выживаемость трансплантата составила 46%.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1995-1997 гг.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имуран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сандиммун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ограничения длительности его приема. Годичная выживаемость трансплантата составила 65%.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1998-2001 гг.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неорал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sz="2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мониторирование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целл-цепт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Начато использование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антилимфолина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атгема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затем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зенапакса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Годичная выживаемость трансплантата составила 90%.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2002 – 2019 гг.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зенапакс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симулект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майфортик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тимоглобулин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адваграф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сертикан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отказом от стероидов и снижение доз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циклоспорина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Годичная выживаемость реципиентов - 100%.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Частота назначения </a:t>
            </a:r>
          </a:p>
          <a:p>
            <a:pPr algn="ctr" eaLnBrk="0" hangingPunct="0">
              <a:defRPr/>
            </a:pPr>
            <a:r>
              <a:rPr lang="ru-RU" sz="2800" kern="0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иммуносупрессивных</a:t>
            </a:r>
            <a:r>
              <a:rPr lang="ru-RU" sz="2800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препаратов:</a:t>
            </a:r>
            <a:endParaRPr lang="ru-RU" sz="2800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57422" y="1571612"/>
          <a:ext cx="4143404" cy="503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:\Новая папка\Мои документы\2015\Наука\Съезды и конференции\Киев Съезд хирургов\Доклад\Доклад окончательный\Картинки - ВК - для доклада\slide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18060047"/>
              </p:ext>
            </p:extLst>
          </p:nvPr>
        </p:nvGraphicFramePr>
        <p:xfrm>
          <a:off x="395536" y="692696"/>
          <a:ext cx="4176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65977807"/>
              </p:ext>
            </p:extLst>
          </p:nvPr>
        </p:nvGraphicFramePr>
        <p:xfrm>
          <a:off x="4932040" y="644499"/>
          <a:ext cx="3888432" cy="5448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79717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77813"/>
            <a:ext cx="6808809" cy="1139825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условиях военного времени: что удалось сделать благодаря активной поддержке МЗ ДНР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ДонНМУ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772400" cy="4957770"/>
          </a:xfrm>
          <a:effectLst/>
        </p:spPr>
        <p:txBody>
          <a:bodyPr/>
          <a:lstStyle/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Дорожная карта + финансируемая программа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диализного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оборудования, преимущества АИП 5008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“Fresenius 5008”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концепция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единоподобия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вместо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разномодельных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даже в рамках отдельной фирмы аппаратов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Гамбро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Нипро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Бакстер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газовыми анализаторами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профильной кафедры, хотя ориентировочно потребуется не менее 20 лет, чтобы обучение дало результат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Обновление приказов по больницам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законом</a:t>
            </a:r>
          </a:p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defRPr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Денисов\Desktop\Новая папка (2)\IMG_20181114_121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598309" cy="68580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29124" y="357166"/>
            <a:ext cx="4459366" cy="344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67944" y="357166"/>
            <a:ext cx="4673712" cy="48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Преимущества АИП 5008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“Fresenius 5008”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8013" marR="0" lvl="0" indent="-342900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Возможность проводить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гемофильтрацию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8013" marR="0" lvl="0" indent="-342900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8013" marR="0" lvl="0" indent="-342900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Мониторирование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артериального давления</a:t>
            </a:r>
          </a:p>
          <a:p>
            <a:pPr marL="608013" lvl="0" indent="-342900" eaLnBrk="0" hangingPunct="0">
              <a:lnSpc>
                <a:spcPct val="75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8013" lvl="0" indent="-342900" eaLnBrk="0" hangingPunct="0">
              <a:lnSpc>
                <a:spcPct val="75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8013" lvl="0" indent="-342900" eaLnBrk="0" hangingPunct="0">
              <a:lnSpc>
                <a:spcPct val="75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необходимости использования физиологического раствора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8013" lvl="0" indent="-342900" eaLnBrk="0" hangingPunct="0">
              <a:lnSpc>
                <a:spcPct val="75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8013" lvl="0" indent="-342900" eaLnBrk="0" hangingPunct="0">
              <a:lnSpc>
                <a:spcPct val="75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Уникальное цифровое профилирование различных опций ведения диализа</a:t>
            </a:r>
          </a:p>
        </p:txBody>
      </p:sp>
    </p:spTree>
    <p:extLst>
      <p:ext uri="{BB962C8B-B14F-4D97-AF65-F5344CB8AC3E}">
        <p14:creationId xmlns:p14="http://schemas.microsoft.com/office/powerpoint/2010/main" xmlns="" val="132000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C:\Users\Денисов\Desktop\Новая папка (2)\IMG_20181114_122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1883"/>
            <a:ext cx="9144000" cy="5143501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808809" cy="1139825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аппарат водоподготовки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AquaBplus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00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18486"/>
            <a:ext cx="8001056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ДНР почечную заместительную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терапию по итогам 2019 года получали 394 пациентов.  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666296" y="2060848"/>
            <a:ext cx="8229600" cy="4186254"/>
          </a:xfrm>
          <a:effectLst/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5-10 % от потребности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Поддерживающая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иммуносупрессия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трансплантации почки в два раза дешевле и позволяет обеспечить лучшее качество и большую продолжительность жизни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Эффективных аналогов аппарата «Искусственная почка» при заболеваниях других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жизненноважных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органов - сердца, печени, легких, кишечника - нет.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20905" t="17606" r="23079" b="37495"/>
          <a:stretch>
            <a:fillRect/>
          </a:stretch>
        </p:blipFill>
        <p:spPr bwMode="auto">
          <a:xfrm>
            <a:off x="0" y="1500174"/>
            <a:ext cx="9144000" cy="46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684213" y="3284544"/>
            <a:ext cx="2171700" cy="94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91" tIns="40046" rIns="80091" bIns="40046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4822888" y="3933828"/>
            <a:ext cx="161810" cy="94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0091" tIns="40046" rIns="80091" bIns="40046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3525841" y="4592775"/>
            <a:ext cx="1657350" cy="94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91" tIns="40046" rIns="80091" bIns="40046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4953006" y="2230575"/>
            <a:ext cx="2366963" cy="94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91" tIns="40046" rIns="80091" bIns="40046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5903970" y="4292737"/>
            <a:ext cx="161810" cy="94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0091" tIns="40046" rIns="80091" bIns="40046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93754" y="5810251"/>
            <a:ext cx="8891588" cy="32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i="1" dirty="0" smtClean="0">
                <a:solidFill>
                  <a:srgbClr val="000066"/>
                </a:solidFill>
              </a:rPr>
              <a:t> </a:t>
            </a:r>
          </a:p>
          <a:p>
            <a:pPr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s-ES" sz="1400" i="1" dirty="0" smtClean="0">
              <a:solidFill>
                <a:srgbClr val="333399"/>
              </a:solidFill>
            </a:endParaRPr>
          </a:p>
        </p:txBody>
      </p:sp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1259632" y="210561"/>
            <a:ext cx="7884369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00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dirty="0" smtClean="0">
                <a:solidFill>
                  <a:srgbClr val="C00000"/>
                </a:solidFill>
              </a:rPr>
              <a:t>Данные ВОЗ о ежегодной трансплантационной активности в мире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endParaRPr lang="en-GB" sz="2600" dirty="0">
              <a:solidFill>
                <a:srgbClr val="002060"/>
              </a:solidFill>
            </a:endParaRPr>
          </a:p>
        </p:txBody>
      </p:sp>
      <p:sp>
        <p:nvSpPr>
          <p:cNvPr id="30753" name="Text Box 40"/>
          <p:cNvSpPr txBox="1">
            <a:spLocks noChangeArrowheads="1"/>
          </p:cNvSpPr>
          <p:nvPr/>
        </p:nvSpPr>
        <p:spPr bwMode="auto">
          <a:xfrm>
            <a:off x="351144" y="3786786"/>
            <a:ext cx="70271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135 860 трансплантаций в 110 странах мира,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10% от потребности.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 7,25 в сравнении с 2015 годом.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живых доноров 40,2% трансплантаций почек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19,8% трансплантаций печени.</a:t>
            </a:r>
            <a:endParaRPr lang="en-GB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2614254"/>
              </p:ext>
            </p:extLst>
          </p:nvPr>
        </p:nvGraphicFramePr>
        <p:xfrm>
          <a:off x="407748" y="1898713"/>
          <a:ext cx="8274816" cy="1725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136"/>
                <a:gridCol w="1379136"/>
                <a:gridCol w="1189956"/>
                <a:gridCol w="1080120"/>
                <a:gridCol w="1872208"/>
                <a:gridCol w="1374260"/>
              </a:tblGrid>
              <a:tr h="954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Почки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8" marR="91408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Печень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8" marR="91408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Сердце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8" marR="91408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Легкие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8" marR="91408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Поджелудочная железа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8" marR="91408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Тонкий кишечник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8" marR="91408" marT="45704" marB="45704" horzOverflow="overflow"/>
                </a:tc>
              </a:tr>
              <a:tr h="75603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89 823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30 352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7 626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5 497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2 342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220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43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" y="1196752"/>
            <a:ext cx="91283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22245" y="204873"/>
            <a:ext cx="82296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целью повышения доступности трансплантации органов произведены:</a:t>
            </a:r>
            <a:endParaRPr lang="ru-RU" sz="3200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5768" y="1419295"/>
            <a:ext cx="7772400" cy="54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современных тенденций развития трансплантологии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defRPr/>
            </a:pPr>
            <a:endParaRPr lang="ru-RU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 поставленных нами задач современным тенденциям 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существующих возможностей реализации этих задач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поставленных задач</a:t>
            </a: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defRPr/>
            </a:pPr>
            <a:endParaRPr lang="ru-RU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7813"/>
            <a:ext cx="7094561" cy="1139825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Трансплантационная активность в Российской Федерации в 2019 году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142984"/>
            <a:ext cx="7772400" cy="4957770"/>
          </a:xfrm>
          <a:effectLst/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None/>
              <a:defRPr/>
            </a:pP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500174"/>
          <a:ext cx="685804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48"/>
                <a:gridCol w="3048000"/>
              </a:tblGrid>
              <a:tr h="248888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Почка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1473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Почка трупная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1290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Почка родственная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Печень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Печень трупная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Печень родственная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Сердце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Поджелудочная железа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«сердце-легкие»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Тонкая кишка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2427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15140" cy="172560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Трансплантационные тенденции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143380"/>
          </a:xfrm>
          <a:effectLst>
            <a:outerShdw dist="35921" dir="2700000" sx="1000" sy="1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органов с использованием новых биотехнологий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принтирование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модификации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ксеноорганов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робототехники, создание киборгов, обсуждение этических аспектов: микромодель искусственной почки, использование чипов для передачи ощущений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Precision medicine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новая модель здравоохранения предусматривающая индивидуализацию ведения пациента основанную на генетическом анализе и прочих молекулярных и клеточных исследованиях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указанных направлений будет возрастать и все больше обсуждаться по мере ожидаемого в ближайшие десятилетия увеличения средней продолжительности жизни до 90 лет, полетами на Марс и другие планеты.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475656" y="531062"/>
            <a:ext cx="6715140" cy="172560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Трансплантационные тенденции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5497"/>
            <a:ext cx="8429684" cy="4143380"/>
          </a:xfrm>
          <a:effectLst>
            <a:outerShdw dist="35921" dir="2700000" sx="1000" sy="1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Донорство  - глобальное потепление, новые растворы для консервации, новые организационные модели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Операционная техника - 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crazy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transplantations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Иммуносупрессия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новые протоколы по индивидуализации и минимизации, с учетом уровня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донорспецифических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антител,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адваграф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рассматривается как препарат первого ряда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Инфекционный контроль - новые классы противовирусных и противогрибковых препаратов, закат эры интерферонов в лечении вирусных гепатитов с использованием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софосбувира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475656" y="531062"/>
            <a:ext cx="6715140" cy="172560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Трансплантационные тенденции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5497"/>
            <a:ext cx="8429684" cy="4143380"/>
          </a:xfrm>
          <a:effectLst>
            <a:outerShdw dist="35921" dir="2700000" sx="1000" sy="1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Редактирование генов (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CRISPR CAS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микробиоты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Картирование органов и создание периодической таблицы всех клеток организма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искусственных органов на основе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биоинженерии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клеточных органоидов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потребности во врачах</a:t>
            </a:r>
          </a:p>
          <a:p>
            <a:pPr>
              <a:buClr>
                <a:srgbClr val="C00000"/>
              </a:buCl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Ниже представлены модели для машинной перфузии различных донорских органов с целью их «оживления» на этапе консервации и оборудование для робототехнических операций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F:\Работа\IMG_20190916_151148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46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D:\Новая папка\Мои документы\2019\Наука\Съезды и конференции\Форум 15-16.11.2019\Доклад\IMG_20190916_151257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46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D:\Новая папка\Мои документы\2019\Наука\Съезды и конференции\Форум 15-16.11.2019\Доклад\IMG_20190917_1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46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D:\Новая папка\Мои документы\2019\Наука\Съезды и конференции\Форум 15-16.11.2019\Доклад\IMG_20190917_10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46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D:\Новая папка\Мои документы\2019\Наука\Съезды и конференции\Форум 15-16.11.2019\Доклад\IMG_20190917_10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-48"/>
            <a:ext cx="5143536" cy="685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46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D:\Новая папка\Мои документы\2019\Наука\Съезды и конференции\Форум 15-16.11.2019\Доклад\IMG_20190917_10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3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46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61" y="116632"/>
            <a:ext cx="7851775" cy="1139825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Разделы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327" y="847725"/>
            <a:ext cx="7772400" cy="4957770"/>
          </a:xfrm>
          <a:effectLst/>
        </p:spPr>
        <p:txBody>
          <a:bodyPr/>
          <a:lstStyle/>
          <a:p>
            <a:pPr>
              <a:lnSpc>
                <a:spcPct val="75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становления трансплантационного центра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ДоКТМО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Центра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Лечебная, учебная, научная, организационная деятельность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условиях военного конфликта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Законодательная база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Статистические данные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мировые тенденции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Локальные тенденции, экономические и  организационные аспекты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</a:p>
          <a:p>
            <a:pPr>
              <a:lnSpc>
                <a:spcPct val="75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defRPr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рорь\Desktop\Доклад\IMG_4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1071563"/>
            <a:ext cx="91868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орь\Desktop\Доклад\Da-Vinci-Robot-Clai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орь\Desktop\Доклад\da_Vinci_action_023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робототехники</a:t>
            </a:r>
            <a:endParaRPr 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8643937" cy="50720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универсальный робот-хирург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Vinci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компании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Intuitive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Surgical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используется более 25 лет, в настоящее время 4-ое поколение 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точность, 3D изображение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многократное увеличение 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механическими устройства, повторяющими функции человеческих рук, при этом они имеют в диаметре всего один сантиметр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точность движений, устраняется естественное дрожание рук и других случайных движений. Человеку доступен уровень точности около 1 миллиметра, в то время как роботу - до 30 микрон, что позволяет проводить операции на клеточном уровне.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обратная связь позволяет чувствовать "сопротивление материала"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значительное снижение физической нагрузки на хирурга 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медсестра Пенелопа, выполняет звуковые команды, ведет учет материалов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значительно снижен риск попадания в рану инфекции, а также ограничен контакт операционного оборудования с тканями надреза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уменьшаются  послеоперационные боли, снижается кровотечение и минимизируются рубцы 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62124"/>
            <a:ext cx="8208912" cy="4957770"/>
          </a:xfrm>
          <a:effectLst/>
        </p:spPr>
        <p:txBody>
          <a:bodyPr/>
          <a:lstStyle/>
          <a:p>
            <a:pPr marL="0" indent="0">
              <a:lnSpc>
                <a:spcPct val="75000"/>
              </a:lnSpc>
              <a:buClr>
                <a:srgbClr val="C00000"/>
              </a:buClr>
              <a:buNone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отмечается интенсивное развитие ассоциированных с трансплантацией направлений, например почечной заместительной терапии (ЗПТ) с применением диализа при хронической почечной недостаточности (ХПН), без которого невозможно формирование полноценного листа ожидания на трансплантацию почек. В Японии количество пациентов, лечащихся диализом превысило 2300 пациентов на 1 миллион населения, причем сами японцы не считают, что достигли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рост распространенности диализа продолжается, хотя и не носит экспоненциального характера.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39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404664"/>
            <a:ext cx="7776864" cy="64807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Донецкая народная республика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0519341"/>
              </p:ext>
            </p:extLst>
          </p:nvPr>
        </p:nvGraphicFramePr>
        <p:xfrm>
          <a:off x="467544" y="1556792"/>
          <a:ext cx="8208915" cy="4474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639"/>
                <a:gridCol w="681639"/>
                <a:gridCol w="681639"/>
                <a:gridCol w="681639"/>
                <a:gridCol w="681639"/>
                <a:gridCol w="681639"/>
                <a:gridCol w="691388"/>
                <a:gridCol w="1410399"/>
                <a:gridCol w="691388"/>
                <a:gridCol w="662953"/>
                <a:gridCol w="662953"/>
              </a:tblGrid>
              <a:tr h="19805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пациентов, состоящих на учете с хроническим заболеванием почек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пациентов, не получающих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заместительную почечную терапию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пациентов, получающих лечение методом заместительной почечной терапии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стадия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стадия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стадия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стадия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стадия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</a:p>
                  </a:txBody>
                  <a:tcPr marL="68580" marR="68580" marT="0" marB="0" anchor="ctr"/>
                </a:tc>
              </a:tr>
              <a:tr h="350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/>
                </a:tc>
              </a:tr>
              <a:tr h="350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8580" marR="68580" marT="0" marB="0"/>
                </a:tc>
              </a:tr>
              <a:tr h="350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350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73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7026"/>
            <a:ext cx="7776864" cy="64807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заместительной почечной терапии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до 2025г.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927441"/>
              </p:ext>
            </p:extLst>
          </p:nvPr>
        </p:nvGraphicFramePr>
        <p:xfrm>
          <a:off x="323528" y="1268760"/>
          <a:ext cx="8496952" cy="5152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2190338"/>
                <a:gridCol w="621791"/>
                <a:gridCol w="621791"/>
                <a:gridCol w="621791"/>
                <a:gridCol w="621791"/>
                <a:gridCol w="621791"/>
                <a:gridCol w="621791"/>
                <a:gridCol w="621791"/>
                <a:gridCol w="621791"/>
                <a:gridCol w="621791"/>
                <a:gridCol w="710495"/>
              </a:tblGrid>
              <a:tr h="539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4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4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4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0231">
                <a:tc>
                  <a:txBody>
                    <a:bodyPr/>
                    <a:lstStyle/>
                    <a:p>
                      <a:pPr marL="32385" marR="83820" algn="l">
                        <a:lnSpc>
                          <a:spcPct val="104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пациентов с </a:t>
                      </a:r>
                      <a:r>
                        <a:rPr lang="ru-RU" sz="1400" spc="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ХПН, </a:t>
                      </a: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 </a:t>
                      </a:r>
                      <a:r>
                        <a:rPr lang="ru-RU" sz="14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ЗПТ,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400" b="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370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">
                        <a:spcAft>
                          <a:spcPts val="0"/>
                        </a:spcAft>
                      </a:pPr>
                      <a:r>
                        <a:rPr lang="en-US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en-US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US" sz="1400" b="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n-US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lang="en-US" sz="1400" b="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52199">
                <a:tc>
                  <a:txBody>
                    <a:bodyPr/>
                    <a:lstStyle/>
                    <a:p>
                      <a:pPr marL="4260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60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spc="1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400" spc="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9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311,7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8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9931">
                <a:tc>
                  <a:txBody>
                    <a:bodyPr/>
                    <a:lstStyle/>
                    <a:p>
                      <a:pPr marL="323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диализ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4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en-US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1400" b="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n-US" sz="1400" b="0" spc="-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89268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100343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52199">
                <a:tc>
                  <a:txBody>
                    <a:bodyPr/>
                    <a:lstStyle/>
                    <a:p>
                      <a:pPr marL="4260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60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spc="1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400" spc="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66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2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2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541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16030">
                <a:tc>
                  <a:txBody>
                    <a:bodyPr/>
                    <a:lstStyle/>
                    <a:p>
                      <a:pPr marL="32385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385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трансплантация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79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175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52199">
                <a:tc>
                  <a:txBody>
                    <a:bodyPr/>
                    <a:lstStyle/>
                    <a:p>
                      <a:pPr marL="4260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60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spc="1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400" spc="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3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93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76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66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97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30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7026"/>
            <a:ext cx="7560840" cy="64807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финансирования на заместительную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почечную терапию в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до 2025г. (млн. рублей)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0383314"/>
              </p:ext>
            </p:extLst>
          </p:nvPr>
        </p:nvGraphicFramePr>
        <p:xfrm>
          <a:off x="395536" y="1196752"/>
          <a:ext cx="8424934" cy="5400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1392182"/>
                <a:gridCol w="688905"/>
                <a:gridCol w="710037"/>
                <a:gridCol w="715110"/>
                <a:gridCol w="708347"/>
                <a:gridCol w="705811"/>
                <a:gridCol w="726943"/>
                <a:gridCol w="698204"/>
                <a:gridCol w="694823"/>
                <a:gridCol w="695667"/>
                <a:gridCol w="688905"/>
              </a:tblGrid>
              <a:tr h="30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4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4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4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80263">
                <a:tc>
                  <a:txBody>
                    <a:bodyPr/>
                    <a:lstStyle/>
                    <a:p>
                      <a:pPr marL="32385" marR="162560">
                        <a:lnSpc>
                          <a:spcPct val="104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400" spc="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</a:t>
                      </a:r>
                      <a:r>
                        <a:rPr lang="ru-RU" sz="1400" spc="-1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фи-</a:t>
                      </a:r>
                      <a:r>
                        <a:rPr lang="ru-RU" sz="1400" spc="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нансирования</a:t>
                      </a:r>
                      <a:r>
                        <a:rPr lang="ru-RU" sz="1400" spc="1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обеспече-</a:t>
                      </a:r>
                      <a:r>
                        <a:rPr lang="ru-RU" sz="1400" spc="1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 </a:t>
                      </a:r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33825,0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1275" algn="ctr">
                        <a:spcAft>
                          <a:spcPts val="0"/>
                        </a:spcAft>
                      </a:pP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38054,4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ru-RU" sz="1400" b="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42812,7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8895" algn="ctr">
                        <a:spcAft>
                          <a:spcPts val="0"/>
                        </a:spcAft>
                      </a:pPr>
                      <a:r>
                        <a:rPr lang="ru-RU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54188,6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180" algn="ctr"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60964,4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910" algn="ctr"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68587,5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180" algn="ctr"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77163,8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735" algn="ctr"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86812,6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560" algn="ctr"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97668,1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62546">
                <a:tc>
                  <a:txBody>
                    <a:bodyPr/>
                    <a:lstStyle/>
                    <a:p>
                      <a:pPr marL="391160" marR="31750" indent="99060">
                        <a:lnSpc>
                          <a:spcPct val="104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spc="1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400" spc="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58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73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350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223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19118">
                <a:tc>
                  <a:txBody>
                    <a:bodyPr/>
                    <a:lstStyle/>
                    <a:p>
                      <a:pPr marL="32385" marR="162560">
                        <a:lnSpc>
                          <a:spcPct val="104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400" spc="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</a:t>
                      </a:r>
                      <a:r>
                        <a:rPr lang="ru-RU" sz="1400" spc="-1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фи-</a:t>
                      </a:r>
                      <a:r>
                        <a:rPr lang="ru-RU" sz="1400" spc="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нансирования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spc="1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диализ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830" algn="ctr"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32760,0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en-US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36829,6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en-US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41404,2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640" algn="ctr"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46546,1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 algn="ctr"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52325,8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en-US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58822,2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640" algn="ctr">
                        <a:spcAft>
                          <a:spcPts val="0"/>
                        </a:spcAft>
                      </a:pPr>
                      <a:r>
                        <a:rPr lang="en-US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66124,0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910" algn="ctr">
                        <a:spcAft>
                          <a:spcPts val="0"/>
                        </a:spcAft>
                      </a:pPr>
                      <a:r>
                        <a:rPr lang="en-US" sz="1400" b="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74330,8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640" algn="ctr">
                        <a:spcAft>
                          <a:spcPts val="0"/>
                        </a:spcAft>
                      </a:pPr>
                      <a:r>
                        <a:rPr lang="en-US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83554,6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640" algn="ctr">
                        <a:spcAft>
                          <a:spcPts val="0"/>
                        </a:spcAft>
                      </a:pPr>
                      <a:r>
                        <a:rPr lang="en-US" sz="1400" b="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93921,4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62546">
                <a:tc>
                  <a:txBody>
                    <a:bodyPr/>
                    <a:lstStyle/>
                    <a:p>
                      <a:pPr marL="391160" marR="31115" indent="99060">
                        <a:lnSpc>
                          <a:spcPct val="104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</a:t>
                      </a:r>
                      <a:r>
                        <a:rPr lang="en-US" sz="1400" spc="1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en-US" sz="1400" spc="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557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73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93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938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03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604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585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28431">
                <a:tc>
                  <a:txBody>
                    <a:bodyPr/>
                    <a:lstStyle/>
                    <a:p>
                      <a:pPr marL="32385" marR="38100">
                        <a:lnSpc>
                          <a:spcPct val="104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фи-</a:t>
                      </a:r>
                      <a:r>
                        <a:rPr lang="ru-RU" sz="1400" spc="5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нансирования</a:t>
                      </a: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5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транспла</a:t>
                      </a:r>
                      <a:r>
                        <a:rPr lang="ru-RU" sz="1400" spc="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400" spc="5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нта</a:t>
                      </a:r>
                      <a:r>
                        <a:rPr lang="ru-RU" sz="1400" spc="1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цию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1120" algn="ctr">
                        <a:spcAft>
                          <a:spcPts val="0"/>
                        </a:spcAft>
                      </a:pPr>
                      <a:r>
                        <a:rPr lang="en-US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930" algn="ctr">
                        <a:spcAft>
                          <a:spcPts val="0"/>
                        </a:spcAft>
                      </a:pP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ctr">
                        <a:spcAft>
                          <a:spcPts val="0"/>
                        </a:spcAft>
                      </a:pPr>
                      <a:r>
                        <a:rPr lang="en-US" sz="1400" b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6995" algn="ctr">
                        <a:spcAft>
                          <a:spcPts val="0"/>
                        </a:spcAft>
                      </a:pPr>
                      <a:r>
                        <a:rPr lang="en-US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6995" algn="ctr">
                        <a:spcAft>
                          <a:spcPts val="0"/>
                        </a:spcAft>
                      </a:pPr>
                      <a:r>
                        <a:rPr lang="en-US" sz="1400" b="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2142,2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en-US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025" algn="ctr"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2833,0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390" algn="ctr">
                        <a:spcAft>
                          <a:spcPts val="0"/>
                        </a:spcAft>
                      </a:pPr>
                      <a:r>
                        <a:rPr lang="en-US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3258,0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660" algn="ctr">
                        <a:spcAft>
                          <a:spcPts val="0"/>
                        </a:spcAft>
                      </a:pPr>
                      <a:r>
                        <a:rPr lang="en-US" sz="1400" b="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3746,7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7206">
                <a:tc>
                  <a:txBody>
                    <a:bodyPr/>
                    <a:lstStyle/>
                    <a:p>
                      <a:pPr marL="391160" marR="31115" indent="99060">
                        <a:lnSpc>
                          <a:spcPct val="104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spc="1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400" spc="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367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24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24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462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7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4608512" cy="4957770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регионе цифры распространенности почечной заместительной терапии в виде диализа и трансплантации стабилизировались в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на уровне 165 чел на 1 млн населения. Обеспеченность диализом составляет не более 10% в сравнении с экономически развитыми странами, обеспеченность трансплантацией почки составляет </a:t>
            </a:r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реальной потребности, а трансплантации других органов не выполняются по ряду причин организационного, технического и кадрового характера.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20888"/>
            <a:ext cx="38404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53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88640"/>
            <a:ext cx="4896544" cy="4957770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Количество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трансплантаций определяется состоянием органного донорства. Ситуация с посмертным донорством, которое является основным источником донорских органов в регионе является неудовлетворительной, что отражается на интенсивности использования имеющегося, в том числе уникального, оборудования. Количество доноров на миллион населения в нашем регионе в десятки раз меньше не только в сравнении со странами Евросоюза, Америки, азиатско-тихоокеанского региона, но и в сравнении с Россией, Беларусью, а также рядом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африканских стран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Причина такого отставания носит системный характер, в том числе немаловажен также и человеческий фактор.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046886" cy="47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31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5005" y="836712"/>
            <a:ext cx="3250050" cy="55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/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Центра</a:t>
            </a: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Clr>
                <a:srgbClr val="C00000"/>
              </a:buClr>
              <a:buSzPct val="120000"/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трансплантация почки </a:t>
            </a: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нами выполнена  17 апреля 1986 года после большой подготовительной работы и получения на это официального разрешения Министерства здравоохранения СССР. В нашем становлении приняли непосредственное участие президент АМН СССР академик </a:t>
            </a:r>
            <a:r>
              <a:rPr lang="ru-RU" sz="1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Н.Н.Блохин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директор Московского института трансплантологии академик </a:t>
            </a:r>
            <a:r>
              <a:rPr lang="ru-RU" sz="1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В.И.Шумаков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министр здравоохранения Украины профессор </a:t>
            </a:r>
            <a:r>
              <a:rPr lang="ru-RU" sz="1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А.Е.Романенко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директор Киевского института урологии профессор </a:t>
            </a:r>
            <a:r>
              <a:rPr lang="ru-RU" sz="1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В.С.Карпенко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заведующий отделом трансплантации профессор </a:t>
            </a:r>
            <a:r>
              <a:rPr lang="ru-RU" sz="1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Е.Я.Баран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заведующий рижским трансплантационным центром профессор Р.Л. Розенталь и многие другие.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69594"/>
            <a:ext cx="1440160" cy="1830712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357158" y="2500306"/>
            <a:ext cx="1440160" cy="4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Блохин Н.Н.</a:t>
            </a:r>
            <a:endParaRPr lang="en-US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879" y="312404"/>
            <a:ext cx="1331427" cy="1830712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2237665" y="2134872"/>
            <a:ext cx="1440160" cy="4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Шумаков В.И.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285720" y="5715016"/>
            <a:ext cx="1656184" cy="4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Романенко А.Е.</a:t>
            </a:r>
            <a:endParaRPr lang="en-US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741" y="2865242"/>
            <a:ext cx="1380003" cy="1992518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2285984" y="4920954"/>
            <a:ext cx="1440160" cy="4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Карпенко В.С.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5329" name="Picture 1" descr="C:\романенк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14752"/>
            <a:ext cx="1322397" cy="2000264"/>
          </a:xfrm>
          <a:prstGeom prst="rect">
            <a:avLst/>
          </a:prstGeom>
          <a:noFill/>
        </p:spPr>
      </p:pic>
      <p:pic>
        <p:nvPicPr>
          <p:cNvPr id="355330" name="Picture 2" descr="C:\Users\Денисов\Desktop\Новая папка (2)\IMG_20181114_1046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54579"/>
            <a:ext cx="1285884" cy="1945727"/>
          </a:xfrm>
          <a:prstGeom prst="rect">
            <a:avLst/>
          </a:prstGeom>
          <a:noFill/>
        </p:spPr>
      </p:pic>
      <p:pic>
        <p:nvPicPr>
          <p:cNvPr id="355331" name="Picture 3" descr="C:\Users\Денисов\Desktop\Новая папка (2)\IMG_20181114_1047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3714752"/>
            <a:ext cx="1357322" cy="1867403"/>
          </a:xfrm>
          <a:prstGeom prst="rect">
            <a:avLst/>
          </a:prstGeom>
          <a:noFill/>
        </p:spPr>
      </p:pic>
      <p:sp>
        <p:nvSpPr>
          <p:cNvPr id="14" name="Title 3"/>
          <p:cNvSpPr txBox="1">
            <a:spLocks/>
          </p:cNvSpPr>
          <p:nvPr/>
        </p:nvSpPr>
        <p:spPr bwMode="auto">
          <a:xfrm>
            <a:off x="4214810" y="2500306"/>
            <a:ext cx="1440160" cy="4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Розенталь Р.Л.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4143372" y="5572140"/>
            <a:ext cx="1440160" cy="4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Баран Е.Я.</a:t>
            </a:r>
            <a:endParaRPr lang="en-US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документы, регламентировавшие трансплантацию органов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26"/>
            <a:ext cx="8229600" cy="464349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Украины «О трансплантации органов и других анатомических материалов человека» от 16.07.1999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МЗО № 721 от 23.09.2013 г «Про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іагностичних</a:t>
            </a:r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критеріїв смерті мозку та процедури констатації моменту смерті людини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Постанова Кабінету Міністрів України №164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 внесення змін до переліку державних та комунальних закладів и </a:t>
            </a:r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наукових установ, які мають право проводити діяльність, пов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язну з трансплантацією органів та інших анатомічних матеріалів людини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от 18.02.2006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2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документы, изданные в ДНР регламентирующие трансплантацию органов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26"/>
            <a:ext cx="8229600" cy="46434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Совета Министров ДНР №1-1 «О внесении изменений в Постановление Совета Министров ДНР «О применении законов на территории ДНР в переходный период №0-1 от 02 06.2014 года</a:t>
            </a:r>
          </a:p>
          <a:p>
            <a:pPr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ДНР «О здравоохранении» от 24.04.2015. Статья 38 «О донорстве органов и тканей человека и их трансплантации»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Совета Министров «Об утверждении Порядка определения момента смерти человека, в том числе критериев и процедуры установления  смерти человека. Порядка прекращения реанимационных мероприятий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формы протокола установления смерти человека» констатации смерти человека» от 10.08.2018</a:t>
            </a:r>
          </a:p>
          <a:p>
            <a:pPr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C00000"/>
              </a:buCl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2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положения закона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Трансплантация является официальным методом лечения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Изъятие органов у живого донора возможно только при условии его  родственной связи с реципиентом.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Посмертное донорство осуществляется на основе «презумпции информированного согласия».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Критерием смерти человека является смерть его мозга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Органное донорство и трансплантация органов может осуществляться только государственных или коммунальных лечебных учреждениях.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Купля-продажа органов запрещена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57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062124"/>
            <a:ext cx="8226102" cy="4957770"/>
          </a:xfrm>
          <a:effectLst/>
        </p:spPr>
        <p:txBody>
          <a:bodyPr/>
          <a:lstStyle/>
          <a:p>
            <a:pPr marL="0" indent="0">
              <a:lnSpc>
                <a:spcPct val="75000"/>
              </a:lnSpc>
              <a:buClr>
                <a:srgbClr val="C00000"/>
              </a:buClr>
              <a:buNone/>
              <a:defRPr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Clr>
                <a:srgbClr val="C00000"/>
              </a:buClr>
              <a:buNone/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формула, определяющая эффективность органного донорства остается неизменной – это сочетание медицинского профессионализма и хорошей организации.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71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8064896" cy="4957770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Например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Испании после обучения 20 тысяч медицинских сотрудников, включая персонал отделений интенсивной терапии и приемных отделений, удалось достичь самого высокого в мире уровня посмертного донорства – 46,9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мультиорганных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доноров со смертью мозга или асистолией на 1 миллион населения в год.</a:t>
            </a:r>
          </a:p>
          <a:p>
            <a:pPr>
              <a:lnSpc>
                <a:spcPct val="75000"/>
              </a:lnSpc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77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540" y="1196752"/>
            <a:ext cx="8064896" cy="5245802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Этому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способствовала организация органного донорства не только в отделениях интенсивной терапии, но и вне этих отделений, а также интеграция органного донорства с новой службой – «медицинской помощью конца жизни».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02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8064896" cy="4957770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на государственных уровнях развернуты масштабные информационные кампании, касающиеся органного донорства, среди учащихся, отдельно для разных возрастных групп, представителей религиозных конфессий, социально малообеспеченных людей, представителей национальных меньшинств, других социальных групп и это дает результаты.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3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42984"/>
            <a:ext cx="8064896" cy="5155554"/>
          </a:xfrm>
          <a:effectLst/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/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2013 года, Латиноамериканское и Карибское трансплантационные общества  организовали проведение 8-ми недельных электронных учебных курсов по трансплантации органов для 2221 врачей из 22 стран с удаленным расположением и высокой стоимостью проезда. Доступ к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обучению регулировался самими участниками с учетом их возможностей.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врачей в Южной Африке в рамках 4-х недельного семинара на базе открытой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обучающей платформы для 1537 специалистов по трансплантационному донорству с интерактивным взаимодействием, заключительным контролем и получением сертификатов позволила изменить общественное мнение и улучшить органное донорство на местах .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рамках специальной 1-годичной программы в 4-х Европейских университетах в 2010-2014 гг. были обучены по вопросам органного донорства с конечным положительным результатом 180 врачей, студентов и медсестер из Египта, Ливана и Марокко .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Аналогичные подходы к изучению основ трансплантологии с неизменно положительным результатом практикуются во всех странах мира с учетом местных условий и особенностей.</a:t>
            </a:r>
          </a:p>
          <a:p>
            <a:pPr marL="0" indent="0">
              <a:buClr>
                <a:srgbClr val="C00000"/>
              </a:buClr>
              <a:buNone/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3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8064896" cy="4957770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1 сентября 2017 года в рамках специальности «Лечебное дело» в соответствии с рабочей программой дисциплины «Трансплантология» нами начато проведение 72-х часовых циклов занятий для студентов шестого курса. Целью обучения является умение создать необходимые условия  для широкого внедрения трансплантации органов в лечение терминальных стадий их заболеваний. Задачами занятий являются умение сформулировать показания к трансплантации органов, показания к органному донорству, умение поставить предварительный диагноз осложнений после органной трансплантации.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3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062124"/>
            <a:ext cx="7560840" cy="4957770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 положение с посмертным органным донорством остается неудовлетворительным. Во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сложившаяся ситуация обусловлена интенсивным кадровым движением, отсутствием преемственности и скоординированного подхода в принятии управленческих решений  в администрациях различных уровней, отсутствием информационной политики в сфере трансплантации органов на государственном уровне.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47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центра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трансплантации на 35 коек с блоком интенсивной терапии на 6 коек, группой забора донорских органов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иммунологическая и биохимическая лаборатории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гемодиализа на 16 диализных мест с дневным стационаром на 10 коек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консультативный прием</a:t>
            </a:r>
          </a:p>
          <a:p>
            <a:pPr>
              <a:buClr>
                <a:srgbClr val="C00000"/>
              </a:buCl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Центре работает 80 сотрудников, в т. ч. 15 с высшим образованием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7813"/>
            <a:ext cx="7049343" cy="1139825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Локальные тенденции, экономические и организационные проблемы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711" y="1695450"/>
            <a:ext cx="7772400" cy="4529142"/>
          </a:xfrm>
          <a:effectLst/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Гуманитарные поставки часто несбалансированны и не в полной мере соответствуют исходным заявкам. Обратной связи с поставщиками и механизма, позволяющего оперативно и адекватно что либо исправить по факту некорректной поставки нет.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механизм списания оборудования, выработавшего срок своей эксплуатации, ремонта и сервисного обслуживания работающего оборудования.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информации о бюджете Центра, что не позволяет эффективно планировать работу.</a:t>
            </a:r>
          </a:p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defRPr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Концепция отбора кандидатов на почечную заместительную терапию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687305" y="1628800"/>
            <a:ext cx="8003232" cy="4525963"/>
          </a:xfrm>
          <a:effectLst/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долгосрочного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недофинсирования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диализ должен проводиться только при абсолютных противопоказаниях или информированном отказе пациента от трансплантации почки после консультации в трансплантационном центре. Трансплантация почки, как наиболее эффективный и наименее затратный метод, должна выполняться полностью на бюджетной основе и иметь приоритетное по отношению к диализу финансирование.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16632"/>
            <a:ext cx="7416824" cy="64807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 развития трансплантационной службы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406421"/>
              </p:ext>
            </p:extLst>
          </p:nvPr>
        </p:nvGraphicFramePr>
        <p:xfrm>
          <a:off x="251520" y="1136796"/>
          <a:ext cx="8640959" cy="5399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702"/>
                <a:gridCol w="8081257"/>
              </a:tblGrid>
              <a:tr h="33197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 marL="49919" marR="49919" marT="0" marB="0" anchor="ctr"/>
                </a:tc>
              </a:tr>
              <a:tr h="20836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и контроль со стороны высшего государственного руководства. </a:t>
                      </a:r>
                    </a:p>
                  </a:txBody>
                  <a:tcPr marL="49919" marR="49919" marT="0" marB="0"/>
                </a:tc>
              </a:tr>
              <a:tr h="20836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Адекватное финансирование.</a:t>
                      </a:r>
                    </a:p>
                  </a:txBody>
                  <a:tcPr marL="49919" marR="49919" marT="0" marB="0"/>
                </a:tc>
              </a:tr>
              <a:tr h="20836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Кадровое обеспечение круглосуточной работы всех подразделений центра.</a:t>
                      </a:r>
                    </a:p>
                  </a:txBody>
                  <a:tcPr marL="49919" marR="49919" marT="0" marB="0"/>
                </a:tc>
              </a:tr>
              <a:tr h="32770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Трансформация Центра в клиническое учреждение путем создания на его базе кафедры трансплантологии.</a:t>
                      </a:r>
                    </a:p>
                  </a:txBody>
                  <a:tcPr marL="49919" marR="49919" marT="0" marB="0"/>
                </a:tc>
              </a:tr>
              <a:tr h="30420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Административная поддержка экстерриториального характера работы сотрудников.</a:t>
                      </a:r>
                    </a:p>
                  </a:txBody>
                  <a:tcPr marL="49919" marR="49919" marT="0" marB="0"/>
                </a:tc>
              </a:tr>
              <a:tr h="26789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государственная юридическая поддержка формирования правовых документов.</a:t>
                      </a:r>
                    </a:p>
                  </a:txBody>
                  <a:tcPr marL="49919" marR="49919" marT="0" marB="0"/>
                </a:tc>
              </a:tr>
              <a:tr h="26789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листа ожидания на трансплантацию почки за счет развития диализной сети. </a:t>
                      </a:r>
                    </a:p>
                  </a:txBody>
                  <a:tcPr marL="49919" marR="49919" marT="0" marB="0"/>
                </a:tc>
              </a:tr>
              <a:tr h="26789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реестра пациентов с недостаточной функцией жизненно важных органов.</a:t>
                      </a:r>
                    </a:p>
                  </a:txBody>
                  <a:tcPr marL="49919" marR="49919" marT="0" marB="0"/>
                </a:tc>
              </a:tr>
              <a:tr h="49795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и информационное обеспечение Центром всех пациентов с органодеградирующими заболеваниями жизненно важных органов являющихся кандидатами на трансплантацию.</a:t>
                      </a:r>
                    </a:p>
                  </a:txBody>
                  <a:tcPr marL="49919" marR="49919" marT="0" marB="0"/>
                </a:tc>
              </a:tr>
              <a:tr h="26789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пересадок органов в стандарты лечения терминальных стадий их заболеваний.</a:t>
                      </a:r>
                    </a:p>
                  </a:txBody>
                  <a:tcPr marL="49919" marR="49919" marT="0" marB="0"/>
                </a:tc>
              </a:tr>
              <a:tr h="33197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газовых анализаторов для выполнения теста апноэтической оксигенации при диагностике смерти мозга.</a:t>
                      </a:r>
                    </a:p>
                  </a:txBody>
                  <a:tcPr marL="49919" marR="49919" marT="0" marB="0"/>
                </a:tc>
              </a:tr>
              <a:tr h="26789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врачей отделений интенсивной терапии диагностике смерти мозга.</a:t>
                      </a:r>
                    </a:p>
                  </a:txBody>
                  <a:tcPr marL="49919" marR="49919" marT="0" marB="0"/>
                </a:tc>
              </a:tr>
              <a:tr h="49795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Центре экстренной медицинской помощи выездной бригады врачей, укомплектованной оборудованием для диагностики смерти мозга в маломощных отделениях интенсивной терапии.</a:t>
                      </a:r>
                    </a:p>
                  </a:txBody>
                  <a:tcPr marL="49919" marR="49919" marT="0" marB="0"/>
                </a:tc>
              </a:tr>
              <a:tr h="32420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диагностики смерти мозга в функциональные обязанности и стандарты ведения  пациентов.</a:t>
                      </a:r>
                    </a:p>
                  </a:txBody>
                  <a:tcPr marL="49919" marR="49919" marT="0" marB="0"/>
                </a:tc>
              </a:tr>
              <a:tr h="49795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Отнесение кондиционирования донора  и трансплантации органов к высоко технологическим медицинским мероприятиям с увеличением тарифных окладов соответствующих специалистов.</a:t>
                      </a:r>
                    </a:p>
                  </a:txBody>
                  <a:tcPr marL="49919" marR="49919" marT="0" marB="0"/>
                </a:tc>
              </a:tr>
              <a:tr h="2678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финансирование разработки и проведения информационных кампаний.</a:t>
                      </a:r>
                    </a:p>
                  </a:txBody>
                  <a:tcPr marL="49919" marR="49919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84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Региональная модель органного донорства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687305" y="1628800"/>
            <a:ext cx="8003232" cy="4525963"/>
          </a:xfrm>
          <a:effectLst/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Служба трансплантационной координации должна работать в составе трансплантационного центра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Круглосуточная работа основного персонала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Мобилизационная готовность вспомогательного персонала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Шаговая доступность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Административная поддержка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Обучение ключевых участников донорского процесса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2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53604" name="Rectangle 3"/>
          <p:cNvSpPr txBox="1">
            <a:spLocks noChangeArrowheads="1"/>
          </p:cNvSpPr>
          <p:nvPr/>
        </p:nvSpPr>
        <p:spPr bwMode="auto">
          <a:xfrm>
            <a:off x="0" y="727075"/>
            <a:ext cx="91440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07" name="Text Box 8"/>
          <p:cNvSpPr txBox="1">
            <a:spLocks noChangeArrowheads="1"/>
          </p:cNvSpPr>
          <p:nvPr/>
        </p:nvSpPr>
        <p:spPr bwMode="auto">
          <a:xfrm>
            <a:off x="0" y="2254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Трансплантация органов в Республике Беларусь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взята под непосредственный контроль президента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8" name="Picture 11" descr="01EP8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0463"/>
            <a:ext cx="9144000" cy="609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IMG_09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xmlns="" val="37977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70161"/>
            <a:ext cx="8064896" cy="4957770"/>
          </a:xfrm>
          <a:effectLst/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основной современной тенденцией является интенсивное развитие трансплантологии, расширение ее возможностей,  рост спроса на трансплантационные вмешательства и этот раздел должен рассматриваться  как приоритет и будущее современной медицины. Интенсификация трансплантационной деятельности в сжатые сроки может быть обеспечена в рамках стандартных и абсолютно доступных технологий: адаптации специалистов и населения к восприятию концепции смерти мозга как критерию смерти человека, организации службы трансплантационной координации.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46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404664"/>
            <a:ext cx="8064896" cy="4957770"/>
          </a:xfrm>
          <a:effectLst/>
        </p:spPr>
        <p:txBody>
          <a:bodyPr/>
          <a:lstStyle/>
          <a:p>
            <a:pPr marL="0" indent="0" algn="ctr">
              <a:lnSpc>
                <a:spcPct val="75000"/>
              </a:lnSpc>
              <a:buClr>
                <a:srgbClr val="C00000"/>
              </a:buClr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0" indent="0">
              <a:lnSpc>
                <a:spcPct val="75000"/>
              </a:lnSpc>
              <a:buClr>
                <a:srgbClr val="C00000"/>
              </a:buClr>
              <a:buNone/>
              <a:defRPr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есть понимание, принципиальная возможность и постепенная реализация современных тенденций развития трансплантологии в деятельности Донецкого трансплантационного центра.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оптимизации работы Центра является совершенствование логистики и административная коррекция региональной модели органного донорства с учетом демографических, ментальных, кадровых, географических и других особенностей.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45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1986 – октябрь 2020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737 трансплантаций почек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больных от 6 до 71 года, более 20-ти нозологических единиц, средний возраст 42,6 лет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соотношение мужчин и женщин 1,6:1, из них – 694 (96%)  до операции лечились диализом, у 521 (72,1%) -  трансплантаты были от трупных доноров, у 202 (27,9%)  - от живых родственных доноров, группа высокого риска 109 пациентов.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последнего десятилетия годичная         выживаемость реципиентов и почечных трансплантатов – 100%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продолжительность удовлетворительной функции почечного трансплантата более 30 лет, наблюдение продолжается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Родили 4 женщины реципиента через 2,4, 5 и 11 лет после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7813"/>
            <a:ext cx="7049343" cy="1139825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Учебная, научная и организационно-методическая работа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540" y="1484784"/>
            <a:ext cx="7772400" cy="4529142"/>
          </a:xfrm>
          <a:effectLst/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Учеба в стране и за рубежом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докторские и 12 кандидатских диссертаций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Преподавание трансплантологии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открытии отделений гемодиализа в г. Донецке, Горловке, Краматорске, Мариуполе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подготовке Закона и нормативно-правовых документов, стандартов, финансируемых государственных программ развития трансплантологии, проведении съездов в том числе – в Донецке, конгрессов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информационных кампаний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работы в военное время</a:t>
            </a:r>
          </a:p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defRPr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677892902"/>
              </p:ext>
            </p:extLst>
          </p:nvPr>
        </p:nvGraphicFramePr>
        <p:xfrm>
          <a:off x="76200" y="2405063"/>
          <a:ext cx="9512300" cy="3305175"/>
        </p:xfrm>
        <a:graphic>
          <a:graphicData uri="http://schemas.openxmlformats.org/presentationml/2006/ole">
            <p:oleObj spid="_x0000_s350239" name="Worksheet" r:id="rId4" imgW="8305935" imgH="2886093" progId="Excel.Sheet.8">
              <p:embed/>
            </p:oleObj>
          </a:graphicData>
        </a:graphic>
      </p:graphicFrame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873125" y="531062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Донорское обеспечение пересадок почек в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Донецком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трансплантационном центре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1"/>
            <a:ext cx="1256184" cy="1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49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1071570"/>
          </a:xfrm>
          <a:noFill/>
        </p:spPr>
        <p:txBody>
          <a:bodyPr>
            <a:noAutofit/>
          </a:bodyPr>
          <a:lstStyle/>
          <a:p>
            <a:pPr algn="ctr"/>
            <a:endParaRPr lang="ru-RU" sz="4000" b="1" dirty="0" smtClean="0"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D:\Новая папка\Мои документы\2012\Наука\Съезды и конференции\Запорожье 5.10.2012-1\Вспомогательные материалы\рис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340"/>
            <a:ext cx="6858047" cy="6823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000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2283</Words>
  <Application>Microsoft Office PowerPoint</Application>
  <PresentationFormat>Экран (4:3)</PresentationFormat>
  <Paragraphs>589</Paragraphs>
  <Slides>57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Worksheet</vt:lpstr>
      <vt:lpstr>Слайд 1</vt:lpstr>
      <vt:lpstr>Слайд 2</vt:lpstr>
      <vt:lpstr>Разделы </vt:lpstr>
      <vt:lpstr>Слайд 4</vt:lpstr>
      <vt:lpstr>Структура центра</vt:lpstr>
      <vt:lpstr>Апрель 1986 – октябрь 2020</vt:lpstr>
      <vt:lpstr>Учебная, научная и организационно-методическая работа</vt:lpstr>
      <vt:lpstr>Слайд 8</vt:lpstr>
      <vt:lpstr>Слайд 9</vt:lpstr>
      <vt:lpstr>Иммуносупрессия</vt:lpstr>
      <vt:lpstr>Слайд 11</vt:lpstr>
      <vt:lpstr>Слайд 12</vt:lpstr>
      <vt:lpstr>Слайд 13</vt:lpstr>
      <vt:lpstr>Работа в условиях военного времени: что удалось сделать благодаря активной поддержке МЗ ДНР и ДонНМУ</vt:lpstr>
      <vt:lpstr>Слайд 15</vt:lpstr>
      <vt:lpstr>Новый аппарат водоподготовки “AquaBplus”</vt:lpstr>
      <vt:lpstr>В ДНР почечную заместительную  терапию по итогам 2019 года получали 394 пациентов.  </vt:lpstr>
      <vt:lpstr>Слайд 18</vt:lpstr>
      <vt:lpstr>Слайд 19</vt:lpstr>
      <vt:lpstr>Трансплантационная активность в Российской Федерации в 2019 году</vt:lpstr>
      <vt:lpstr>Трансплантационные тенденции  </vt:lpstr>
      <vt:lpstr>Трансплантационные тенденции  </vt:lpstr>
      <vt:lpstr>Трансплантационные тенденции 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Преимущества робототехники</vt:lpstr>
      <vt:lpstr>Слайд 34</vt:lpstr>
      <vt:lpstr>Слайд 35</vt:lpstr>
      <vt:lpstr>Слайд 36</vt:lpstr>
      <vt:lpstr>Слайд 37</vt:lpstr>
      <vt:lpstr>Слайд 38</vt:lpstr>
      <vt:lpstr>Слайд 39</vt:lpstr>
      <vt:lpstr>Основные документы, регламентировавшие трансплантацию органов</vt:lpstr>
      <vt:lpstr>Основные документы, изданные в ДНР регламентирующие трансплантацию органов </vt:lpstr>
      <vt:lpstr>Основные положения закона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Локальные тенденции, экономические и организационные проблемы</vt:lpstr>
      <vt:lpstr>Концепция отбора кандидатов на почечную заместительную терапию</vt:lpstr>
      <vt:lpstr>Слайд 52</vt:lpstr>
      <vt:lpstr>Региональная модель органного донорства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Денисов</cp:lastModifiedBy>
  <cp:revision>492</cp:revision>
  <dcterms:created xsi:type="dcterms:W3CDTF">2012-10-01T06:18:32Z</dcterms:created>
  <dcterms:modified xsi:type="dcterms:W3CDTF">2020-11-01T13:43:54Z</dcterms:modified>
</cp:coreProperties>
</file>