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70" r:id="rId10"/>
    <p:sldId id="271" r:id="rId11"/>
    <p:sldId id="272" r:id="rId12"/>
    <p:sldId id="266" r:id="rId13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рий Козырев" initials="ЮК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191C9"/>
    <a:srgbClr val="0484C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0" autoAdjust="0"/>
    <p:restoredTop sz="94660"/>
  </p:normalViewPr>
  <p:slideViewPr>
    <p:cSldViewPr showGuides="1">
      <p:cViewPr varScale="1">
        <p:scale>
          <a:sx n="81" d="100"/>
          <a:sy n="81" d="100"/>
        </p:scale>
        <p:origin x="-78" y="-516"/>
      </p:cViewPr>
      <p:guideLst>
        <p:guide orient="horz" pos="21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BC3AFA-8B86-4293-B902-9021326B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6C4383A-71FB-4918-AAD8-8C2DB747D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1A8163-8720-4BB4-BF1C-E4094FFB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D9B074B-F4A6-4B01-9774-6E7CB822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BF54E4-0E75-4D82-AC2E-C029F661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879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30A772-F936-4A06-8F25-474334A9F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017A4C-35A7-4E9B-A6D4-F84E1810A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F70B6F8-7585-47D6-A0AE-AA4D8A471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CC19E8B-3206-4DDD-B292-617841A61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926FDD4-78D2-459E-A8C4-ED0BEF9E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2599A41-4DCD-4AD1-A58D-6F4DEBD7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578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9A023C-3718-4D92-9AF3-0C13EDC3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5691B40-21F7-4CDF-8D77-78395A41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5472072-9261-4DD4-B006-3FA4DDAFB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4CB5001-4BDD-47F0-8C08-E7F8539C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88D7B85-098B-47AA-AE26-961B328EE1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5995E15-1A87-43F0-9983-D156DB3A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B7BFA66-E95E-4B3D-A368-5C8A5AEE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85B3603-98D2-47C5-9FA9-5A016E352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254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0DAC91-0EC4-45B7-B41F-0A3CB785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01D47AB-3BD7-424A-A796-BB161CF5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4D49663-BD51-4BB2-8E02-1DE4689B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BBBE390-0444-49BE-804C-F8F7BDCB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6729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6C29B13-3E5C-46F0-A823-F33D540F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770CC80-50D2-4524-8F9A-5648C933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48D228C-244E-41C2-9475-A3F7620E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3034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39BFFF-7D4B-46A7-AA40-C6E376C0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096F27A-7FC7-40C8-BD87-50F549F5D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9E14689-0759-4941-B4AE-6FC39ECFF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C875869-43D1-4EA2-A0AB-2E5E194A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FE07204-E155-4664-A93C-2CFD4C71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63BA261-09B2-4B55-BAD1-FBB8B35D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4539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ACDD31-F738-4BBC-8197-60F2B6F8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42B7746-6DE4-4A58-BDA0-BD2B3AC1C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437B5AC-39D7-4EEF-80FB-F10FC0533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AA86078-E0BB-4EAF-BE97-AFE34FB78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C9C38B-3ED7-4C08-8B53-64AABBFFC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E460EB6-84B5-4D9D-9421-77AA717C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68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1CA08B-21C5-48B3-BBD4-516F8976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1DC6044-086D-4123-9A52-7023A8CAA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31F93CA-E619-4D30-84C4-F0EE705C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3E8E11-418A-45BD-BE48-9A018E59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5C7D2DA-5EFC-422F-93C7-B6A5C1FC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2171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87425A3-DB50-4B33-ACEE-6BCFD722B7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CDA87A4-01C8-4083-8921-F46C3CBB9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22CEBC-8441-45EE-84F1-77262CBE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EB80D2-964F-4ED7-B22B-00C198AF7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9FDA51E-F499-4E15-A6C9-3D4C7ACF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23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BC3AFA-8B86-4293-B902-9021326B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1000" y="774000"/>
            <a:ext cx="7515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6C4383A-71FB-4918-AAD8-8C2DB747D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1000" y="3253675"/>
            <a:ext cx="7515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161DC3A-B5EC-4569-A878-59E0E341E8D4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F84E6EDC-8F7C-401B-A727-8F55A5763A7B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D897D550-7C44-4D29-A125-A534610B3308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B4370B82-17EE-4AB1-B4F1-D75CFA4BEB82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129D3A90-247A-4CD1-9840-86AF448F747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7D6CBDAA-8C3E-408C-B9CD-B7012953E0C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0FAEDE28-86E6-4595-BBEE-95FF191E91D6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E3901798-1904-46FF-A8F6-2582959F592D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69290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=""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=""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=""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Заголовок 1">
            <a:extLst>
              <a:ext uri="{FF2B5EF4-FFF2-40B4-BE49-F238E27FC236}">
                <a16:creationId xmlns="" xmlns:a16="http://schemas.microsoft.com/office/drawing/2014/main" id="{2AF3CEDE-46AE-4D4F-93A9-CDDF28AD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Объект 2">
            <a:extLst>
              <a:ext uri="{FF2B5EF4-FFF2-40B4-BE49-F238E27FC236}">
                <a16:creationId xmlns="" xmlns:a16="http://schemas.microsoft.com/office/drawing/2014/main" id="{24E023CD-DED5-4691-A1DC-108A375C4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07691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=""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=""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=""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0"/>
            <a:ext cx="5186362" cy="684633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=""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=""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03132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B09B1CA-EBC3-45ED-866C-A928D25B7DC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8176F4C-DDB5-47C0-9A2D-BC6D072E2A8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95C691DB-68BF-4C8D-A575-7EBB0EE0C76A}"/>
              </a:ext>
            </a:extLst>
          </p:cNvPr>
          <p:cNvGrpSpPr/>
          <p:nvPr userDrawn="1"/>
        </p:nvGrpSpPr>
        <p:grpSpPr>
          <a:xfrm>
            <a:off x="4161000" y="15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9C69038-A7C2-46DA-995C-B089B30ADF2F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Блок-схема: объединение 11">
              <a:extLst>
                <a:ext uri="{FF2B5EF4-FFF2-40B4-BE49-F238E27FC236}">
                  <a16:creationId xmlns="" xmlns:a16="http://schemas.microsoft.com/office/drawing/2014/main" id="{F3850B92-9E22-42B8-A39E-5BA489B0EB6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="" xmlns:a16="http://schemas.microsoft.com/office/drawing/2014/main" id="{7822E466-855B-4442-A397-FDD24D99F19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6658A08D-6070-41C7-B9C3-9579B8979EA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="" xmlns:a16="http://schemas.microsoft.com/office/drawing/2014/main" id="{F321DC82-A1D0-4D3B-B1CC-E6EF61B43CD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05638" y="9000"/>
            <a:ext cx="5186362" cy="3330000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=""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=""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2153964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=""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84638" y="3519000"/>
            <a:ext cx="5186362" cy="3330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148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A81D2C4-237B-4375-A124-443EEE9EFD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250" y="2980500"/>
            <a:ext cx="2086538" cy="2468749"/>
          </a:xfrm>
        </p:spPr>
        <p:txBody>
          <a:bodyPr/>
          <a:lstStyle/>
          <a:p>
            <a:endParaRPr lang="ru-RU"/>
          </a:p>
        </p:txBody>
      </p:sp>
      <p:sp>
        <p:nvSpPr>
          <p:cNvPr id="19" name="Заголовок 16">
            <a:extLst>
              <a:ext uri="{FF2B5EF4-FFF2-40B4-BE49-F238E27FC236}">
                <a16:creationId xmlns="" xmlns:a16="http://schemas.microsoft.com/office/drawing/2014/main" id="{C1DC7014-C657-46AE-BDA0-0F251088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6" y="234000"/>
            <a:ext cx="11236013" cy="1233499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="" xmlns:a16="http://schemas.microsoft.com/office/drawing/2014/main" id="{4889B129-E379-4BE5-B414-02CE978C23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987" y="1598653"/>
            <a:ext cx="11236012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="" xmlns:a16="http://schemas.microsoft.com/office/drawing/2014/main" id="{9FB325DF-4766-47F9-9CBB-0CD6BE926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86737" y="298365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Рисунок 2">
            <a:extLst>
              <a:ext uri="{FF2B5EF4-FFF2-40B4-BE49-F238E27FC236}">
                <a16:creationId xmlns="" xmlns:a16="http://schemas.microsoft.com/office/drawing/2014/main" id="{2E5AA54B-D26A-4FDD-8A32-11E46BA12C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11224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Рисунок 2">
            <a:extLst>
              <a:ext uri="{FF2B5EF4-FFF2-40B4-BE49-F238E27FC236}">
                <a16:creationId xmlns="" xmlns:a16="http://schemas.microsoft.com/office/drawing/2014/main" id="{68C4A39F-8F8F-4CC0-88E8-7EDD8086DC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35711" y="2979000"/>
            <a:ext cx="2086539" cy="2466150"/>
          </a:xfrm>
        </p:spPr>
        <p:txBody>
          <a:bodyPr/>
          <a:lstStyle/>
          <a:p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DFE45483-3B73-4DC3-A78E-F49C4277EF3E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44A4B93-1154-4427-B0B0-93F9D2048A2B}"/>
              </a:ext>
            </a:extLst>
          </p:cNvPr>
          <p:cNvSpPr/>
          <p:nvPr userDrawn="1"/>
        </p:nvSpPr>
        <p:spPr>
          <a:xfrm>
            <a:off x="-3375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>
            <a:extLst>
              <a:ext uri="{FF2B5EF4-FFF2-40B4-BE49-F238E27FC236}">
                <a16:creationId xmlns="" xmlns:a16="http://schemas.microsoft.com/office/drawing/2014/main" id="{F7250F2F-6A76-4381-A16F-6B918D1A847E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="" xmlns:a16="http://schemas.microsoft.com/office/drawing/2014/main" id="{C0F37CB5-26B5-4698-BC4B-E07005B713BE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Блок-схема: объединение 25">
              <a:extLst>
                <a:ext uri="{FF2B5EF4-FFF2-40B4-BE49-F238E27FC236}">
                  <a16:creationId xmlns="" xmlns:a16="http://schemas.microsoft.com/office/drawing/2014/main" id="{42E112E2-B4E8-40B3-BED9-D47D5A5CD455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="" xmlns:a16="http://schemas.microsoft.com/office/drawing/2014/main" id="{409C83AA-7C31-4F01-99A3-B9D941353FE4}"/>
              </a:ext>
            </a:extLst>
          </p:cNvPr>
          <p:cNvGrpSpPr/>
          <p:nvPr userDrawn="1"/>
        </p:nvGrpSpPr>
        <p:grpSpPr>
          <a:xfrm>
            <a:off x="-69000" y="6583500"/>
            <a:ext cx="2844750" cy="274500"/>
            <a:chOff x="-35250" y="6583500"/>
            <a:chExt cx="2844750" cy="274500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="" xmlns:a16="http://schemas.microsoft.com/office/drawing/2014/main" id="{31F3CD7D-983F-4060-8337-A23954D6CDF4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Блок-схема: объединение 28">
              <a:extLst>
                <a:ext uri="{FF2B5EF4-FFF2-40B4-BE49-F238E27FC236}">
                  <a16:creationId xmlns="" xmlns:a16="http://schemas.microsoft.com/office/drawing/2014/main" id="{AF2D8482-AB5B-4496-9ED4-C69853A1DFEF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Текст 18">
            <a:extLst>
              <a:ext uri="{FF2B5EF4-FFF2-40B4-BE49-F238E27FC236}">
                <a16:creationId xmlns="" xmlns:a16="http://schemas.microsoft.com/office/drawing/2014/main" id="{E72E958C-C475-41B5-937E-46FEA0275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2250" y="558639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2" name="Текст 18">
            <a:extLst>
              <a:ext uri="{FF2B5EF4-FFF2-40B4-BE49-F238E27FC236}">
                <a16:creationId xmlns="" xmlns:a16="http://schemas.microsoft.com/office/drawing/2014/main" id="{D1C827B0-45A2-484F-BB66-00CB8DD244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86737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3" name="Текст 18">
            <a:extLst>
              <a:ext uri="{FF2B5EF4-FFF2-40B4-BE49-F238E27FC236}">
                <a16:creationId xmlns="" xmlns:a16="http://schemas.microsoft.com/office/drawing/2014/main" id="{026CA1D3-D999-4A98-8BD2-1061975B6CB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11225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4" name="Текст 18">
            <a:extLst>
              <a:ext uri="{FF2B5EF4-FFF2-40B4-BE49-F238E27FC236}">
                <a16:creationId xmlns="" xmlns:a16="http://schemas.microsoft.com/office/drawing/2014/main" id="{BF3A0BD0-8227-4841-92AB-1553AE2A2F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735711" y="5597640"/>
            <a:ext cx="2086538" cy="94761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372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02C8BD39-1AD3-49EC-AD88-8991F8046859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E9FB482-CF5D-48DE-B265-E9EAA917DC52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BC8214BF-AB9F-4AF4-A384-AF76185EC8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850" y="-575"/>
            <a:ext cx="5186362" cy="6858575"/>
          </a:xfrm>
        </p:spPr>
        <p:txBody>
          <a:bodyPr/>
          <a:lstStyle/>
          <a:p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C5AA7176-3A2C-49F1-9C4E-FE527AD17C8A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DD6CEFC-74C9-42E3-9A15-7E5AD03F1AB5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B05CC5AB-B2FE-45A2-8351-F7FAC24576A8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="" xmlns:a16="http://schemas.microsoft.com/office/drawing/2014/main" id="{7E39241B-876E-4AED-942B-6E85AD20689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8B3513E3-026C-49C0-B81A-C96422514B45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Блок-схема: объединение 14">
              <a:extLst>
                <a:ext uri="{FF2B5EF4-FFF2-40B4-BE49-F238E27FC236}">
                  <a16:creationId xmlns="" xmlns:a16="http://schemas.microsoft.com/office/drawing/2014/main" id="{0B32E86A-746E-4797-A91A-A3FBCC6E9DF4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Заголовок 16">
            <a:extLst>
              <a:ext uri="{FF2B5EF4-FFF2-40B4-BE49-F238E27FC236}">
                <a16:creationId xmlns="" xmlns:a16="http://schemas.microsoft.com/office/drawing/2014/main" id="{F575B0D5-22DA-440E-9C31-B2A4DBC1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65125"/>
            <a:ext cx="52578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="" xmlns:a16="http://schemas.microsoft.com/office/drawing/2014/main" id="{434E2D8C-514C-4478-9755-114A8D47B7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2033588"/>
            <a:ext cx="5186363" cy="4049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03266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25D0F7-19DC-456E-839C-DB1B2201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3E5D3E1-3BCD-461E-AC6D-8399001F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B0495C8-42D1-424C-8AB4-32DCC979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75AEE0F-97C6-4584-AC12-DA7F007C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45AFAD-8A50-4EB2-BC1A-D8A6EAAA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0684085-A65D-48CB-853F-BA40CE30AECB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B24EF2B-DCC6-4F42-B182-52EA31DA44C1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70B8F308-D14E-468A-BDD0-FE5CA6BCC169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0A290FDB-D55C-47F4-8A80-20C71FD04293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7A9E373D-E381-4700-9BA1-4757289B24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8F2AEF08-A2F0-4D1E-808A-CE246DB84EBE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8D3008D3-099D-4E42-8849-EAF8119FD912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40C47B08-6053-429A-8F6A-35A633767771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6276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A2455A-A5BA-427C-9E38-9BE88496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5F5BE39-AF33-4136-BAD5-30C84A28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0C0E4E-C9B5-430F-A9D0-B611903A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CA34D2-7520-407B-9C96-08E844DF4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56B5428-3B62-484E-B940-38E8EE6F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352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presentation-creation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791E3D0-687F-4DE6-B6F0-85C1D708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5D4ADB-7653-4AC5-A885-1DE9BAA65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300A36-AF8E-4392-8277-191CACCFE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CC583-3D21-4AAF-9AF3-3FB5AD7DB36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257E4-61BE-4214-979E-63457ADDB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0F8A263-EAA6-4512-A9EB-C85D57E12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6B13-FA37-453B-9FCD-77DFEB918FA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9"/>
            <a:extLst>
              <a:ext uri="{FF2B5EF4-FFF2-40B4-BE49-F238E27FC236}">
                <a16:creationId xmlns="" xmlns:a16="http://schemas.microsoft.com/office/drawing/2014/main" id="{3338D9FF-21EF-468B-966D-AC02DDF3026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59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0" r:id="rId3"/>
    <p:sldLayoutId id="2147483661" r:id="rId4"/>
    <p:sldLayoutId id="2147483665" r:id="rId5"/>
    <p:sldLayoutId id="2147483666" r:id="rId6"/>
    <p:sldLayoutId id="2147483662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8E7EAC4F-4CA6-4923-B32A-5AC1D764D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000" y="2356020"/>
            <a:ext cx="7065000" cy="193023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2191C9"/>
                </a:solidFill>
              </a:rPr>
              <a:t/>
            </a:r>
            <a:br>
              <a:rPr lang="ru-RU" sz="3600" dirty="0" smtClean="0">
                <a:solidFill>
                  <a:srgbClr val="2191C9"/>
                </a:solidFill>
              </a:rPr>
            </a:br>
            <a:r>
              <a:rPr lang="ru-RU" sz="3600" dirty="0" smtClean="0">
                <a:solidFill>
                  <a:srgbClr val="2191C9"/>
                </a:solidFill>
              </a:rPr>
              <a:t/>
            </a:r>
            <a:br>
              <a:rPr lang="ru-RU" sz="3600" dirty="0" smtClean="0">
                <a:solidFill>
                  <a:srgbClr val="2191C9"/>
                </a:solidFill>
              </a:rPr>
            </a:br>
            <a:r>
              <a:rPr lang="ru-RU" sz="3600" dirty="0" smtClean="0">
                <a:solidFill>
                  <a:srgbClr val="2191C9"/>
                </a:solidFill>
              </a:rPr>
              <a:t/>
            </a:r>
            <a:br>
              <a:rPr lang="ru-RU" sz="3600" dirty="0" smtClean="0">
                <a:solidFill>
                  <a:srgbClr val="2191C9"/>
                </a:solidFill>
              </a:rPr>
            </a:br>
            <a:r>
              <a:rPr lang="ru-RU" sz="3600" dirty="0" smtClean="0">
                <a:solidFill>
                  <a:srgbClr val="2191C9"/>
                </a:solidFill>
              </a:rPr>
              <a:t/>
            </a:r>
            <a:br>
              <a:rPr lang="ru-RU" sz="3600" dirty="0" smtClean="0">
                <a:solidFill>
                  <a:srgbClr val="2191C9"/>
                </a:solidFill>
              </a:rPr>
            </a:br>
            <a:r>
              <a:rPr lang="ru-RU" sz="3600" dirty="0" smtClean="0">
                <a:solidFill>
                  <a:srgbClr val="2191C9"/>
                </a:solidFill>
              </a:rPr>
              <a:t>ТРАНСПЛАНТАЦИЯ </a:t>
            </a:r>
            <a:r>
              <a:rPr lang="ru-RU" sz="3600" dirty="0">
                <a:solidFill>
                  <a:srgbClr val="2191C9"/>
                </a:solidFill>
              </a:rPr>
              <a:t>ПОЧКИ </a:t>
            </a:r>
            <a:br>
              <a:rPr lang="ru-RU" sz="3600" dirty="0">
                <a:solidFill>
                  <a:srgbClr val="2191C9"/>
                </a:solidFill>
              </a:rPr>
            </a:br>
            <a:r>
              <a:rPr lang="ru-RU" sz="3600" dirty="0">
                <a:solidFill>
                  <a:srgbClr val="2191C9"/>
                </a:solidFill>
              </a:rPr>
              <a:t>КАК МЕТОД ВЫБОРА В ЛЕЧЕНИИ ДИАБЕТИЧЕСКОЙ НЕФРОПАТИИ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="" xmlns:a16="http://schemas.microsoft.com/office/drawing/2014/main" id="{AF29B94B-341B-4130-A56C-69AFAE243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6000" y="587250"/>
            <a:ext cx="6899256" cy="16810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dirty="0"/>
              <a:t>Денисов </a:t>
            </a:r>
            <a:r>
              <a:rPr lang="ru-RU" sz="1600" dirty="0" smtClean="0"/>
              <a:t>В.К., </a:t>
            </a:r>
            <a:r>
              <a:rPr lang="ru-RU" sz="1600" dirty="0"/>
              <a:t>Захаров </a:t>
            </a:r>
            <a:r>
              <a:rPr lang="ru-RU" sz="1600" dirty="0" smtClean="0"/>
              <a:t>В.В., </a:t>
            </a:r>
            <a:r>
              <a:rPr lang="ru-RU" sz="1600" dirty="0"/>
              <a:t>Онищенко Е.В</a:t>
            </a:r>
            <a:r>
              <a:rPr lang="ru-RU" sz="1600" dirty="0" smtClean="0"/>
              <a:t>.,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Захарова О.В</a:t>
            </a:r>
            <a:r>
              <a:rPr lang="ru-RU" sz="1600" dirty="0" smtClean="0"/>
              <a:t>., </a:t>
            </a:r>
            <a:r>
              <a:rPr lang="ru-RU" sz="1600" dirty="0" err="1"/>
              <a:t>Голубова</a:t>
            </a:r>
            <a:r>
              <a:rPr lang="ru-RU" sz="1600" dirty="0"/>
              <a:t> Т.С</a:t>
            </a:r>
            <a:r>
              <a:rPr lang="ru-RU" sz="1600" dirty="0" smtClean="0"/>
              <a:t>., </a:t>
            </a:r>
            <a:r>
              <a:rPr lang="ru-RU" sz="1600" dirty="0"/>
              <a:t>Варибрус С.А</a:t>
            </a:r>
            <a:r>
              <a:rPr lang="ru-RU" sz="1600" dirty="0" smtClean="0"/>
              <a:t>., </a:t>
            </a:r>
            <a:r>
              <a:rPr lang="ru-RU" sz="1600" dirty="0"/>
              <a:t>Давыдова Т.О</a:t>
            </a:r>
            <a:r>
              <a:rPr lang="ru-RU" sz="16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ru-RU" sz="1400" i="1" dirty="0" smtClean="0"/>
              <a:t>ГОО ВПО Донецкий национальный медицинский университет им. М.Горького               </a:t>
            </a:r>
            <a:r>
              <a:rPr lang="ru-RU" sz="1400" i="1" dirty="0" smtClean="0">
                <a:cs typeface="Times New Roman" panose="02020603050405020304" pitchFamily="18" charset="0"/>
              </a:rPr>
              <a:t>Кафедра трансплантологии и клинической лабораторной диагностики</a:t>
            </a:r>
          </a:p>
          <a:p>
            <a:pPr>
              <a:lnSpc>
                <a:spcPct val="100000"/>
              </a:lnSpc>
            </a:pPr>
            <a:endParaRPr lang="ru-RU" sz="1400" i="1" dirty="0" smtClean="0">
              <a:cs typeface="Times New Roman" panose="02020603050405020304" pitchFamily="18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17E9FCB-FDF7-48CA-A987-AB3159F272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-249000" y="-301606"/>
            <a:ext cx="4995000" cy="7506608"/>
          </a:xfrm>
          <a:custGeom>
            <a:avLst/>
            <a:gdLst>
              <a:gd name="connsiteX0" fmla="*/ 1135576 w 4544364"/>
              <a:gd name="connsiteY0" fmla="*/ 0 h 6829382"/>
              <a:gd name="connsiteX1" fmla="*/ 4532638 w 4544364"/>
              <a:gd name="connsiteY1" fmla="*/ 3065559 h 6829382"/>
              <a:gd name="connsiteX2" fmla="*/ 4544364 w 4544364"/>
              <a:gd name="connsiteY2" fmla="*/ 3219774 h 6829382"/>
              <a:gd name="connsiteX3" fmla="*/ 4544364 w 4544364"/>
              <a:gd name="connsiteY3" fmla="*/ 3609609 h 6829382"/>
              <a:gd name="connsiteX4" fmla="*/ 4532638 w 4544364"/>
              <a:gd name="connsiteY4" fmla="*/ 3763823 h 6829382"/>
              <a:gd name="connsiteX5" fmla="*/ 1135576 w 4544364"/>
              <a:gd name="connsiteY5" fmla="*/ 6829382 h 6829382"/>
              <a:gd name="connsiteX6" fmla="*/ 120151 w 4544364"/>
              <a:gd name="connsiteY6" fmla="*/ 6675864 h 6829382"/>
              <a:gd name="connsiteX7" fmla="*/ 0 w 4544364"/>
              <a:gd name="connsiteY7" fmla="*/ 6635210 h 6829382"/>
              <a:gd name="connsiteX8" fmla="*/ 0 w 4544364"/>
              <a:gd name="connsiteY8" fmla="*/ 194173 h 6829382"/>
              <a:gd name="connsiteX9" fmla="*/ 120151 w 4544364"/>
              <a:gd name="connsiteY9" fmla="*/ 153518 h 6829382"/>
              <a:gd name="connsiteX10" fmla="*/ 1135576 w 4544364"/>
              <a:gd name="connsiteY10" fmla="*/ 0 h 682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44364" h="6829382">
                <a:moveTo>
                  <a:pt x="1135576" y="0"/>
                </a:moveTo>
                <a:cubicBezTo>
                  <a:pt x="2903591" y="0"/>
                  <a:pt x="4357771" y="1343680"/>
                  <a:pt x="4532638" y="3065559"/>
                </a:cubicBezTo>
                <a:lnTo>
                  <a:pt x="4544364" y="3219774"/>
                </a:lnTo>
                <a:lnTo>
                  <a:pt x="4544364" y="3609609"/>
                </a:lnTo>
                <a:lnTo>
                  <a:pt x="4532638" y="3763823"/>
                </a:lnTo>
                <a:cubicBezTo>
                  <a:pt x="4357771" y="5485702"/>
                  <a:pt x="2903591" y="6829382"/>
                  <a:pt x="1135576" y="6829382"/>
                </a:cubicBezTo>
                <a:cubicBezTo>
                  <a:pt x="781973" y="6829382"/>
                  <a:pt x="440924" y="6775635"/>
                  <a:pt x="120151" y="6675864"/>
                </a:cubicBezTo>
                <a:lnTo>
                  <a:pt x="0" y="6635210"/>
                </a:lnTo>
                <a:lnTo>
                  <a:pt x="0" y="194173"/>
                </a:lnTo>
                <a:lnTo>
                  <a:pt x="120151" y="153518"/>
                </a:lnTo>
                <a:cubicBezTo>
                  <a:pt x="440924" y="53747"/>
                  <a:pt x="781973" y="0"/>
                  <a:pt x="1135576" y="0"/>
                </a:cubicBezTo>
                <a:close/>
              </a:path>
            </a:pathLst>
          </a:custGeom>
        </p:spPr>
      </p:pic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7CFC1E0-04B4-4DF4-880F-E699422B9A4B}"/>
              </a:ext>
            </a:extLst>
          </p:cNvPr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5A8F3379-E67C-4B72-84CA-BF535167ECA6}"/>
              </a:ext>
            </a:extLst>
          </p:cNvPr>
          <p:cNvSpPr/>
          <p:nvPr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007CF127-4088-463B-9FF9-7846F45FB650}"/>
              </a:ext>
            </a:extLst>
          </p:cNvPr>
          <p:cNvGrpSpPr/>
          <p:nvPr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C820479F-3D54-4A8D-B7C0-FD8BAB64BB3F}"/>
                </a:ext>
              </a:extLst>
            </p:cNvPr>
            <p:cNvSpPr/>
            <p:nvPr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="" xmlns:a16="http://schemas.microsoft.com/office/drawing/2014/main" id="{B582E1CD-4706-48AF-9A34-9F54D5177C5D}"/>
                </a:ext>
              </a:extLst>
            </p:cNvPr>
            <p:cNvSpPr/>
            <p:nvPr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71A15713-6F86-4436-A01D-BCBAAEEBBD1B}"/>
              </a:ext>
            </a:extLst>
          </p:cNvPr>
          <p:cNvGrpSpPr/>
          <p:nvPr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="" xmlns:a16="http://schemas.microsoft.com/office/drawing/2014/main" id="{E3F0F0A3-967A-4525-9622-587DF8FB0754}"/>
                </a:ext>
              </a:extLst>
            </p:cNvPr>
            <p:cNvSpPr/>
            <p:nvPr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Блок-схема: объединение 19">
              <a:extLst>
                <a:ext uri="{FF2B5EF4-FFF2-40B4-BE49-F238E27FC236}">
                  <a16:creationId xmlns="" xmlns:a16="http://schemas.microsoft.com/office/drawing/2014/main" id="{FD653D20-87A3-4A65-9DB0-1DE7E7DD3858}"/>
                </a:ext>
              </a:extLst>
            </p:cNvPr>
            <p:cNvSpPr/>
            <p:nvPr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11226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C6DBA6-0470-D04F-8BBF-438FE359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2191C9"/>
                </a:solidFill>
              </a:rPr>
              <a:t>Изучаемые показатели у реципиентов почечного трансплантата</a:t>
            </a:r>
            <a:r>
              <a:rPr lang="en-US" sz="3600" dirty="0">
                <a:solidFill>
                  <a:srgbClr val="2191C9"/>
                </a:solidFill>
              </a:rPr>
              <a:t> (</a:t>
            </a:r>
            <a:r>
              <a:rPr lang="ru-RU" sz="3600" dirty="0">
                <a:solidFill>
                  <a:srgbClr val="2191C9"/>
                </a:solidFill>
              </a:rPr>
              <a:t>31 пациент</a:t>
            </a:r>
            <a:r>
              <a:rPr lang="en-US" sz="3600" dirty="0">
                <a:solidFill>
                  <a:srgbClr val="2191C9"/>
                </a:solidFill>
              </a:rPr>
              <a:t>)</a:t>
            </a:r>
            <a:r>
              <a:rPr lang="ru-RU" sz="3600" dirty="0">
                <a:solidFill>
                  <a:srgbClr val="2191C9"/>
                </a:solidFill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D3D4145-12C1-4C41-BF2B-126C0D8B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/>
              <a:t>Однолетняя выживаемость – 93,1</a:t>
            </a:r>
            <a:r>
              <a:rPr lang="en-US" dirty="0"/>
              <a:t>%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Функция трансплантата – </a:t>
            </a:r>
            <a:r>
              <a:rPr lang="ru-RU" sz="2400" dirty="0"/>
              <a:t>отмечена первичная функция трансплантата, нормализация уровня креатинина и гемоглобина в крови, а также артериального давления с быстрой нормализацией общего самочувствия. 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Максимальный срок нормальной функции почечного трансплантата и удовлетворительной реабилитации составляет – 13 лет, наблюдение продолжается. 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9395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9FE8A4-538B-A247-9270-9E94308B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2191C9"/>
                </a:solidFill>
              </a:rPr>
              <a:t>ВЫВОДЫ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482F19C-2860-664F-90DC-F35DD8433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Трансплантация почки позволяет в 1,8 раза увеличить однолетнюю выживаемость пациентов с терминальной стадией диабетической нефропатии в сравнении с диализом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Выполнение трансплантации почки значительно увеличивает продолжительность и улучшает качество жизни пациентов с тХПН вследствие диабетического гломерулосклероза</a:t>
            </a:r>
          </a:p>
        </p:txBody>
      </p:sp>
    </p:spTree>
    <p:extLst>
      <p:ext uri="{BB962C8B-B14F-4D97-AF65-F5344CB8AC3E}">
        <p14:creationId xmlns:p14="http://schemas.microsoft.com/office/powerpoint/2010/main" xmlns="" val="225810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8E7EAC4F-4CA6-4923-B32A-5AC1D764D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272" y="1767632"/>
            <a:ext cx="6166728" cy="220136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2191C9"/>
                </a:solidFill>
              </a:rPr>
              <a:t/>
            </a:r>
            <a:br>
              <a:rPr lang="ru-RU" dirty="0">
                <a:solidFill>
                  <a:srgbClr val="2191C9"/>
                </a:solidFill>
              </a:rPr>
            </a:br>
            <a:r>
              <a:rPr lang="ru-RU" dirty="0">
                <a:solidFill>
                  <a:srgbClr val="2191C9"/>
                </a:solidFill>
              </a:rPr>
              <a:t/>
            </a:r>
            <a:br>
              <a:rPr lang="ru-RU" dirty="0">
                <a:solidFill>
                  <a:srgbClr val="2191C9"/>
                </a:solidFill>
              </a:rPr>
            </a:br>
            <a:r>
              <a:rPr lang="ru-RU" dirty="0">
                <a:solidFill>
                  <a:srgbClr val="2191C9"/>
                </a:solidFill>
              </a:rPr>
              <a:t/>
            </a:r>
            <a:br>
              <a:rPr lang="ru-RU" dirty="0">
                <a:solidFill>
                  <a:srgbClr val="2191C9"/>
                </a:solidFill>
              </a:rPr>
            </a:br>
            <a:r>
              <a:rPr lang="ru-RU" dirty="0">
                <a:solidFill>
                  <a:srgbClr val="2191C9"/>
                </a:solidFill>
              </a:rPr>
              <a:t>БЛАГОДАРЮ ЗА ВНИМАНИЕ !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7CFC1E0-04B4-4DF4-880F-E699422B9A4B}"/>
              </a:ext>
            </a:extLst>
          </p:cNvPr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5A8F3379-E67C-4B72-84CA-BF535167ECA6}"/>
              </a:ext>
            </a:extLst>
          </p:cNvPr>
          <p:cNvSpPr/>
          <p:nvPr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007CF127-4088-463B-9FF9-7846F45FB650}"/>
              </a:ext>
            </a:extLst>
          </p:cNvPr>
          <p:cNvGrpSpPr/>
          <p:nvPr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C820479F-3D54-4A8D-B7C0-FD8BAB64BB3F}"/>
                </a:ext>
              </a:extLst>
            </p:cNvPr>
            <p:cNvSpPr/>
            <p:nvPr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="" xmlns:a16="http://schemas.microsoft.com/office/drawing/2014/main" id="{B582E1CD-4706-48AF-9A34-9F54D5177C5D}"/>
                </a:ext>
              </a:extLst>
            </p:cNvPr>
            <p:cNvSpPr/>
            <p:nvPr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71A15713-6F86-4436-A01D-BCBAAEEBBD1B}"/>
              </a:ext>
            </a:extLst>
          </p:cNvPr>
          <p:cNvGrpSpPr/>
          <p:nvPr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="" xmlns:a16="http://schemas.microsoft.com/office/drawing/2014/main" id="{E3F0F0A3-967A-4525-9622-587DF8FB0754}"/>
                </a:ext>
              </a:extLst>
            </p:cNvPr>
            <p:cNvSpPr/>
            <p:nvPr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Блок-схема: объединение 19">
              <a:extLst>
                <a:ext uri="{FF2B5EF4-FFF2-40B4-BE49-F238E27FC236}">
                  <a16:creationId xmlns="" xmlns:a16="http://schemas.microsoft.com/office/drawing/2014/main" id="{FD653D20-87A3-4A65-9DB0-1DE7E7DD3858}"/>
                </a:ext>
              </a:extLst>
            </p:cNvPr>
            <p:cNvSpPr/>
            <p:nvPr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rgbClr val="2191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0611C5B-25EE-FB4C-9DCD-9F7D90799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1000" y="1516331"/>
            <a:ext cx="5712870" cy="379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285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9CB5E0D7-A100-4360-B842-E165E2E1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8800" y="549000"/>
            <a:ext cx="5625000" cy="114168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ЦЕЛЬ</a:t>
            </a:r>
            <a:r>
              <a:rPr lang="ru-RU" sz="4000" dirty="0">
                <a:solidFill>
                  <a:srgbClr val="2191C9"/>
                </a:solidFill>
              </a:rPr>
              <a:t> ИССЛЕДОВАНИЯ: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A98C920F-FE29-4D43-90EC-355F494088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9799" y="1854000"/>
            <a:ext cx="5625000" cy="18647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оценка эффективности диализа и трансплантации почки для определения оптимального алгоритма почечной заместительной терапии при сахарном диабете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F5A60-C367-3642-98E3-0E9EA9DA3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0" y="99001"/>
            <a:ext cx="5257800" cy="667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667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3AF412CC-0FE5-4D08-940B-60C8A638396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Заголовок 7">
            <a:extLst>
              <a:ext uri="{FF2B5EF4-FFF2-40B4-BE49-F238E27FC236}">
                <a16:creationId xmlns="" xmlns:a16="http://schemas.microsoft.com/office/drawing/2014/main" id="{337F4F8C-36B0-4DEE-8AA3-2EEA53A20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787" y="549000"/>
            <a:ext cx="5625000" cy="1530000"/>
          </a:xfrm>
        </p:spPr>
        <p:txBody>
          <a:bodyPr>
            <a:normAutofit/>
          </a:bodyPr>
          <a:lstStyle/>
          <a:p>
            <a:r>
              <a:rPr lang="ru-RU" sz="4000" dirty="0"/>
              <a:t>МАТЕРИАЛЫ</a:t>
            </a:r>
            <a:r>
              <a:rPr lang="ru-RU" sz="4000" dirty="0">
                <a:solidFill>
                  <a:srgbClr val="2191C9"/>
                </a:solidFill>
              </a:rPr>
              <a:t> И МЕТОДЫ: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013EE15F-86CE-49BB-BA06-D4F43A32BEF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Текст 7">
            <a:extLst>
              <a:ext uri="{FF2B5EF4-FFF2-40B4-BE49-F238E27FC236}">
                <a16:creationId xmlns="" xmlns:a16="http://schemas.microsoft.com/office/drawing/2014/main" id="{D89E8A8A-2FDF-4DE5-8808-AB76F94A04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6000" y="2079000"/>
            <a:ext cx="5625000" cy="21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проанализированы результаты лечения 96 пациентов с терминальной стадией хронической почечной недостаточности (тХПН) вследствие диабетической нефропатии в трансплантационном центре ДОКТМО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70643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12A81BF3-1325-45DD-86BF-ECBEF91D4EA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FCDDA247-1A86-4EAE-A75B-61CBDD23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3800" y="539601"/>
            <a:ext cx="6442200" cy="1316435"/>
          </a:xfrm>
        </p:spPr>
        <p:txBody>
          <a:bodyPr>
            <a:noAutofit/>
          </a:bodyPr>
          <a:lstStyle/>
          <a:p>
            <a:r>
              <a:rPr lang="ru-RU" sz="2400" dirty="0"/>
              <a:t>РАСПРЕДЕЛЕНИЕ БОЛЬНЫХ С тХПН </a:t>
            </a:r>
            <a:r>
              <a:rPr lang="ru-RU" sz="2400" dirty="0">
                <a:solidFill>
                  <a:srgbClr val="2191C9"/>
                </a:solidFill>
              </a:rPr>
              <a:t>ВСЛЕДСТВИЕ ДИАБЕТИЧЕСКОЙ НЕФРОПАТИИ В ЗАВИСИМОСТИ ОТ ВИДА ЗАМЕСТИТЕЛЬНОЙ ПОЧЕЧНОЙ ТЕРАПИИ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932E1C4E-EDEF-4AC3-91F6-9740FA4D2B7A}"/>
              </a:ext>
            </a:extLst>
          </p:cNvPr>
          <p:cNvSpPr/>
          <p:nvPr/>
        </p:nvSpPr>
        <p:spPr>
          <a:xfrm>
            <a:off x="5507840" y="2831386"/>
            <a:ext cx="2406970" cy="823716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61 - ТОЛЬКО ГЕМОДИАЛИЗ (ГД)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865D4602-6661-4596-B2C0-950AA46474BE}"/>
              </a:ext>
            </a:extLst>
          </p:cNvPr>
          <p:cNvSpPr/>
          <p:nvPr/>
        </p:nvSpPr>
        <p:spPr>
          <a:xfrm>
            <a:off x="5546362" y="3874823"/>
            <a:ext cx="2422310" cy="876994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 – ТОЛЬКО ПЕРИТОНИАЛЬНЫЙ ДИАЛИЗ (ПД)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2AF6A080-7DDD-4A2D-91A1-9E89B539CD8C}"/>
              </a:ext>
            </a:extLst>
          </p:cNvPr>
          <p:cNvSpPr/>
          <p:nvPr/>
        </p:nvSpPr>
        <p:spPr>
          <a:xfrm>
            <a:off x="8931000" y="2996885"/>
            <a:ext cx="2720580" cy="1316435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31 – ТРАНСПЛАНТАЦИЯ ПОЧКИ</a:t>
            </a:r>
          </a:p>
          <a:p>
            <a:pPr algn="ctr"/>
            <a:r>
              <a:rPr lang="ru-RU" dirty="0"/>
              <a:t> </a:t>
            </a:r>
            <a:r>
              <a:rPr lang="ru-RU" sz="1400" dirty="0"/>
              <a:t>(29 ОТ РОДСТВЕННОГО ДОНОРА, 2 ОТ ТРУПНОГО ДОНОРА)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2914F9D6-AD85-436A-84FB-07E8E2ABC689}"/>
              </a:ext>
            </a:extLst>
          </p:cNvPr>
          <p:cNvSpPr/>
          <p:nvPr/>
        </p:nvSpPr>
        <p:spPr>
          <a:xfrm>
            <a:off x="7713948" y="4897651"/>
            <a:ext cx="1377759" cy="1145271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 – БЕЗ ВЕДЕНИЯ ДИАЛИЗА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="" xmlns:a16="http://schemas.microsoft.com/office/drawing/2014/main" id="{1AA993EA-2957-4756-ADCB-F2DE1806792E}"/>
              </a:ext>
            </a:extLst>
          </p:cNvPr>
          <p:cNvSpPr/>
          <p:nvPr/>
        </p:nvSpPr>
        <p:spPr>
          <a:xfrm>
            <a:off x="9182911" y="4889551"/>
            <a:ext cx="1448518" cy="1144484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20 – ГД ДО ПЕРЕСАДКИ ПОЧКИ</a:t>
            </a:r>
          </a:p>
        </p:txBody>
      </p:sp>
      <p:sp>
        <p:nvSpPr>
          <p:cNvPr id="31" name="Прямоугольник: скругленные углы 12">
            <a:extLst>
              <a:ext uri="{FF2B5EF4-FFF2-40B4-BE49-F238E27FC236}">
                <a16:creationId xmlns="" xmlns:a16="http://schemas.microsoft.com/office/drawing/2014/main" id="{7EBDDD0E-4922-EC44-9EBD-BD64473F7B50}"/>
              </a:ext>
            </a:extLst>
          </p:cNvPr>
          <p:cNvSpPr/>
          <p:nvPr/>
        </p:nvSpPr>
        <p:spPr>
          <a:xfrm>
            <a:off x="10730133" y="4889551"/>
            <a:ext cx="1448518" cy="1073271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 – ПД ДО ПЕРЕСАДКИ ПОЧКИ</a:t>
            </a:r>
          </a:p>
        </p:txBody>
      </p:sp>
      <p:sp>
        <p:nvSpPr>
          <p:cNvPr id="32" name="Прямоугольник: скругленные углы 14">
            <a:extLst>
              <a:ext uri="{FF2B5EF4-FFF2-40B4-BE49-F238E27FC236}">
                <a16:creationId xmlns="" xmlns:a16="http://schemas.microsoft.com/office/drawing/2014/main" id="{7BB91206-F253-574F-A335-3A69C5E4B894}"/>
              </a:ext>
            </a:extLst>
          </p:cNvPr>
          <p:cNvSpPr/>
          <p:nvPr/>
        </p:nvSpPr>
        <p:spPr>
          <a:xfrm>
            <a:off x="7176000" y="2052523"/>
            <a:ext cx="2854849" cy="633029"/>
          </a:xfrm>
          <a:prstGeom prst="roundRect">
            <a:avLst/>
          </a:prstGeom>
          <a:solidFill>
            <a:srgbClr val="21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96 БОЛЬНЫХ</a:t>
            </a:r>
            <a:endParaRPr lang="ru-RU" sz="2400" dirty="0"/>
          </a:p>
        </p:txBody>
      </p:sp>
      <p:cxnSp>
        <p:nvCxnSpPr>
          <p:cNvPr id="44" name="Прямая со стрелкой 43">
            <a:extLst>
              <a:ext uri="{FF2B5EF4-FFF2-40B4-BE49-F238E27FC236}">
                <a16:creationId xmlns="" xmlns:a16="http://schemas.microsoft.com/office/drawing/2014/main" id="{9297FBDD-A8C5-7A4D-9A82-E20F1B716700}"/>
              </a:ext>
            </a:extLst>
          </p:cNvPr>
          <p:cNvCxnSpPr>
            <a:cxnSpLocks/>
          </p:cNvCxnSpPr>
          <p:nvPr/>
        </p:nvCxnSpPr>
        <p:spPr>
          <a:xfrm flipH="1">
            <a:off x="8022534" y="2685552"/>
            <a:ext cx="503466" cy="13825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="" xmlns:a16="http://schemas.microsoft.com/office/drawing/2014/main" id="{491E6127-482F-1541-82CC-D57C54B4AF27}"/>
              </a:ext>
            </a:extLst>
          </p:cNvPr>
          <p:cNvCxnSpPr/>
          <p:nvPr/>
        </p:nvCxnSpPr>
        <p:spPr>
          <a:xfrm flipH="1">
            <a:off x="7968672" y="2685552"/>
            <a:ext cx="557328" cy="5576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="" xmlns:a16="http://schemas.microsoft.com/office/drawing/2014/main" id="{5D002424-942A-5B4A-AA9B-C93A90C86231}"/>
              </a:ext>
            </a:extLst>
          </p:cNvPr>
          <p:cNvCxnSpPr>
            <a:cxnSpLocks/>
          </p:cNvCxnSpPr>
          <p:nvPr/>
        </p:nvCxnSpPr>
        <p:spPr>
          <a:xfrm>
            <a:off x="8526000" y="2685552"/>
            <a:ext cx="315000" cy="6912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="" xmlns:a16="http://schemas.microsoft.com/office/drawing/2014/main" id="{8260F896-6707-2340-A916-35155572B3FD}"/>
              </a:ext>
            </a:extLst>
          </p:cNvPr>
          <p:cNvCxnSpPr>
            <a:cxnSpLocks/>
          </p:cNvCxnSpPr>
          <p:nvPr/>
        </p:nvCxnSpPr>
        <p:spPr>
          <a:xfrm flipH="1">
            <a:off x="8603424" y="4339959"/>
            <a:ext cx="1427425" cy="5039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="" xmlns:a16="http://schemas.microsoft.com/office/drawing/2014/main" id="{985180D0-0706-634A-A920-6A0DED48E8BF}"/>
              </a:ext>
            </a:extLst>
          </p:cNvPr>
          <p:cNvCxnSpPr/>
          <p:nvPr/>
        </p:nvCxnSpPr>
        <p:spPr>
          <a:xfrm>
            <a:off x="10030849" y="4339959"/>
            <a:ext cx="0" cy="5039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="" xmlns:a16="http://schemas.microsoft.com/office/drawing/2014/main" id="{5A7E8223-A711-2B40-9942-AA026EF4BDDC}"/>
              </a:ext>
            </a:extLst>
          </p:cNvPr>
          <p:cNvCxnSpPr/>
          <p:nvPr/>
        </p:nvCxnSpPr>
        <p:spPr>
          <a:xfrm>
            <a:off x="10030849" y="4339959"/>
            <a:ext cx="1423543" cy="4118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165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69D6902-1FA2-448C-94EC-A1F281060C9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E456EAED-0C51-432F-8E3C-893DF57E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987" y="485501"/>
            <a:ext cx="5795382" cy="1325563"/>
          </a:xfrm>
        </p:spPr>
        <p:txBody>
          <a:bodyPr>
            <a:noAutofit/>
          </a:bodyPr>
          <a:lstStyle/>
          <a:p>
            <a:r>
              <a:rPr lang="ru-RU" sz="3200" dirty="0"/>
              <a:t>ХАРАКТЕРИСТИКА </a:t>
            </a:r>
            <a:r>
              <a:rPr lang="ru-RU" sz="3200" dirty="0">
                <a:solidFill>
                  <a:srgbClr val="2191C9"/>
                </a:solidFill>
              </a:rPr>
              <a:t>ТРАНСПЛАНТАЦИОННЫХ РЕЦИПИЕНТОВ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7306018B-29B6-404E-A0FB-5065E0ECA5B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Текст 6">
            <a:extLst>
              <a:ext uri="{FF2B5EF4-FFF2-40B4-BE49-F238E27FC236}">
                <a16:creationId xmlns="" xmlns:a16="http://schemas.microsoft.com/office/drawing/2014/main" id="{0B0E673E-299E-4405-BFE0-335C326928A6}"/>
              </a:ext>
            </a:extLst>
          </p:cNvPr>
          <p:cNvSpPr txBox="1">
            <a:spLocks/>
          </p:cNvSpPr>
          <p:nvPr/>
        </p:nvSpPr>
        <p:spPr>
          <a:xfrm>
            <a:off x="664987" y="2647434"/>
            <a:ext cx="2744100" cy="132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САХАРНЫЙ ДИАБЕТ (СД) </a:t>
            </a:r>
            <a:r>
              <a:rPr lang="en-US" sz="1400" b="1" dirty="0"/>
              <a:t>I</a:t>
            </a:r>
            <a:r>
              <a:rPr lang="ru-RU" sz="1400" b="1" dirty="0"/>
              <a:t> ТИПА – У 22 ПАЦИЕНТОВ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СД </a:t>
            </a:r>
            <a:r>
              <a:rPr lang="en-US" sz="1400" b="1" dirty="0"/>
              <a:t>II </a:t>
            </a:r>
            <a:r>
              <a:rPr lang="ru-RU" sz="1400" b="1" dirty="0"/>
              <a:t>ТИПА – У 9 ПАЦИЕНТОВ</a:t>
            </a:r>
          </a:p>
        </p:txBody>
      </p:sp>
      <p:sp>
        <p:nvSpPr>
          <p:cNvPr id="15" name="Текст 6">
            <a:extLst>
              <a:ext uri="{FF2B5EF4-FFF2-40B4-BE49-F238E27FC236}">
                <a16:creationId xmlns="" xmlns:a16="http://schemas.microsoft.com/office/drawing/2014/main" id="{63D78755-B258-476F-B410-AD92BCF68B07}"/>
              </a:ext>
            </a:extLst>
          </p:cNvPr>
          <p:cNvSpPr txBox="1">
            <a:spLocks/>
          </p:cNvSpPr>
          <p:nvPr/>
        </p:nvSpPr>
        <p:spPr>
          <a:xfrm>
            <a:off x="3954356" y="2647434"/>
            <a:ext cx="2506013" cy="691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МАКСИМАЛЬНАЯ СУТОЧНАЯ ДОЗА ИНСУЛИНА – 150 ЕД</a:t>
            </a:r>
          </a:p>
        </p:txBody>
      </p:sp>
      <p:sp>
        <p:nvSpPr>
          <p:cNvPr id="16" name="Текст 6">
            <a:extLst>
              <a:ext uri="{FF2B5EF4-FFF2-40B4-BE49-F238E27FC236}">
                <a16:creationId xmlns="" xmlns:a16="http://schemas.microsoft.com/office/drawing/2014/main" id="{30F1F87D-3588-4DD2-B3DD-1F73EBCF9E85}"/>
              </a:ext>
            </a:extLst>
          </p:cNvPr>
          <p:cNvSpPr txBox="1">
            <a:spLocks/>
          </p:cNvSpPr>
          <p:nvPr/>
        </p:nvSpPr>
        <p:spPr>
          <a:xfrm>
            <a:off x="3954356" y="3731246"/>
            <a:ext cx="2657196" cy="691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МАССА ТЕЛА – ОТ 41 КГ ДО 112 КГ</a:t>
            </a:r>
          </a:p>
        </p:txBody>
      </p:sp>
      <p:sp>
        <p:nvSpPr>
          <p:cNvPr id="17" name="Текст 6">
            <a:extLst>
              <a:ext uri="{FF2B5EF4-FFF2-40B4-BE49-F238E27FC236}">
                <a16:creationId xmlns="" xmlns:a16="http://schemas.microsoft.com/office/drawing/2014/main" id="{C6E071BB-C39C-40CF-8AB0-0F4778A637FD}"/>
              </a:ext>
            </a:extLst>
          </p:cNvPr>
          <p:cNvSpPr txBox="1">
            <a:spLocks/>
          </p:cNvSpPr>
          <p:nvPr/>
        </p:nvSpPr>
        <p:spPr>
          <a:xfrm>
            <a:off x="664987" y="3699000"/>
            <a:ext cx="2371014" cy="99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ДАВНОСТЬ ЗАБОЛЕВАНИЯ СД ОТ 1 ДО 29 ЛЕТ (В СРЕДНЕМ 16,8 +- 2,7 ЛЕТ)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ru-RU" sz="1100" dirty="0"/>
          </a:p>
        </p:txBody>
      </p:sp>
      <p:sp>
        <p:nvSpPr>
          <p:cNvPr id="18" name="Текст 6">
            <a:extLst>
              <a:ext uri="{FF2B5EF4-FFF2-40B4-BE49-F238E27FC236}">
                <a16:creationId xmlns="" xmlns:a16="http://schemas.microsoft.com/office/drawing/2014/main" id="{BCA160B0-241C-4FD5-AD7F-B1DDF0AC19B9}"/>
              </a:ext>
            </a:extLst>
          </p:cNvPr>
          <p:cNvSpPr txBox="1">
            <a:spLocks/>
          </p:cNvSpPr>
          <p:nvPr/>
        </p:nvSpPr>
        <p:spPr>
          <a:xfrm>
            <a:off x="639970" y="4689001"/>
            <a:ext cx="2506013" cy="748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1400" b="1" dirty="0"/>
              <a:t>СРЕДНИЙ ВОЗРАСТ БОЛЬНЫХ К НАЧАЛУ ЛЕЧЕНИЯ – 41,3 +- 2,3 года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A3F740E5-C230-4CE3-A42F-62F86C8343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8796" y="2728534"/>
            <a:ext cx="266700" cy="2667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50210428-F3FB-4367-A6A0-42D08A503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285" y="3793951"/>
            <a:ext cx="266700" cy="26670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19A8667D-6D8A-4BD2-A5F4-88B381AB51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285" y="4810601"/>
            <a:ext cx="266700" cy="2667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70F81E1F-1F58-4F3B-8509-CE7CF7EA71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05555" y="2730809"/>
            <a:ext cx="266700" cy="26670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F1D532B9-9177-4B92-A3A1-CCBBC3B67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1462" y="3737996"/>
            <a:ext cx="2667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377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7916789E-126A-40C4-BE4C-8167C0BB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250" y="544516"/>
            <a:ext cx="11236013" cy="1233499"/>
          </a:xfrm>
        </p:spPr>
        <p:txBody>
          <a:bodyPr/>
          <a:lstStyle/>
          <a:p>
            <a:r>
              <a:rPr lang="ru-RU" dirty="0"/>
              <a:t>ПРИМЕНЯЕМАЯ </a:t>
            </a:r>
            <a:r>
              <a:rPr lang="ru-RU" dirty="0">
                <a:solidFill>
                  <a:srgbClr val="2191C9"/>
                </a:solidFill>
              </a:rPr>
              <a:t>ИММУНОСУПРЕССИЯ: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E09AE1DF-92A9-4D52-9C6E-36DD849D48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0525" y="1778014"/>
            <a:ext cx="11236013" cy="2280986"/>
          </a:xfrm>
        </p:spPr>
        <p:txBody>
          <a:bodyPr>
            <a:no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dirty="0"/>
              <a:t> моноклональные антитела к </a:t>
            </a:r>
            <a:r>
              <a:rPr lang="uk-UA" dirty="0"/>
              <a:t>CD-25 рецепторам</a:t>
            </a:r>
            <a:endParaRPr lang="ru-RU" dirty="0"/>
          </a:p>
          <a:p>
            <a:pPr marL="285750" indent="-285750">
              <a:buBlip>
                <a:blip r:embed="rId2"/>
              </a:buBlip>
            </a:pPr>
            <a:r>
              <a:rPr lang="ru-RU" dirty="0"/>
              <a:t> стероиды</a:t>
            </a:r>
          </a:p>
          <a:p>
            <a:pPr marL="285750" indent="-285750">
              <a:buBlip>
                <a:blip r:embed="rId2"/>
              </a:buBlip>
            </a:pPr>
            <a:r>
              <a:rPr lang="uk-UA" dirty="0"/>
              <a:t> циклоспорин или такролимус</a:t>
            </a:r>
          </a:p>
          <a:p>
            <a:pPr marL="285750" indent="-285750">
              <a:buBlip>
                <a:blip r:embed="rId2"/>
              </a:buBlip>
            </a:pPr>
            <a:r>
              <a:rPr lang="ru-RU" dirty="0"/>
              <a:t> микофенолаты</a:t>
            </a:r>
            <a:endParaRPr lang="en-US" dirty="0"/>
          </a:p>
        </p:txBody>
      </p:sp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98D7D352-7EC1-EE4C-9177-45C86DD41B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6000" y="3377984"/>
            <a:ext cx="5871000" cy="29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323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958FFA46-2870-4607-8B2D-0D3853D2B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2191C9"/>
                </a:solidFill>
              </a:rPr>
              <a:t>РЕЗУЛЬТАТЫ</a:t>
            </a:r>
          </a:p>
        </p:txBody>
      </p:sp>
      <p:sp>
        <p:nvSpPr>
          <p:cNvPr id="8" name="Объект 6">
            <a:extLst>
              <a:ext uri="{FF2B5EF4-FFF2-40B4-BE49-F238E27FC236}">
                <a16:creationId xmlns="" xmlns:a16="http://schemas.microsoft.com/office/drawing/2014/main" id="{56F24132-8962-410E-8F6A-739FDEEC62FA}"/>
              </a:ext>
            </a:extLst>
          </p:cNvPr>
          <p:cNvSpPr txBox="1">
            <a:spLocks/>
          </p:cNvSpPr>
          <p:nvPr/>
        </p:nvSpPr>
        <p:spPr>
          <a:xfrm>
            <a:off x="741000" y="1449000"/>
            <a:ext cx="6904200" cy="5043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400" dirty="0"/>
              <a:t>Выявлены следующие особенности клинической картины тХПН у больных СД на разных этапах лечения.</a:t>
            </a:r>
          </a:p>
          <a:p>
            <a:pPr marL="0" indent="0">
              <a:buNone/>
            </a:pPr>
            <a:endParaRPr lang="ru-RU" sz="3400" dirty="0"/>
          </a:p>
          <a:p>
            <a:pPr marL="514350" indent="-514350">
              <a:buFont typeface="+mj-lt"/>
              <a:buAutoNum type="arabicPeriod"/>
            </a:pPr>
            <a:r>
              <a:rPr lang="ru-RU" sz="3400" dirty="0"/>
              <a:t>Перед началом заместительной почечной терапии:</a:t>
            </a:r>
          </a:p>
          <a:p>
            <a:pPr marL="514350" indent="-514350">
              <a:buFont typeface="+mj-lt"/>
              <a:buAutoNum type="arabicPeriod"/>
            </a:pPr>
            <a:endParaRPr lang="ru-RU" sz="3400" dirty="0"/>
          </a:p>
          <a:p>
            <a:pPr>
              <a:buFont typeface="Wingdings" pitchFamily="2" charset="2"/>
              <a:buChar char="Ø"/>
            </a:pPr>
            <a:r>
              <a:rPr lang="ru-RU" sz="3400" dirty="0"/>
              <a:t>     выраженные отеки, вплоть до анасарки, при сравнительно невысокой концентрации креатинина в крови и сохранном диурезе.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09109841-6E10-DB4D-B1FE-9102BC956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1000" y="3024000"/>
            <a:ext cx="3825000" cy="286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015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EA3965-2784-5045-8C33-FE08C34D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2. Во время проведения лечения программным гемодиализом: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96296C-BD7A-F142-AE16-B431A244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999"/>
            <a:ext cx="5887800" cy="40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лабильное течение диабета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снижение в 1,5-2 раза потребности в инсулине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склонность к гипотонии во время проведения гемодиализа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 выраженная гипертензия в междиализном периоде </a:t>
            </a:r>
          </a:p>
          <a:p>
            <a:pPr marL="0" indent="0">
              <a:buNone/>
            </a:pPr>
            <a:endParaRPr lang="ru-RU" sz="1600" dirty="0"/>
          </a:p>
          <a:p>
            <a:pPr>
              <a:buFont typeface="Wingdings" pitchFamily="2" charset="2"/>
              <a:buChar char="ü"/>
            </a:pPr>
            <a:endParaRPr lang="ru-RU" sz="1600" dirty="0"/>
          </a:p>
          <a:p>
            <a:endParaRPr lang="ru-RU" sz="1600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2C82C9A-434C-174A-B105-88993725E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2513" y="1868944"/>
            <a:ext cx="5354775" cy="355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6804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B9031B-294D-F34F-837C-EE4DDF9B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00" y="3240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2191C9"/>
                </a:solidFill>
              </a:rPr>
              <a:t>Изучаемые показатели у больных, получавших только диализное лечение</a:t>
            </a:r>
            <a:r>
              <a:rPr lang="en-US" sz="3600" dirty="0">
                <a:solidFill>
                  <a:srgbClr val="2191C9"/>
                </a:solidFill>
              </a:rPr>
              <a:t> (65 </a:t>
            </a:r>
            <a:r>
              <a:rPr lang="ru-RU" sz="3600" dirty="0">
                <a:solidFill>
                  <a:srgbClr val="2191C9"/>
                </a:solidFill>
              </a:rPr>
              <a:t>пациентов</a:t>
            </a:r>
            <a:r>
              <a:rPr lang="en-US" sz="3600" dirty="0">
                <a:solidFill>
                  <a:srgbClr val="2191C9"/>
                </a:solidFill>
              </a:rPr>
              <a:t>)</a:t>
            </a:r>
            <a:r>
              <a:rPr lang="ru-RU" sz="4000" dirty="0">
                <a:solidFill>
                  <a:srgbClr val="2191C9"/>
                </a:solidFill>
              </a:rPr>
              <a:t>: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8507778-2F08-2746-934C-A6E06C338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Однолетняя выживаемость – 52</a:t>
            </a:r>
            <a:r>
              <a:rPr lang="en-US" dirty="0"/>
              <a:t>%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Продолжительность жизни пациентов с момента начала диализа составила в среднем 20,9 ± 3,9мес 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ru-RU" dirty="0"/>
              <a:t>У 22 (33,8%) пациентов имела место потеря зрения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Основными причинами смерти являлись: инсульт, сердечная недостаточность, гангрена конечностей, пневмония, сепсис вследствие флегмоны мягких тканей, желудочные кровотечения.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42594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2d7a383a0ab338a6a5525e6aa9db33a90a2de"/>
</p:tagLst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439</Words>
  <Application>Microsoft Office PowerPoint</Application>
  <PresentationFormat>Произвольный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ТРАНСПЛАНТАЦИЯ ПОЧКИ  КАК МЕТОД ВЫБОРА В ЛЕЧЕНИИ ДИАБЕТИЧЕСКОЙ НЕФРОПАТИИ</vt:lpstr>
      <vt:lpstr>ЦЕЛЬ ИССЛЕДОВАНИЯ:</vt:lpstr>
      <vt:lpstr>МАТЕРИАЛЫ И МЕТОДЫ:</vt:lpstr>
      <vt:lpstr>РАСПРЕДЕЛЕНИЕ БОЛЬНЫХ С тХПН ВСЛЕДСТВИЕ ДИАБЕТИЧЕСКОЙ НЕФРОПАТИИ В ЗАВИСИМОСТИ ОТ ВИДА ЗАМЕСТИТЕЛЬНОЙ ПОЧЕЧНОЙ ТЕРАПИИ</vt:lpstr>
      <vt:lpstr>ХАРАКТЕРИСТИКА ТРАНСПЛАНТАЦИОННЫХ РЕЦИПИЕНТОВ</vt:lpstr>
      <vt:lpstr>ПРИМЕНЯЕМАЯ ИММУНОСУПРЕССИЯ:</vt:lpstr>
      <vt:lpstr>РЕЗУЛЬТАТЫ</vt:lpstr>
      <vt:lpstr>2. Во время проведения лечения программным гемодиализом:</vt:lpstr>
      <vt:lpstr>Изучаемые показатели у больных, получавших только диализное лечение (65 пациентов):</vt:lpstr>
      <vt:lpstr>Изучаемые показатели у реципиентов почечного трансплантата (31 пациент):</vt:lpstr>
      <vt:lpstr>ВЫВОДЫ</vt:lpstr>
      <vt:lpstr>   БЛАГОДАРЮ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Денисов</cp:lastModifiedBy>
  <cp:revision>53</cp:revision>
  <dcterms:created xsi:type="dcterms:W3CDTF">2020-05-02T19:28:51Z</dcterms:created>
  <dcterms:modified xsi:type="dcterms:W3CDTF">2020-11-01T12:46:25Z</dcterms:modified>
</cp:coreProperties>
</file>