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74" r:id="rId8"/>
    <p:sldId id="265" r:id="rId9"/>
    <p:sldId id="266" r:id="rId10"/>
    <p:sldId id="267" r:id="rId11"/>
    <p:sldId id="261" r:id="rId12"/>
    <p:sldId id="271" r:id="rId13"/>
    <p:sldId id="262" r:id="rId14"/>
    <p:sldId id="275" r:id="rId15"/>
    <p:sldId id="276" r:id="rId16"/>
    <p:sldId id="263" r:id="rId17"/>
    <p:sldId id="277" r:id="rId18"/>
    <p:sldId id="278" r:id="rId19"/>
    <p:sldId id="279" r:id="rId20"/>
    <p:sldId id="280" r:id="rId21"/>
    <p:sldId id="28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3303-E29D-4910-A387-62D3833F9C7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7D46-37AE-40BF-BA51-B16D2245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7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3303-E29D-4910-A387-62D3833F9C7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7D46-37AE-40BF-BA51-B16D2245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3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3303-E29D-4910-A387-62D3833F9C7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7D46-37AE-40BF-BA51-B16D2245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6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3303-E29D-4910-A387-62D3833F9C7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7D46-37AE-40BF-BA51-B16D2245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2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3303-E29D-4910-A387-62D3833F9C7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7D46-37AE-40BF-BA51-B16D2245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3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3303-E29D-4910-A387-62D3833F9C7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7D46-37AE-40BF-BA51-B16D2245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5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3303-E29D-4910-A387-62D3833F9C7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7D46-37AE-40BF-BA51-B16D2245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3303-E29D-4910-A387-62D3833F9C7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7D46-37AE-40BF-BA51-B16D2245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3303-E29D-4910-A387-62D3833F9C7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7D46-37AE-40BF-BA51-B16D2245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3303-E29D-4910-A387-62D3833F9C7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7D46-37AE-40BF-BA51-B16D2245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7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3303-E29D-4910-A387-62D3833F9C7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7D46-37AE-40BF-BA51-B16D2245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2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3303-E29D-4910-A387-62D3833F9C7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7D46-37AE-40BF-BA51-B16D22451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4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9144000" cy="32051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Низкочастотная </a:t>
            </a:r>
            <a:r>
              <a:rPr lang="ru-RU" dirty="0" err="1"/>
              <a:t>пьезотромбоэластография</a:t>
            </a:r>
            <a:r>
              <a:rPr lang="ru-RU" dirty="0"/>
              <a:t> в акушерской практике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3270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sz="3400" dirty="0" err="1" smtClean="0"/>
              <a:t>Джоджуа</a:t>
            </a:r>
            <a:r>
              <a:rPr lang="ru-RU" sz="3400" dirty="0" smtClean="0"/>
              <a:t> Т.В. Ляликов С.С.</a:t>
            </a:r>
          </a:p>
          <a:p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ГОО ВПО «ДОННМУ ИМ. М.ГОРЬКОГО»</a:t>
            </a:r>
          </a:p>
          <a:p>
            <a:r>
              <a:rPr lang="ru-RU" sz="3400" dirty="0" smtClean="0"/>
              <a:t>ДРЦОМД</a:t>
            </a:r>
          </a:p>
          <a:p>
            <a:r>
              <a:rPr lang="ru-RU" sz="3400" dirty="0" smtClean="0"/>
              <a:t>Донецк 2020</a:t>
            </a:r>
            <a:br>
              <a:rPr lang="ru-RU" sz="3400" dirty="0" smtClean="0"/>
            </a:b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24616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63743"/>
            <a:ext cx="11069782" cy="48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Статистическую обработку полученных результатов проводили с использованием пакета прикладных программ «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Windows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7.0». Все количественные величины представлены в виде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(медиана) [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(минимальное; максимальное значение). При сравнении зависимых или независимых групп по одному признаку были использованы методы непараметрической статистики Манн-Уитни,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Крускела-Уоллиса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Вилкоксона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Полученные результаты считали статистически значимыми при p&lt;0,05.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5" y="472267"/>
            <a:ext cx="10931237" cy="560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и обсуждение.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здоровых беременных женщин в третьем триместре (39-40 недель) на фоне структурной (MA) и хронометрической (T5)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нормокоагуляции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зарегистрировано увеличение активности тромбина (КTA) на 90% на начальных стадиях коагуляции и на 80% – на протеолитической стадии (ИКД) при p&lt;0,001. Выявленная активация процесса свертывания крови сопровождалась увеличением общей протеолитической активности (КСПА) на 95%, p &lt;0,001. Эта прямая взаимосвязь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коагуляционной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антикоагулянтной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 свидетельствует о сохранении нормального физиологического функционирования РАСК в условиях формирования синдрома общей циркуляторной адаптации организма к родам.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9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6" y="365126"/>
            <a:ext cx="9774383" cy="6921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Основные показатели НПТЭГ </a:t>
            </a:r>
            <a:br>
              <a:rPr lang="ru-RU" sz="3200" dirty="0" smtClean="0"/>
            </a:br>
            <a:r>
              <a:rPr lang="ru-RU" sz="3200" dirty="0" smtClean="0"/>
              <a:t>у обследованных беременных женщин (</a:t>
            </a:r>
            <a:r>
              <a:rPr lang="ru-RU" sz="3200" dirty="0" err="1" smtClean="0"/>
              <a:t>Ме</a:t>
            </a:r>
            <a:r>
              <a:rPr lang="ru-RU" sz="3200" dirty="0" smtClean="0"/>
              <a:t> [</a:t>
            </a:r>
            <a:r>
              <a:rPr lang="ru-RU" sz="3200" dirty="0" err="1" smtClean="0"/>
              <a:t>Min</a:t>
            </a:r>
            <a:r>
              <a:rPr lang="ru-RU" sz="3200" dirty="0" smtClean="0"/>
              <a:t>; </a:t>
            </a:r>
            <a:r>
              <a:rPr lang="ru-RU" sz="3200" dirty="0" err="1" smtClean="0"/>
              <a:t>Max</a:t>
            </a:r>
            <a:r>
              <a:rPr lang="ru-RU" sz="3200" dirty="0" smtClean="0"/>
              <a:t>])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681155"/>
              </p:ext>
            </p:extLst>
          </p:nvPr>
        </p:nvGraphicFramePr>
        <p:xfrm>
          <a:off x="678872" y="1079622"/>
          <a:ext cx="10916083" cy="5500308"/>
        </p:xfrm>
        <a:graphic>
          <a:graphicData uri="http://schemas.openxmlformats.org/drawingml/2006/table">
            <a:tbl>
              <a:tblPr/>
              <a:tblGrid>
                <a:gridCol w="1679303">
                  <a:extLst>
                    <a:ext uri="{9D8B030D-6E8A-4147-A177-3AD203B41FA5}">
                      <a16:colId xmlns:a16="http://schemas.microsoft.com/office/drawing/2014/main" val="2562869777"/>
                    </a:ext>
                  </a:extLst>
                </a:gridCol>
                <a:gridCol w="3078523">
                  <a:extLst>
                    <a:ext uri="{9D8B030D-6E8A-4147-A177-3AD203B41FA5}">
                      <a16:colId xmlns:a16="http://schemas.microsoft.com/office/drawing/2014/main" val="3539594995"/>
                    </a:ext>
                  </a:extLst>
                </a:gridCol>
                <a:gridCol w="3078523">
                  <a:extLst>
                    <a:ext uri="{9D8B030D-6E8A-4147-A177-3AD203B41FA5}">
                      <a16:colId xmlns:a16="http://schemas.microsoft.com/office/drawing/2014/main" val="139655983"/>
                    </a:ext>
                  </a:extLst>
                </a:gridCol>
                <a:gridCol w="3079734">
                  <a:extLst>
                    <a:ext uri="{9D8B030D-6E8A-4147-A177-3AD203B41FA5}">
                      <a16:colId xmlns:a16="http://schemas.microsoft.com/office/drawing/2014/main" val="3024635520"/>
                    </a:ext>
                  </a:extLst>
                </a:gridCol>
              </a:tblGrid>
              <a:tr h="493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ед.изм.</a:t>
                      </a: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Нормокоагуляционный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(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=20)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Гипокоагуляционный тип (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=6)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Гиперкоагуляционный тип (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=6)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89884"/>
                  </a:ext>
                </a:extLst>
              </a:tr>
              <a:tr h="24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(отн.ед)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187,0 [146,0; 212,5]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147,0 [129,0; 187,0]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156,0 [120,0; 235,5]</a:t>
                      </a: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951963"/>
                  </a:ext>
                </a:extLst>
              </a:tr>
              <a:tr h="24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А1 (отн.ед.)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148,0 [109,0; 177,0]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122,0 [115,0; 175,0]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110,5 [72,0; 168,0]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33390"/>
                  </a:ext>
                </a:extLst>
              </a:tr>
              <a:tr h="24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(мин)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 [0,6; 1,3]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 [0,5; 0,9]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 [0,7; 1,2]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399653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ИКК (отн.ед/мин)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-27,3 [-36,0;-16,2]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-16,0 [-18,0; -11,0]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-32,0 [-47,4; -24,5]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55247"/>
                  </a:ext>
                </a:extLst>
              </a:tr>
              <a:tr h="357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КТА (100/мин)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29,4 [25,0; 38,0]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29,0 [21,3; 33,0]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44,0 [26,3; 60,4]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19905"/>
                  </a:ext>
                </a:extLst>
              </a:tr>
              <a:tr h="24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Т3 (мин)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 [5,9; 9,2]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 [5,2; 10,5]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 [5,0; 9,4]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16251"/>
                  </a:ext>
                </a:extLst>
              </a:tr>
              <a:tr h="535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ИКД (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отн.ед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/мин)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37,6 [32,5; 43,5]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29,0 [23,0; 33,3]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50,6 [40,5; 65,9]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23477"/>
                  </a:ext>
                </a:extLst>
              </a:tr>
              <a:tr h="24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А4 (отн.ед)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602,5 [572,0; 631,5]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480,0 [447,0; 501,0]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757,0 [652,0; 810,0]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89121"/>
                  </a:ext>
                </a:extLst>
              </a:tr>
              <a:tr h="24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Т4 (мин)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 [15,9; 19,2]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16,2 [15,2; 20,5]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 [15,0; 19,4]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37700"/>
                  </a:ext>
                </a:extLst>
              </a:tr>
              <a:tr h="357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ИПС (мин/10)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16,8 [13,7; 19,7]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13,4 [10,0; 15,4]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21,4 [16,7; 26,0]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132215"/>
                  </a:ext>
                </a:extLst>
              </a:tr>
              <a:tr h="24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Т5 (мин)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34,0 [27,0; 38,0]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 [25,6; 31]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44,5 [40,5;48,3]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805950"/>
                  </a:ext>
                </a:extLst>
              </a:tr>
              <a:tr h="357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 (отн.ед.)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502,5 [466,5; 560,5]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355,0 [335,0; 394,0]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699,5 [639,5; 869,0]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46895"/>
                  </a:ext>
                </a:extLst>
              </a:tr>
              <a:tr h="49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ИТС(отн.ед./мин)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 [14,0; 18,1]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 [10,6; 13,4]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16,8 [14,2; 18,0]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24959"/>
                  </a:ext>
                </a:extLst>
              </a:tr>
              <a:tr h="357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КСПА (отн.ед.)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 [1,9; 2,8]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 [1,9; 2,9]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 [2,1; 3,1]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44078"/>
                  </a:ext>
                </a:extLst>
              </a:tr>
              <a:tr h="24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ИРЛС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 [0,1; 2,5]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 [0,8; 3,6]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[0,1; 1,5]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57" marR="35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79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5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4" y="821697"/>
            <a:ext cx="9986355" cy="467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НПТЭГ у женщин с нормально протекающей беременностью показал, что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гемостатический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потенциал цельной крови обследованных пациенток характеризуется тремя уровнями активности: «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гипокоагуляция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выявленными соответственно в 60%, 20% и 20% случаев.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0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6911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Типы </a:t>
            </a:r>
            <a:r>
              <a:rPr lang="ru-RU" sz="2800" dirty="0" err="1" smtClean="0"/>
              <a:t>гемостатического</a:t>
            </a:r>
            <a:r>
              <a:rPr lang="ru-RU" sz="2800" dirty="0" smtClean="0"/>
              <a:t> потенциала у обследованных женщин: </a:t>
            </a:r>
            <a:br>
              <a:rPr lang="ru-RU" sz="2800" dirty="0" smtClean="0"/>
            </a:br>
            <a:r>
              <a:rPr lang="ru-RU" sz="2400" dirty="0" smtClean="0"/>
              <a:t>1 - «</a:t>
            </a:r>
            <a:r>
              <a:rPr lang="ru-RU" sz="2400" dirty="0" err="1" smtClean="0"/>
              <a:t>нормокоагуляционный</a:t>
            </a:r>
            <a:r>
              <a:rPr lang="ru-RU" sz="2400" dirty="0" smtClean="0"/>
              <a:t>», </a:t>
            </a:r>
            <a:br>
              <a:rPr lang="ru-RU" sz="2400" dirty="0" smtClean="0"/>
            </a:br>
            <a:r>
              <a:rPr lang="ru-RU" sz="2400" dirty="0" smtClean="0"/>
              <a:t>2 - «</a:t>
            </a:r>
            <a:r>
              <a:rPr lang="ru-RU" sz="2400" dirty="0" err="1" smtClean="0"/>
              <a:t>гипокоагуляционный</a:t>
            </a:r>
            <a:r>
              <a:rPr lang="ru-RU" sz="2400" dirty="0" smtClean="0"/>
              <a:t>», </a:t>
            </a:r>
            <a:br>
              <a:rPr lang="ru-RU" sz="2400" dirty="0" smtClean="0"/>
            </a:br>
            <a:r>
              <a:rPr lang="ru-RU" sz="2400" dirty="0" smtClean="0"/>
              <a:t>3 - «</a:t>
            </a:r>
            <a:r>
              <a:rPr lang="ru-RU" sz="2400" dirty="0" err="1" smtClean="0"/>
              <a:t>гиперкоагуляционный</a:t>
            </a:r>
            <a:r>
              <a:rPr lang="ru-RU" sz="2400" dirty="0" smtClean="0"/>
              <a:t>»; </a:t>
            </a:r>
            <a:br>
              <a:rPr lang="ru-RU" sz="2400" dirty="0" smtClean="0"/>
            </a:br>
            <a:r>
              <a:rPr lang="ru-RU" sz="2400" dirty="0" smtClean="0"/>
              <a:t>4 - </a:t>
            </a:r>
            <a:r>
              <a:rPr lang="ru-RU" sz="2400" dirty="0" err="1" smtClean="0"/>
              <a:t>гемостатический</a:t>
            </a:r>
            <a:r>
              <a:rPr lang="ru-RU" sz="2400" dirty="0" smtClean="0"/>
              <a:t> потенциал у здоровых небеременных женщин.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545" y="2504619"/>
            <a:ext cx="5825836" cy="381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2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7" y="365126"/>
            <a:ext cx="11485418" cy="67396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Референтные</a:t>
            </a:r>
            <a:r>
              <a:rPr lang="ru-RU" sz="2800" dirty="0" smtClean="0"/>
              <a:t> НПТЭГ у обследованных женщин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353" y="1219201"/>
            <a:ext cx="8185864" cy="49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1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514" y="690661"/>
            <a:ext cx="11181805" cy="48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особенностями стратификации уровней активности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гемостатического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потенциала были время (T5) и плотность образования сгустка сшитого фибрина, что привело к функционированию системы PACK. Увеличение активности тромбина по данным КТА почти на 50% в группе «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гиперкоагулянтного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типа по сравнению с группами «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нормокоагуляции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гипокоагуляция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достигает статистически значимых различий только для последних (р &lt;0,05).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1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1" y="525199"/>
            <a:ext cx="10349344" cy="48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Характерно, что эти типологические различия в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гемостатическом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потенциале обнаруживаются с момента прохождения «точки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желеобразования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– конца протеолитической стадии III фазы свертывания крови, что отражается в изменениях ИКД и ИПС, которые увеличиваются на 34 % в случае типа «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гиперкоагуляция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соответственно (р &lt;0,001) и 27% (р &lt;0,01) и снижение на 23% (р &lt;0,05) и 20% (р &lt;0,01) соответственно при «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гипокоагуляции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36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2345563"/>
            <a:ext cx="11291455" cy="322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Выявленные изменения в стадиях полимеризации и стабилизации образования сшитого фибрина регистрируются на фоне отсутствия статистически значимых различий как на стадии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протеолиза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(стадия I, фаза III), так и на предыдущих стадиях – инициация / амплификация и распространение, оцениваемые ИКК, КТА 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ИКД.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1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17" y="1752834"/>
            <a:ext cx="11346873" cy="421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активности тромбина по данным КТА почти на 50% в группе 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гиперкоагулянтного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типа по сравнению с группами 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нормокоагуляции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гипокоагуляция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достигает статистически значимых различий только для последних (р &lt;0,05) [12]. Однако, именно динамика процесса образования тромбина, оцениваемая ИКД, служит эталоном для определения 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-», 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-» и 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гипокоагуляции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Следует отметить, что для сформированных групп, независимо от выявленных различий в ИКД, на пике активности процесса (в «точке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желеобразования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– T3) реакция КСПА отсутствует.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619" y="1569709"/>
            <a:ext cx="11139054" cy="4805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Организм женщины претерпевает заметные изменения во время беременности, родов и раннем послеродовом периоде. Все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коагуляционные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показатели демонстрируют, что нормальная беременность – это состояние, сопровождаемое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гиперкоагуляцией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изкочастотная </a:t>
            </a:r>
            <a:r>
              <a:rPr lang="ru-RU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пьезотромбоэластография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позволяет оценить динамику процесса коагуляции в режиме реального времени.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1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1" y="2641927"/>
            <a:ext cx="11416145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нашему мнению, отсутствие реакции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фибринолитической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активности является косвенным подтверждением незначительных изменений в структуре сгустка. ИРЛС у беременных составляет 0,9 при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нормокоагуляционном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типе [14].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2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у здоровых беременных женщин выявляются три варианта активности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гемостатического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потенциала, характеризующиеся различными скоростями латеральной сборки и плотностью образования сшитого фибрина, медиатором которого является активность тромбина.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32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90" y="1386580"/>
            <a:ext cx="10751127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изкочастотная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пьезотромбоэластография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позволяет оценить динамику процесса коагуляции в режиме реального времени.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9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3" y="1072144"/>
            <a:ext cx="10584873" cy="33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исследования.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Оценить функциональное состояние системы регуляции агрегатного состояния крови (РАСК) у группы женщин Донецкой Народной Республики (ДНР) с нормально протекающей беременностью.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1" y="512619"/>
            <a:ext cx="10390908" cy="480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методы.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было выполнено с января по май 2020 г. в Донецком республиканском центре охраны материнства и детства. Обследованы 32 беременные женщины с нормально протекающей беременностью в возрасте 20-37 лет и 38 небеременных женщин в возрасте 21-39 лет. Проанализированы истории родов, анамнестические особенности.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8" y="885416"/>
            <a:ext cx="10321637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«глобального» теста была использована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низкочастотная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пьезотромбоэластография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(НПТЭГ).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проводили на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аппаратно-программном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комплексе для клинико-диагностических исследований реологических свойств крови АРП-01М «МЕДНОРД» с базовой версией программы «ИКС «ГЕМО-3М», Россия.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0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Аппаратно-программный комплекс для клинико-диагностических исследований реологических свойств крови АРП-01М «МЕДНОРД»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167" y="2111716"/>
            <a:ext cx="6301665" cy="474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0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0" y="978179"/>
            <a:ext cx="11443855" cy="428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подготовки аппарата осуществляли забор крови в непосредственной близости от аппарата из крупной вены сухой иглой большого диаметра (не менее 1 мм) без применения жгута. Время между забором крови и началом исследования не превышало 15 секунд. Кровь из шприца помещалась в одноразовую кювету из медицинского пластика объемом 0,45 мл, после чего не позднее 10-12 секунд начинали исследование на аппарате.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0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8" y="456682"/>
            <a:ext cx="11831781" cy="558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показателей агрегатного состояния крови проводили с использованием программы ИКС «ГЕМО-3», содержащей следующие параметры: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текущий показатель агрегатного состояния крови, мин – а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текущее время, мин –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начальный показатель агрегатного состояния крови в момент времени,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ед.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0– A0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амплитуда контактной фазы коагуляции,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ед. – A1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контактной фазы коагуляции, мин –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интенсивность контактной фазы коагуляции,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отн.ед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./мин – ИКК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константа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тромбиновой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активности время свёртывания крови, 100/мин – КТА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свертывания крови, мин - ВСК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интенсивность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коагуляционного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драйва,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отн.ед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./мин – ИКД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полимеризации сгустка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4), мин – ВПС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амплитуда полимеризации сгустка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отн.ед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АПС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интенсивность полимеризации сгустка, мин/10 – ИПС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плотность сгустка,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отн.ед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МА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формирования фибрин-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тромбоцитарной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структуры сгустка, мин – Т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интенсивность тотального свёртывания крови,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отн.ед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./мин – ИТС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интенсивность ретракции и лизиса сгустка, %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ИРЛС</a:t>
            </a: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0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27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1328</Words>
  <Application>Microsoft Office PowerPoint</Application>
  <PresentationFormat>Широкоэкранный</PresentationFormat>
  <Paragraphs>107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Тема Office</vt:lpstr>
      <vt:lpstr>Низкочастотная пьезотромбоэластография в акушерской практике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Аппаратно-программный комплекс для клинико-диагностических исследований реологических свойств крови АРП-01М «МЕДНОРД»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показатели НПТЭГ  у обследованных беременных женщин (Ме [Min; Max]) </vt:lpstr>
      <vt:lpstr>Презентация PowerPoint</vt:lpstr>
      <vt:lpstr>Типы гемостатического потенциала у обследованных женщин:  1 - «нормокоагуляционный»,  2 - «гипокоагуляционный»,  3 - «гиперкоагуляционный»;  4 - гемостатический потенциал у здоровых небеременных женщин.</vt:lpstr>
      <vt:lpstr>Референтные НПТЭГ у обследованных женщин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Низкочастотная пьезотромбоэластография в акушерской практике </dc:title>
  <dc:creator>Asus</dc:creator>
  <cp:lastModifiedBy>Asus</cp:lastModifiedBy>
  <cp:revision>10</cp:revision>
  <dcterms:created xsi:type="dcterms:W3CDTF">2020-10-29T21:51:01Z</dcterms:created>
  <dcterms:modified xsi:type="dcterms:W3CDTF">2020-10-29T23:46:24Z</dcterms:modified>
</cp:coreProperties>
</file>