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344" r:id="rId5"/>
    <p:sldId id="345" r:id="rId6"/>
    <p:sldId id="291" r:id="rId7"/>
    <p:sldId id="311" r:id="rId8"/>
    <p:sldId id="272" r:id="rId9"/>
    <p:sldId id="285" r:id="rId10"/>
    <p:sldId id="286" r:id="rId11"/>
    <p:sldId id="287" r:id="rId12"/>
    <p:sldId id="288" r:id="rId13"/>
    <p:sldId id="275" r:id="rId14"/>
    <p:sldId id="313" r:id="rId15"/>
    <p:sldId id="341" r:id="rId16"/>
    <p:sldId id="314" r:id="rId17"/>
    <p:sldId id="277" r:id="rId18"/>
    <p:sldId id="276" r:id="rId19"/>
    <p:sldId id="315" r:id="rId20"/>
    <p:sldId id="330" r:id="rId21"/>
    <p:sldId id="290" r:id="rId22"/>
    <p:sldId id="320" r:id="rId23"/>
    <p:sldId id="316" r:id="rId24"/>
    <p:sldId id="318" r:id="rId25"/>
    <p:sldId id="328" r:id="rId26"/>
    <p:sldId id="323" r:id="rId27"/>
    <p:sldId id="338" r:id="rId28"/>
    <p:sldId id="332" r:id="rId29"/>
    <p:sldId id="335" r:id="rId30"/>
    <p:sldId id="334" r:id="rId31"/>
    <p:sldId id="336" r:id="rId32"/>
    <p:sldId id="331" r:id="rId33"/>
    <p:sldId id="333" r:id="rId34"/>
    <p:sldId id="342" r:id="rId35"/>
    <p:sldId id="34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2010 </a:t>
            </a:r>
            <a:r>
              <a:rPr lang="ru-RU" dirty="0"/>
              <a:t>г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2000 г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 HELLP и варианты</c:v>
                </c:pt>
                <c:pt idx="1">
                  <c:v>ождп</c:v>
                </c:pt>
                <c:pt idx="2">
                  <c:v>классическая триада Цангенмейстера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1-45D7-82A0-9C47CE599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18 г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HELLP и варианты</c:v>
                </c:pt>
                <c:pt idx="1">
                  <c:v>ОЖДП</c:v>
                </c:pt>
                <c:pt idx="2">
                  <c:v>классическая триада Цангенмейстера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2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F-42A8-82C0-E78BCB681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E634D-3327-466D-83F0-D08F41AAB0C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E53DF-C9DF-466B-A12E-7C8294C48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5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60B08-E456-44D9-ADDD-6D1FA8B7CD4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2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9"/>
            <a:ext cx="8640960" cy="297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«Атипичные формы» </a:t>
            </a:r>
            <a:r>
              <a:rPr lang="ru-RU" dirty="0" err="1" smtClean="0"/>
              <a:t>преэклампсии</a:t>
            </a:r>
            <a:r>
              <a:rPr lang="ru-RU" dirty="0" smtClean="0"/>
              <a:t> с позиций тромботической микроангиопатии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Д. мед. н. </a:t>
            </a:r>
            <a:r>
              <a:rPr lang="ru-RU" dirty="0" err="1" smtClean="0"/>
              <a:t>Джоджуа</a:t>
            </a:r>
            <a:r>
              <a:rPr lang="ru-RU" dirty="0" smtClean="0"/>
              <a:t> Т.В.</a:t>
            </a:r>
          </a:p>
          <a:p>
            <a:r>
              <a:rPr lang="ru-RU" dirty="0" smtClean="0"/>
              <a:t>Донецк - 2020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9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C:\Users\АО Техника\Desktop\Федорова\02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688" y="761207"/>
            <a:ext cx="6034087" cy="4525962"/>
          </a:xfrm>
        </p:spPr>
      </p:pic>
      <p:sp>
        <p:nvSpPr>
          <p:cNvPr id="5" name="TextBox 4"/>
          <p:cNvSpPr txBox="1"/>
          <p:nvPr/>
        </p:nvSpPr>
        <p:spPr>
          <a:xfrm>
            <a:off x="6659563" y="1700213"/>
            <a:ext cx="22336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 err="1"/>
              <a:t>Стоматоцит</a:t>
            </a:r>
            <a:endParaRPr lang="ru-RU" sz="20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/>
              <a:t>Разрушенный эритроцит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517232"/>
            <a:ext cx="258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31393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C:\Users\АО Техника\Desktop\Федорова\07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96975"/>
            <a:ext cx="6034087" cy="4525963"/>
          </a:xfrm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6804025" y="1412875"/>
            <a:ext cx="20161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dirty="0"/>
              <a:t>Если эритроциты распадаются с утратой всего гемоглобина, в мазке крови наблюдаются «тени» клеток</a:t>
            </a:r>
          </a:p>
          <a:p>
            <a:pPr eaLnBrk="1" hangingPunct="1">
              <a:buFontTx/>
              <a:buAutoNum type="arabicPeriod"/>
            </a:pP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949280"/>
            <a:ext cx="258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18656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C:\Users\АО Техника\Desktop\Федорова\1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6034088" cy="4525963"/>
          </a:xfrm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875463" y="1341438"/>
            <a:ext cx="20177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 err="1"/>
              <a:t>Стоматоциты</a:t>
            </a:r>
            <a:r>
              <a:rPr lang="ru-RU" altLang="ru-RU" dirty="0"/>
              <a:t> </a:t>
            </a:r>
          </a:p>
          <a:p>
            <a:pPr eaLnBrk="1" hangingPunct="1"/>
            <a:r>
              <a:rPr lang="ru-RU" altLang="ru-RU" dirty="0"/>
              <a:t>(заболевания печени)</a:t>
            </a:r>
          </a:p>
          <a:p>
            <a:pPr algn="just" eaLnBrk="1" hangingPunct="1"/>
            <a:r>
              <a:rPr lang="ru-RU" altLang="ru-RU" dirty="0"/>
              <a:t>Разрушенные </a:t>
            </a:r>
          </a:p>
          <a:p>
            <a:pPr algn="just" eaLnBrk="1" hangingPunct="1"/>
            <a:r>
              <a:rPr lang="ru-RU" altLang="ru-RU" dirty="0"/>
              <a:t>эритроциты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949280"/>
            <a:ext cx="258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13542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12208" y="4437112"/>
            <a:ext cx="518457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645024"/>
            <a:ext cx="846185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36912"/>
            <a:ext cx="8461858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36712"/>
            <a:ext cx="846185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тромботическая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микроангиопатия 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ТМА – особый тип поражения мелких сосудов, при котором развивается их тромбоз и воспаление сосудистой стенки. В основе ТМА лежит повреждение эндотелия с последующим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тромбообразованием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начинающемся в поврежденных участках, где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контакт тромбоцитов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плазменных факторов коагуляции с обнажившимся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субэндотелием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тромбообразования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«потребление» тромбоцитов, идущих на образование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контакта с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тромбами,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заполняющими просвет мелких сосудов, происходит повреждение эритроцитов и их разрушение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основные проявления ТМА –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ТРОМБОЦИТОПЕНИЯ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  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ГЕМОЛИТИЧЕСКАЯ АНЕМИЯ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72" y="4437112"/>
            <a:ext cx="2953614" cy="203637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212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4040188" cy="6397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Первичные ТМА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908720"/>
            <a:ext cx="4328220" cy="5688632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Тромботическая тромбоцитопеническая пурпура (ТТП</a:t>
            </a:r>
            <a:r>
              <a:rPr lang="ru-RU" dirty="0" smtClean="0"/>
              <a:t>)</a:t>
            </a:r>
            <a:r>
              <a:rPr lang="ru-RU" dirty="0"/>
              <a:t>:</a:t>
            </a:r>
            <a:r>
              <a:rPr lang="ru-RU" dirty="0" smtClean="0"/>
              <a:t> в основе лежит дефицит активности протеазы ф-</a:t>
            </a:r>
            <a:r>
              <a:rPr lang="ru-RU" dirty="0" err="1" smtClean="0"/>
              <a:t>ра</a:t>
            </a:r>
            <a:r>
              <a:rPr lang="ru-RU" dirty="0" smtClean="0"/>
              <a:t> фон </a:t>
            </a:r>
            <a:r>
              <a:rPr lang="ru-RU" dirty="0" err="1" smtClean="0"/>
              <a:t>Виллебранда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err="1" smtClean="0"/>
              <a:t>vWF</a:t>
            </a:r>
            <a:r>
              <a:rPr lang="en-US" dirty="0" smtClean="0"/>
              <a:t>) </a:t>
            </a:r>
            <a:r>
              <a:rPr lang="ru-RU" dirty="0" smtClean="0"/>
              <a:t>фермента </a:t>
            </a:r>
            <a:r>
              <a:rPr lang="en-US" dirty="0" smtClean="0"/>
              <a:t>ADAMS 13.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Типичный ГУС </a:t>
            </a:r>
            <a:r>
              <a:rPr lang="ru-RU" dirty="0" smtClean="0"/>
              <a:t>(инфекционно-опосредованный), вызываемый бактериями, продуцирующими </a:t>
            </a:r>
            <a:r>
              <a:rPr lang="ru-RU" dirty="0" err="1" smtClean="0"/>
              <a:t>шигатоксин</a:t>
            </a:r>
            <a:r>
              <a:rPr lang="ru-RU" dirty="0" smtClean="0"/>
              <a:t> (</a:t>
            </a:r>
            <a:r>
              <a:rPr lang="en-US" dirty="0" err="1" smtClean="0"/>
              <a:t>STx</a:t>
            </a:r>
            <a:r>
              <a:rPr lang="en-US" dirty="0" smtClean="0"/>
              <a:t>)</a:t>
            </a:r>
            <a:r>
              <a:rPr lang="ru-RU" dirty="0" smtClean="0"/>
              <a:t>, в первую очередь, </a:t>
            </a:r>
            <a:r>
              <a:rPr lang="en-US" dirty="0" err="1" smtClean="0"/>
              <a:t>E.coli</a:t>
            </a:r>
            <a:r>
              <a:rPr lang="en-US" dirty="0" smtClean="0"/>
              <a:t> (STEC-</a:t>
            </a:r>
            <a:r>
              <a:rPr lang="ru-RU" dirty="0" smtClean="0"/>
              <a:t>ГУС).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Атипичный ГУС (а-ГУС) </a:t>
            </a:r>
            <a:r>
              <a:rPr lang="ru-RU" dirty="0" smtClean="0"/>
              <a:t>– обусловлен генетическими нарушениями регуляторных белков системы комплемента.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88640"/>
            <a:ext cx="4041775" cy="6397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Вторичные ТМА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764704"/>
            <a:ext cx="4041775" cy="536145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Беременность и роды: ПЭ/Э, </a:t>
            </a:r>
            <a:r>
              <a:rPr lang="en-US" dirty="0" smtClean="0"/>
              <a:t>HELLP</a:t>
            </a:r>
            <a:r>
              <a:rPr lang="ru-RU" dirty="0" smtClean="0"/>
              <a:t>-синдром.</a:t>
            </a:r>
          </a:p>
          <a:p>
            <a:r>
              <a:rPr lang="ru-RU" dirty="0" err="1" smtClean="0"/>
              <a:t>Аутоимунные</a:t>
            </a:r>
            <a:r>
              <a:rPr lang="ru-RU" dirty="0" smtClean="0"/>
              <a:t> заболевания (СКВ, системная склеродермия, АФС).</a:t>
            </a:r>
          </a:p>
          <a:p>
            <a:r>
              <a:rPr lang="ru-RU" dirty="0" smtClean="0"/>
              <a:t>Злокачественные опухоли.</a:t>
            </a:r>
          </a:p>
          <a:p>
            <a:r>
              <a:rPr lang="ru-RU" dirty="0" smtClean="0"/>
              <a:t>Инфекции, в том числе ВИЧ, грипп А </a:t>
            </a:r>
            <a:r>
              <a:rPr lang="en-US" dirty="0" smtClean="0"/>
              <a:t>(H1N1)</a:t>
            </a:r>
            <a:r>
              <a:rPr lang="ru-RU" dirty="0" smtClean="0"/>
              <a:t>, сепсис, септический шок.</a:t>
            </a:r>
          </a:p>
          <a:p>
            <a:r>
              <a:rPr lang="ru-RU" dirty="0" smtClean="0"/>
              <a:t>Некоторые лекарственные препараты.</a:t>
            </a:r>
          </a:p>
          <a:p>
            <a:r>
              <a:rPr lang="ru-RU" dirty="0" smtClean="0"/>
              <a:t>Ионизирующее излучение.</a:t>
            </a:r>
          </a:p>
          <a:p>
            <a:r>
              <a:rPr lang="ru-RU" dirty="0" smtClean="0"/>
              <a:t>Трансплантация солидных органов и костного мозга.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1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2060848"/>
            <a:ext cx="828092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/>
              <a:t>Диагноз </a:t>
            </a:r>
            <a:r>
              <a:rPr lang="ru-RU" sz="4000" b="1" dirty="0" err="1"/>
              <a:t>аГУС</a:t>
            </a:r>
            <a:r>
              <a:rPr lang="ru-RU" sz="4000" b="1" dirty="0"/>
              <a:t> в акушерстве – это диагноз исключения. </a:t>
            </a:r>
          </a:p>
        </p:txBody>
      </p:sp>
    </p:spTree>
    <p:extLst>
      <p:ext uri="{BB962C8B-B14F-4D97-AF65-F5344CB8AC3E}">
        <p14:creationId xmlns:p14="http://schemas.microsoft.com/office/powerpoint/2010/main" val="39686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аГУС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взрослых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853825"/>
              </p:ext>
            </p:extLst>
          </p:nvPr>
        </p:nvGraphicFramePr>
        <p:xfrm>
          <a:off x="179512" y="980730"/>
          <a:ext cx="8784976" cy="571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9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6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Дифференциально-диагностические признаки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5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Типичный ГУС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 результат при бак. исследовании кала: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посев на среду для выявления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STEC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определение в образцах фекалий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энтерогеморрагических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coli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методом ПЦР; выявление в сыворотке антител к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липополисахаридам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наиболее распространенных в данном регионе серотипов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coli.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6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Наследственная или приобретенная ТТП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ADAMS 13 –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активность менее 10%, антитела к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ADAMS 13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6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Беременность. Исключить ПЭ и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HELLP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синдром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Ферменты печени, срок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гестации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критерии тяжелой ПЭ, положительная динамика непосредственно после родоразрешения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6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Аутоиммунные заболевания (СКВ, АФС)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Анти-ДНК антитела, антинуклеарные антитела, антитела к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кардиолипину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и/или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IgM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изотипов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антител к </a:t>
                      </a:r>
                      <a:r>
                        <a:rPr lang="el-G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GP 1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и/или 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IgM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изотипов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помощью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стандартизизованного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иммуноферментного метода, волчаночный антикоагулянт стандартизованным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коагулологическим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методом.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6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ВИЧ - инфекция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Положительные результаты иммунного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блоттинга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ВИЧ – инфекцию.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6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Сепсис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очага инфекции и ПОН (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SOFA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 бал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5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271" y="3284984"/>
            <a:ext cx="1789449" cy="13183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ОЖДП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" y="4913512"/>
            <a:ext cx="1822862" cy="123149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Овал 4"/>
          <p:cNvSpPr/>
          <p:nvPr/>
        </p:nvSpPr>
        <p:spPr>
          <a:xfrm>
            <a:off x="2339752" y="2384884"/>
            <a:ext cx="4680520" cy="295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629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Имитаторы тяжелой ПЭ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87824" y="2852936"/>
            <a:ext cx="3384376" cy="2016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71053" y="241547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3517305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Острая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ТМА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1027" y="1643609"/>
            <a:ext cx="1800000" cy="120932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 anchorCtr="1">
            <a:scene3d>
              <a:camera prst="orthographicFront"/>
              <a:lightRig rig="sunset" dir="t"/>
            </a:scene3d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аГУС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65" y="4913512"/>
            <a:ext cx="1822862" cy="123149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7" y="1643609"/>
            <a:ext cx="1822862" cy="123149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83477" y="1052736"/>
            <a:ext cx="822960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HELLP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835" y="5337212"/>
            <a:ext cx="1098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70386" y="5267651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ТТП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6084168" y="2875108"/>
            <a:ext cx="834197" cy="409876"/>
          </a:xfrm>
          <a:prstGeom prst="straightConnector1">
            <a:avLst/>
          </a:prstGeom>
          <a:ln w="254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306339" y="2875108"/>
            <a:ext cx="897509" cy="4818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339752" y="4437112"/>
            <a:ext cx="864096" cy="476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6084168" y="4437112"/>
            <a:ext cx="856859" cy="476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32989" y="782030"/>
            <a:ext cx="4233296" cy="147732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Дифференциальная диагностика ТМА в акушерстве-сложная задача. Ее решение затрудняют: сходство клинико-лабораторных признаков и относительное значение сроков берем.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 rot="10800000" flipV="1">
            <a:off x="2524261" y="5251236"/>
            <a:ext cx="4242024" cy="147732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Диф</a:t>
            </a:r>
            <a:r>
              <a:rPr lang="ru-RU" dirty="0" smtClean="0"/>
              <a:t>. диагностика ТМА в акушерстве должна быть обязательной и быстрой из-за различных терапевт. подходов к разным  формам ТМА, что определяет прогноз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31014" y="2645119"/>
            <a:ext cx="2016224" cy="369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:  500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221768" y="1520694"/>
            <a:ext cx="1872208" cy="369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 : 100 000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158324" y="5960345"/>
            <a:ext cx="1806164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:100 000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4" idx="2"/>
          </p:cNvCxnSpPr>
          <p:nvPr/>
        </p:nvCxnSpPr>
        <p:spPr>
          <a:xfrm flipV="1">
            <a:off x="1917720" y="3861048"/>
            <a:ext cx="1070104" cy="83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711" y="4394055"/>
            <a:ext cx="1800200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 : 15000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9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57606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Акушерская ТМА и ОПП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Акушерская ТМА (А-ТМА) – редкая патология при беременности. В структуре всех осложнений беременности ТМА составляет 8-18%.</a:t>
            </a:r>
          </a:p>
          <a:p>
            <a:r>
              <a:rPr lang="ru-RU" dirty="0" smtClean="0"/>
              <a:t>Распространенность – 1/25000.</a:t>
            </a:r>
          </a:p>
          <a:p>
            <a:r>
              <a:rPr lang="ru-RU" dirty="0" smtClean="0"/>
              <a:t>Одна из основных причин А-острого повреждения почек (ОПП) и острого кортикального некроза.</a:t>
            </a:r>
          </a:p>
          <a:p>
            <a:r>
              <a:rPr lang="ru-RU" dirty="0" smtClean="0"/>
              <a:t>Ассоциирована с высоким риском ПЭ, высокой материнской и перинатальной смертностью.</a:t>
            </a:r>
          </a:p>
          <a:p>
            <a:r>
              <a:rPr lang="ru-RU" dirty="0" err="1" smtClean="0"/>
              <a:t>Неблагоприяный</a:t>
            </a:r>
            <a:r>
              <a:rPr lang="ru-RU" dirty="0" smtClean="0"/>
              <a:t> почечный прогноз.</a:t>
            </a:r>
          </a:p>
          <a:p>
            <a:r>
              <a:rPr lang="ru-RU" dirty="0" smtClean="0"/>
              <a:t>75% больных, перенесших </a:t>
            </a:r>
            <a:r>
              <a:rPr lang="ru-RU" dirty="0" err="1" smtClean="0"/>
              <a:t>аГУС</a:t>
            </a:r>
            <a:r>
              <a:rPr lang="ru-RU" dirty="0" smtClean="0"/>
              <a:t>, в течение года достигают терминальной почечной недостаточности и нуждаются в лечении гемодиализом.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Преэклампсия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HELLP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– специфические ассоциированные формы ТМА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 родоразрешения </a:t>
            </a:r>
            <a:r>
              <a:rPr lang="ru-RU" dirty="0" smtClean="0"/>
              <a:t>необходимо исследовать ЛДГ, </a:t>
            </a:r>
            <a:r>
              <a:rPr lang="ru-RU" dirty="0" err="1" smtClean="0"/>
              <a:t>гаптоглобин</a:t>
            </a:r>
            <a:r>
              <a:rPr lang="ru-RU" dirty="0" smtClean="0"/>
              <a:t> в сыворотке крови и </a:t>
            </a:r>
            <a:r>
              <a:rPr lang="ru-RU" dirty="0" err="1" smtClean="0"/>
              <a:t>шизоциты</a:t>
            </a:r>
            <a:r>
              <a:rPr lang="ru-RU" dirty="0" smtClean="0"/>
              <a:t> в мазке периферической крови, а также определить количество тромбоцитов и </a:t>
            </a:r>
            <a:r>
              <a:rPr lang="ru-RU" dirty="0" err="1" smtClean="0"/>
              <a:t>креатинин</a:t>
            </a:r>
            <a:r>
              <a:rPr lang="ru-RU" dirty="0" smtClean="0"/>
              <a:t> плазмы.</a:t>
            </a:r>
          </a:p>
          <a:p>
            <a:r>
              <a:rPr lang="ru-RU" dirty="0" smtClean="0"/>
              <a:t>Истинные тяжелая ПЭ и </a:t>
            </a:r>
            <a:r>
              <a:rPr lang="en-US" dirty="0"/>
              <a:t>HELLP – </a:t>
            </a:r>
            <a:r>
              <a:rPr lang="ru-RU" dirty="0"/>
              <a:t>синдром </a:t>
            </a:r>
            <a:r>
              <a:rPr lang="ru-RU" dirty="0" smtClean="0"/>
              <a:t>требуют </a:t>
            </a:r>
            <a:r>
              <a:rPr lang="ru-RU" dirty="0" smtClean="0">
                <a:solidFill>
                  <a:srgbClr val="FF0000"/>
                </a:solidFill>
              </a:rPr>
              <a:t>родоразрешения</a:t>
            </a:r>
            <a:r>
              <a:rPr lang="ru-RU" dirty="0" smtClean="0"/>
              <a:t> с целью элиминации </a:t>
            </a:r>
            <a:r>
              <a:rPr lang="ru-RU" dirty="0" err="1" smtClean="0"/>
              <a:t>секретирующегося</a:t>
            </a:r>
            <a:r>
              <a:rPr lang="ru-RU" dirty="0" smtClean="0"/>
              <a:t> </a:t>
            </a:r>
            <a:r>
              <a:rPr lang="ru-RU" dirty="0" err="1" smtClean="0"/>
              <a:t>антиангиогенного</a:t>
            </a:r>
            <a:r>
              <a:rPr lang="ru-RU" dirty="0" smtClean="0"/>
              <a:t> фактора </a:t>
            </a:r>
            <a:r>
              <a:rPr lang="en-US" dirty="0" err="1" smtClean="0">
                <a:solidFill>
                  <a:srgbClr val="FF0000"/>
                </a:solidFill>
              </a:rPr>
              <a:t>sFLt</a:t>
            </a:r>
            <a:r>
              <a:rPr lang="en-US" dirty="0" smtClean="0">
                <a:solidFill>
                  <a:srgbClr val="FF0000"/>
                </a:solidFill>
              </a:rPr>
              <a:t> – 1 </a:t>
            </a:r>
            <a:r>
              <a:rPr lang="ru-RU" dirty="0" smtClean="0">
                <a:solidFill>
                  <a:srgbClr val="FF0000"/>
                </a:solidFill>
              </a:rPr>
              <a:t>плаценты.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3861048"/>
            <a:ext cx="8568952" cy="165618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Клиническое течение тяжелых форм ПЭ может быть многоликим, и не случайно </a:t>
            </a:r>
            <a:r>
              <a:rPr lang="ru-RU" dirty="0" smtClean="0"/>
              <a:t>R.S</a:t>
            </a:r>
            <a:r>
              <a:rPr lang="ru-RU" dirty="0"/>
              <a:t>. </a:t>
            </a:r>
            <a:r>
              <a:rPr lang="ru-RU" dirty="0" err="1"/>
              <a:t>Goodlin</a:t>
            </a:r>
            <a:r>
              <a:rPr lang="ru-RU" dirty="0"/>
              <a:t> </a:t>
            </a:r>
            <a:r>
              <a:rPr lang="ru-RU" dirty="0" smtClean="0"/>
              <a:t>    назвал  </a:t>
            </a:r>
            <a:r>
              <a:rPr lang="ru-RU" dirty="0"/>
              <a:t>ПЭ «</a:t>
            </a:r>
            <a:r>
              <a:rPr lang="ru-RU" dirty="0" err="1"/>
              <a:t>great</a:t>
            </a:r>
            <a:r>
              <a:rPr lang="ru-RU" dirty="0"/>
              <a:t> </a:t>
            </a:r>
            <a:r>
              <a:rPr lang="ru-RU" dirty="0" err="1"/>
              <a:t>impostor</a:t>
            </a:r>
            <a:r>
              <a:rPr lang="ru-RU" dirty="0"/>
              <a:t>» - </a:t>
            </a:r>
            <a:r>
              <a:rPr lang="ru-RU" dirty="0" smtClean="0"/>
              <a:t>«</a:t>
            </a:r>
            <a:r>
              <a:rPr lang="ru-RU" dirty="0"/>
              <a:t>великим обманщиком».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54461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Goodlin</a:t>
            </a:r>
            <a:r>
              <a:rPr lang="en-US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S. </a:t>
            </a:r>
            <a:r>
              <a:rPr lang="en-US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Preeclavpsia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great impostor// Am. J. Gynecol.- 1991.- V. 164.- P. 1577-1581.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280920" cy="100811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Симптомы </a:t>
            </a:r>
            <a:r>
              <a:rPr lang="en-US" dirty="0" smtClean="0"/>
              <a:t>HELLP</a:t>
            </a:r>
            <a:r>
              <a:rPr lang="ru-RU" dirty="0" smtClean="0"/>
              <a:t> синдрома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Специфические:</a:t>
            </a:r>
            <a:r>
              <a:rPr lang="ru-RU" dirty="0" smtClean="0"/>
              <a:t> гемолиз, увеличение </a:t>
            </a:r>
            <a:r>
              <a:rPr lang="ru-RU" dirty="0"/>
              <a:t>печеночных </a:t>
            </a:r>
            <a:r>
              <a:rPr lang="ru-RU" dirty="0" smtClean="0"/>
              <a:t>ферментов, тромбоцитопения. </a:t>
            </a:r>
          </a:p>
          <a:p>
            <a:r>
              <a:rPr lang="ru-RU" b="1" dirty="0" smtClean="0"/>
              <a:t>Неспецифические:</a:t>
            </a:r>
            <a:r>
              <a:rPr lang="ru-RU" dirty="0" smtClean="0"/>
              <a:t> головная боль, утомление, недомогание, тошнота</a:t>
            </a:r>
            <a:r>
              <a:rPr lang="ru-RU" dirty="0"/>
              <a:t>, </a:t>
            </a:r>
            <a:r>
              <a:rPr lang="ru-RU" dirty="0" smtClean="0"/>
              <a:t>рвота, боли </a:t>
            </a:r>
            <a:r>
              <a:rPr lang="ru-RU" dirty="0"/>
              <a:t>в животе, в правом </a:t>
            </a:r>
            <a:r>
              <a:rPr lang="ru-RU" dirty="0" smtClean="0"/>
              <a:t>подреберье. </a:t>
            </a:r>
          </a:p>
          <a:p>
            <a:r>
              <a:rPr lang="ru-RU" b="1" dirty="0" smtClean="0"/>
              <a:t>Характерные: </a:t>
            </a:r>
            <a:r>
              <a:rPr lang="ru-RU" dirty="0" smtClean="0"/>
              <a:t>желтуха, рвота </a:t>
            </a:r>
            <a:r>
              <a:rPr lang="ru-RU" dirty="0"/>
              <a:t>с </a:t>
            </a:r>
            <a:r>
              <a:rPr lang="ru-RU" dirty="0" smtClean="0"/>
              <a:t>кровью, кровоизлияния </a:t>
            </a:r>
            <a:r>
              <a:rPr lang="ru-RU" dirty="0"/>
              <a:t>в местах </a:t>
            </a:r>
            <a:r>
              <a:rPr lang="ru-RU" dirty="0" smtClean="0"/>
              <a:t>инъекций, нарастающая </a:t>
            </a:r>
            <a:r>
              <a:rPr lang="ru-RU" dirty="0"/>
              <a:t>печеночная </a:t>
            </a:r>
            <a:r>
              <a:rPr lang="ru-RU" dirty="0" smtClean="0"/>
              <a:t>недостаточность, судороги.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2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124" y="116632"/>
            <a:ext cx="8573356" cy="5760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1987422" cy="1656185"/>
          </a:xfrm>
          <a:prstGeom prst="rect">
            <a:avLst/>
          </a:prstGeom>
          <a:ln w="57150">
            <a:solidFill>
              <a:schemeClr val="accent3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025" y="116632"/>
            <a:ext cx="8435280" cy="6340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Основные формы ТМА в акушерской практике 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292080" y="908720"/>
            <a:ext cx="3744416" cy="5688632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Металлопротеаза</a:t>
            </a:r>
            <a:r>
              <a:rPr lang="ru-RU" dirty="0" smtClean="0">
                <a:solidFill>
                  <a:schemeClr val="tx1"/>
                </a:solidFill>
              </a:rPr>
              <a:t>, расщепляющая сверхкрупные </a:t>
            </a:r>
            <a:r>
              <a:rPr lang="ru-RU" dirty="0" err="1" smtClean="0">
                <a:solidFill>
                  <a:schemeClr val="tx1"/>
                </a:solidFill>
              </a:rPr>
              <a:t>мультимеры</a:t>
            </a:r>
            <a:r>
              <a:rPr lang="ru-RU" dirty="0" smtClean="0">
                <a:solidFill>
                  <a:schemeClr val="tx1"/>
                </a:solidFill>
              </a:rPr>
              <a:t> фактора </a:t>
            </a:r>
            <a:r>
              <a:rPr lang="ru-RU" dirty="0" err="1" smtClean="0">
                <a:solidFill>
                  <a:schemeClr val="tx1"/>
                </a:solidFill>
              </a:rPr>
              <a:t>Виллебранда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ADAMTS 13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</a:t>
            </a:r>
            <a:r>
              <a:rPr lang="en-US" dirty="0" err="1" smtClean="0">
                <a:solidFill>
                  <a:schemeClr val="tx1"/>
                </a:solidFill>
              </a:rPr>
              <a:t>isintegrin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nd </a:t>
            </a:r>
            <a:r>
              <a:rPr lang="en-US" b="1" dirty="0" err="1" smtClean="0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etalloprotease</a:t>
            </a:r>
            <a:r>
              <a:rPr lang="en-US" dirty="0" smtClean="0">
                <a:solidFill>
                  <a:schemeClr val="tx1"/>
                </a:solidFill>
              </a:rPr>
              <a:t>, with </a:t>
            </a:r>
            <a:r>
              <a:rPr lang="en-US" b="1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hrombo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pondin-1-like domain)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Норма:50-100%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ТТП менее 10%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Другие ТМА: снижение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 концу беременности активности </a:t>
            </a:r>
            <a:r>
              <a:rPr lang="en-US" b="1" dirty="0">
                <a:solidFill>
                  <a:schemeClr val="tx1"/>
                </a:solidFill>
              </a:rPr>
              <a:t>ADAMTS 13 </a:t>
            </a:r>
            <a:r>
              <a:rPr lang="ru-RU" b="1" dirty="0" smtClean="0">
                <a:solidFill>
                  <a:schemeClr val="tx1"/>
                </a:solidFill>
              </a:rPr>
              <a:t> составляет в среднем 52%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Одновременно наблюдается нарастание активности </a:t>
            </a:r>
            <a:r>
              <a:rPr lang="ru-RU" b="1" dirty="0" smtClean="0">
                <a:solidFill>
                  <a:schemeClr val="tx1"/>
                </a:solidFill>
              </a:rPr>
              <a:t>ф-</a:t>
            </a:r>
            <a:r>
              <a:rPr lang="ru-RU" b="1" dirty="0" err="1" smtClean="0">
                <a:solidFill>
                  <a:schemeClr val="tx1"/>
                </a:solidFill>
              </a:rPr>
              <a:t>ра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Виллебранда</a:t>
            </a:r>
            <a:r>
              <a:rPr lang="ru-RU" b="1" dirty="0" smtClean="0">
                <a:solidFill>
                  <a:schemeClr val="tx1"/>
                </a:solidFill>
              </a:rPr>
              <a:t>, мах. 200-500%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124" y="836712"/>
            <a:ext cx="4800138" cy="17281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ТТП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– системная форма ТМА, в основе которой лежит </a:t>
            </a:r>
            <a:r>
              <a:rPr lang="ru-RU" dirty="0" err="1" smtClean="0"/>
              <a:t>тромбообразование</a:t>
            </a:r>
            <a:r>
              <a:rPr lang="ru-RU" dirty="0" smtClean="0"/>
              <a:t> в микроциркуляторном русле ряда органов, опосредованное сверхкрупными </a:t>
            </a:r>
            <a:r>
              <a:rPr lang="ru-RU" dirty="0" err="1" smtClean="0"/>
              <a:t>мультимерами</a:t>
            </a:r>
            <a:r>
              <a:rPr lang="ru-RU" dirty="0" smtClean="0"/>
              <a:t> фактора </a:t>
            </a:r>
            <a:r>
              <a:rPr lang="ru-RU" dirty="0" err="1" smtClean="0"/>
              <a:t>Виллебранда</a:t>
            </a:r>
            <a:r>
              <a:rPr lang="ru-RU" dirty="0" smtClean="0"/>
              <a:t> в условиях дефицита </a:t>
            </a:r>
            <a:r>
              <a:rPr lang="en-US" dirty="0"/>
              <a:t>ADAMTS 13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9124" y="4725144"/>
            <a:ext cx="4800138" cy="18722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rgbClr val="FFFF00"/>
                </a:solidFill>
              </a:rPr>
              <a:t>аГУС</a:t>
            </a:r>
            <a:r>
              <a:rPr lang="ru-RU" sz="2800" dirty="0" smtClean="0"/>
              <a:t>:</a:t>
            </a:r>
            <a:r>
              <a:rPr lang="ru-RU" dirty="0" smtClean="0"/>
              <a:t> генетические дефекты в системе комплемента приводят к нарушению регуляции и неконтролируемой активации АПК с последующим повреждением эндотелия.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07504" y="2780928"/>
            <a:ext cx="2880320" cy="165618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Родоразрешение</a:t>
            </a:r>
            <a:r>
              <a:rPr lang="ru-RU" dirty="0" smtClean="0">
                <a:solidFill>
                  <a:schemeClr val="tx1"/>
                </a:solidFill>
              </a:rPr>
              <a:t> не предотвращает </a:t>
            </a:r>
            <a:r>
              <a:rPr lang="ru-RU" dirty="0" err="1" smtClean="0">
                <a:solidFill>
                  <a:schemeClr val="tx1"/>
                </a:solidFill>
              </a:rPr>
              <a:t>прогресирование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64807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 ИТ при ГУС/ТТП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Применение </a:t>
            </a:r>
            <a:r>
              <a:rPr lang="ru-RU" b="1" dirty="0" smtClean="0">
                <a:solidFill>
                  <a:srgbClr val="FF0000"/>
                </a:solidFill>
              </a:rPr>
              <a:t>обменного переливания плазмы после родоразрешения </a:t>
            </a:r>
            <a:r>
              <a:rPr lang="ru-RU" dirty="0" smtClean="0"/>
              <a:t>позволяет снизить уровень смертности с 80 до 10%.</a:t>
            </a:r>
          </a:p>
          <a:p>
            <a:r>
              <a:rPr lang="ru-RU" dirty="0" smtClean="0"/>
              <a:t>Цель: возмещение уровня </a:t>
            </a:r>
            <a:r>
              <a:rPr lang="en-US" dirty="0" err="1" smtClean="0"/>
              <a:t>vWF</a:t>
            </a:r>
            <a:r>
              <a:rPr lang="en-US" dirty="0" smtClean="0"/>
              <a:t> </a:t>
            </a:r>
            <a:r>
              <a:rPr lang="ru-RU" dirty="0" smtClean="0"/>
              <a:t>– протеазы, удаление антител, блокирующих активность </a:t>
            </a:r>
            <a:r>
              <a:rPr lang="en-US" dirty="0" smtClean="0"/>
              <a:t>ADAMS 13</a:t>
            </a:r>
            <a:r>
              <a:rPr lang="ru-RU" dirty="0" smtClean="0"/>
              <a:t>, </a:t>
            </a:r>
            <a:r>
              <a:rPr lang="ru-RU" dirty="0" err="1" smtClean="0"/>
              <a:t>провоспалительных</a:t>
            </a:r>
            <a:r>
              <a:rPr lang="ru-RU" dirty="0" smtClean="0"/>
              <a:t> цитокинов, компонентов комплемента из системного кровотока, а также возмещение дефицита естественных антикоагулянтов.</a:t>
            </a:r>
          </a:p>
          <a:p>
            <a:r>
              <a:rPr lang="ru-RU" dirty="0" smtClean="0"/>
              <a:t>Эффективность других (</a:t>
            </a:r>
            <a:r>
              <a:rPr lang="ru-RU" dirty="0" err="1" smtClean="0"/>
              <a:t>спленэктомия</a:t>
            </a:r>
            <a:r>
              <a:rPr lang="ru-RU" dirty="0" smtClean="0"/>
              <a:t>, </a:t>
            </a:r>
            <a:r>
              <a:rPr lang="ru-RU" dirty="0" err="1" smtClean="0"/>
              <a:t>клюкокортикоиды</a:t>
            </a:r>
            <a:r>
              <a:rPr lang="ru-RU" dirty="0" smtClean="0"/>
              <a:t>, гамма-глобулин, иммуномодуляторы, </a:t>
            </a:r>
            <a:r>
              <a:rPr lang="ru-RU" dirty="0" err="1" smtClean="0"/>
              <a:t>антитромбоцитарные</a:t>
            </a:r>
            <a:r>
              <a:rPr lang="ru-RU" dirty="0" smtClean="0"/>
              <a:t> </a:t>
            </a:r>
            <a:r>
              <a:rPr lang="ru-RU" dirty="0" err="1" smtClean="0"/>
              <a:t>пр</a:t>
            </a:r>
            <a:r>
              <a:rPr lang="ru-RU" dirty="0" smtClean="0"/>
              <a:t>-ты) методов и лекарств остается недоказанной.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64" y="3429000"/>
            <a:ext cx="3129136" cy="331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Экулизумаб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Soliris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– </a:t>
            </a:r>
            <a:r>
              <a:rPr lang="ru-RU" dirty="0" smtClean="0"/>
              <a:t>рекомбинантное </a:t>
            </a:r>
            <a:r>
              <a:rPr lang="ru-RU" dirty="0" err="1" smtClean="0"/>
              <a:t>гуманизированное</a:t>
            </a:r>
            <a:r>
              <a:rPr lang="ru-RU" dirty="0" smtClean="0"/>
              <a:t> </a:t>
            </a:r>
            <a:r>
              <a:rPr lang="ru-RU" dirty="0" err="1" smtClean="0"/>
              <a:t>моноклональное</a:t>
            </a:r>
            <a:r>
              <a:rPr lang="ru-RU" dirty="0" smtClean="0"/>
              <a:t> антитело класса </a:t>
            </a:r>
            <a:r>
              <a:rPr lang="en-US" dirty="0" err="1" smtClean="0"/>
              <a:t>Ig</a:t>
            </a:r>
            <a:r>
              <a:rPr lang="en-US" dirty="0" smtClean="0"/>
              <a:t> G </a:t>
            </a:r>
            <a:r>
              <a:rPr lang="ru-RU" dirty="0" smtClean="0"/>
              <a:t>к С5 компоненту комплемента. Блокирует расщепление С5, препятствуя образованию </a:t>
            </a:r>
            <a:r>
              <a:rPr lang="ru-RU" dirty="0" err="1" smtClean="0"/>
              <a:t>мембрано</a:t>
            </a:r>
            <a:r>
              <a:rPr lang="ru-RU" dirty="0" smtClean="0"/>
              <a:t>-атакующего комплекса и предотвращая тем самым повреждение эндотелия и,</a:t>
            </a:r>
          </a:p>
          <a:p>
            <a:pPr marL="0" indent="0">
              <a:buNone/>
            </a:pPr>
            <a:r>
              <a:rPr lang="ru-RU" dirty="0" smtClean="0"/>
              <a:t>следовательно прекращая </a:t>
            </a:r>
          </a:p>
          <a:p>
            <a:pPr marL="0" indent="0">
              <a:buNone/>
            </a:pPr>
            <a:r>
              <a:rPr lang="ru-RU" dirty="0" smtClean="0"/>
              <a:t>процессы микроциркуляторного </a:t>
            </a:r>
            <a:r>
              <a:rPr lang="ru-RU" dirty="0" err="1" smtClean="0"/>
              <a:t>тромбообразования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8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Элизария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первый российский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биоаналог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экулизумаба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70" y="794526"/>
            <a:ext cx="3921728" cy="522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6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920880" cy="10801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Базовая  терапия ПЭ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ru-RU" dirty="0" smtClean="0"/>
              <a:t>Профилактика судорожных приступов</a:t>
            </a:r>
          </a:p>
          <a:p>
            <a:r>
              <a:rPr lang="ru-RU" dirty="0" smtClean="0"/>
              <a:t>Гипотензивная терапия </a:t>
            </a:r>
          </a:p>
          <a:p>
            <a:r>
              <a:rPr lang="ru-RU" dirty="0" smtClean="0"/>
              <a:t>Оптимизация срока и метода родоразрешения</a:t>
            </a:r>
          </a:p>
          <a:p>
            <a:r>
              <a:rPr lang="ru-RU" dirty="0" err="1" smtClean="0"/>
              <a:t>Инфузионная</a:t>
            </a:r>
            <a:r>
              <a:rPr lang="ru-RU" dirty="0" smtClean="0"/>
              <a:t>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4416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7532" y="332656"/>
            <a:ext cx="8640960" cy="6336704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/>
              <a:t>Оценка </a:t>
            </a:r>
            <a:r>
              <a:rPr lang="ru-RU" sz="4400" dirty="0">
                <a:solidFill>
                  <a:srgbClr val="FF0000"/>
                </a:solidFill>
              </a:rPr>
              <a:t>тяжести HELLP-синдрома </a:t>
            </a:r>
            <a:r>
              <a:rPr lang="ru-RU" sz="4400" dirty="0"/>
              <a:t>не имеет практического значения – как только на фоне преэклампсии выявлены минимальные признаки HELLP-синдрома, необходима активная тактика – </a:t>
            </a:r>
            <a:r>
              <a:rPr lang="ru-RU" sz="4400" dirty="0" err="1"/>
              <a:t>родоразрешение</a:t>
            </a:r>
            <a:r>
              <a:rPr lang="ru-RU" sz="4400" dirty="0"/>
              <a:t> и проведение интенсивной терапии.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748464" cy="5040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1805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Критерии </a:t>
            </a:r>
            <a:r>
              <a:rPr lang="ru-RU" sz="2800" dirty="0"/>
              <a:t>«</a:t>
            </a:r>
            <a:r>
              <a:rPr lang="ru-RU" sz="2800" dirty="0" err="1"/>
              <a:t>Swansea</a:t>
            </a:r>
            <a:r>
              <a:rPr lang="ru-RU" sz="2800" dirty="0" smtClean="0"/>
              <a:t>» (б</a:t>
            </a:r>
            <a:r>
              <a:rPr lang="ru-RU" sz="2400" dirty="0" smtClean="0"/>
              <a:t>олее </a:t>
            </a:r>
            <a:r>
              <a:rPr lang="ru-RU" sz="2400" dirty="0"/>
              <a:t>6 </a:t>
            </a:r>
            <a:r>
              <a:rPr lang="ru-RU" sz="2400" dirty="0" smtClean="0"/>
              <a:t>- </a:t>
            </a:r>
            <a:r>
              <a:rPr lang="ru-RU" sz="2400" dirty="0"/>
              <a:t>вероятность </a:t>
            </a:r>
            <a:r>
              <a:rPr lang="ru-RU" sz="2400" dirty="0" smtClean="0"/>
              <a:t>ОЖДП)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9046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 smtClean="0"/>
              <a:t>1</a:t>
            </a:r>
            <a:r>
              <a:rPr lang="ru-RU" sz="7200" dirty="0"/>
              <a:t>. Тошнота и рвота.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2</a:t>
            </a:r>
            <a:r>
              <a:rPr lang="ru-RU" sz="7200" dirty="0"/>
              <a:t>. Боль в животе.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3</a:t>
            </a:r>
            <a:r>
              <a:rPr lang="ru-RU" sz="7200" dirty="0"/>
              <a:t>. Полидипсия и полиурия.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4</a:t>
            </a:r>
            <a:r>
              <a:rPr lang="ru-RU" sz="7200" dirty="0"/>
              <a:t>. Энцефалопатия.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5</a:t>
            </a:r>
            <a:r>
              <a:rPr lang="ru-RU" sz="7200" dirty="0"/>
              <a:t>.  Увеличение уровня </a:t>
            </a:r>
            <a:r>
              <a:rPr lang="ru-RU" sz="7200" dirty="0" err="1"/>
              <a:t>трансаминаз</a:t>
            </a:r>
            <a:r>
              <a:rPr lang="ru-RU" sz="7200" dirty="0"/>
              <a:t> (АСТ, АЛТ часто в 3–10 раз выше нормы).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6</a:t>
            </a:r>
            <a:r>
              <a:rPr lang="ru-RU" sz="7200" dirty="0"/>
              <a:t>. Увеличение содержания билирубина.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7</a:t>
            </a:r>
            <a:r>
              <a:rPr lang="ru-RU" sz="7200" dirty="0"/>
              <a:t>. Гипогликемия (&lt;4,0 </a:t>
            </a:r>
            <a:r>
              <a:rPr lang="ru-RU" sz="7200" dirty="0" err="1"/>
              <a:t>ммоль</a:t>
            </a:r>
            <a:r>
              <a:rPr lang="ru-RU" sz="7200" dirty="0"/>
              <a:t>/л).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8</a:t>
            </a:r>
            <a:r>
              <a:rPr lang="ru-RU" sz="7200" dirty="0"/>
              <a:t>. Увеличение уровня солей мочевой кислоты (&gt; 340 </a:t>
            </a:r>
            <a:r>
              <a:rPr lang="ru-RU" sz="7200" dirty="0" err="1"/>
              <a:t>мкмоль</a:t>
            </a:r>
            <a:r>
              <a:rPr lang="ru-RU" sz="7200" dirty="0"/>
              <a:t>/л).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9</a:t>
            </a:r>
            <a:r>
              <a:rPr lang="ru-RU" sz="7200" dirty="0"/>
              <a:t>.  Почечная дисфункция (</a:t>
            </a:r>
            <a:r>
              <a:rPr lang="ru-RU" sz="7200" dirty="0" err="1"/>
              <a:t>креатинин</a:t>
            </a:r>
            <a:r>
              <a:rPr lang="ru-RU" sz="7200" dirty="0"/>
              <a:t> &gt; 150 </a:t>
            </a:r>
            <a:r>
              <a:rPr lang="ru-RU" sz="7200" dirty="0" err="1"/>
              <a:t>мкмоль</a:t>
            </a:r>
            <a:r>
              <a:rPr lang="ru-RU" sz="7200" dirty="0"/>
              <a:t>/л) в 72%, а </a:t>
            </a:r>
            <a:r>
              <a:rPr lang="ru-RU" sz="7200" dirty="0" smtClean="0"/>
              <a:t>ОПП, требующее </a:t>
            </a:r>
            <a:r>
              <a:rPr lang="ru-RU" sz="7200" dirty="0"/>
              <a:t>проведения почечной заместительной терапии, составляет 32%.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10</a:t>
            </a:r>
            <a:r>
              <a:rPr lang="ru-RU" sz="7200" dirty="0"/>
              <a:t>. Увеличение уровня аммиака (&gt; 47 </a:t>
            </a:r>
            <a:r>
              <a:rPr lang="ru-RU" sz="7200" dirty="0" err="1"/>
              <a:t>мкмоль</a:t>
            </a:r>
            <a:r>
              <a:rPr lang="ru-RU" sz="7200" dirty="0"/>
              <a:t>/л).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11</a:t>
            </a:r>
            <a:r>
              <a:rPr lang="ru-RU" sz="7200" dirty="0"/>
              <a:t>. Лейкоцитоз (&gt; 11.109/л; часто 20–30.109/л).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12</a:t>
            </a:r>
            <a:r>
              <a:rPr lang="ru-RU" sz="7200" dirty="0"/>
              <a:t>.  </a:t>
            </a:r>
            <a:r>
              <a:rPr lang="ru-RU" sz="7200" dirty="0" err="1"/>
              <a:t>Коагулопатия</a:t>
            </a:r>
            <a:r>
              <a:rPr lang="ru-RU" sz="7200" dirty="0"/>
              <a:t> (</a:t>
            </a:r>
            <a:r>
              <a:rPr lang="ru-RU" sz="7200" dirty="0" err="1"/>
              <a:t>Протромбиновое</a:t>
            </a:r>
            <a:r>
              <a:rPr lang="ru-RU" sz="7200" dirty="0"/>
              <a:t> время более 20% от нормы, АПТВ более 30% от нормы).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13</a:t>
            </a:r>
            <a:r>
              <a:rPr lang="ru-RU" sz="7200" dirty="0"/>
              <a:t>.  Асцит или </a:t>
            </a:r>
            <a:r>
              <a:rPr lang="ru-RU" sz="7200" dirty="0" err="1"/>
              <a:t>гиперэхогенная</a:t>
            </a:r>
            <a:r>
              <a:rPr lang="ru-RU" sz="7200" dirty="0"/>
              <a:t> структура печени при УЗИ исследовании.</a:t>
            </a:r>
          </a:p>
          <a:p>
            <a:pPr marL="0" indent="0">
              <a:buNone/>
            </a:pPr>
            <a:r>
              <a:rPr lang="ru-RU" sz="7200" dirty="0" smtClean="0"/>
              <a:t>14</a:t>
            </a:r>
            <a:r>
              <a:rPr lang="ru-RU" sz="7200" dirty="0"/>
              <a:t>.  </a:t>
            </a:r>
            <a:r>
              <a:rPr lang="ru-RU" sz="7200" dirty="0" err="1"/>
              <a:t>Микровезикулярный</a:t>
            </a:r>
            <a:r>
              <a:rPr lang="ru-RU" sz="7200" dirty="0"/>
              <a:t> </a:t>
            </a:r>
            <a:r>
              <a:rPr lang="ru-RU" sz="7200" dirty="0" err="1"/>
              <a:t>стеатоз</a:t>
            </a:r>
            <a:r>
              <a:rPr lang="ru-RU" sz="7200" dirty="0"/>
              <a:t> при биопсии печени и гистологическом исследовании (биопсия печени возможна на ранних стадиях, при развитии тяжелой формы, особенно с </a:t>
            </a:r>
            <a:r>
              <a:rPr lang="ru-RU" sz="7200" dirty="0" err="1"/>
              <a:t>коагулопатией</a:t>
            </a:r>
            <a:r>
              <a:rPr lang="ru-RU" sz="7200" dirty="0"/>
              <a:t>, ее следует избегать). </a:t>
            </a:r>
            <a:endParaRPr lang="ru-RU" sz="7200" dirty="0" smtClean="0"/>
          </a:p>
          <a:p>
            <a:pPr marL="0" indent="0">
              <a:buNone/>
            </a:pPr>
            <a:endParaRPr lang="ru-RU" sz="7200" dirty="0" smtClean="0"/>
          </a:p>
          <a:p>
            <a:pPr marL="0" indent="0">
              <a:buNone/>
            </a:pPr>
            <a:r>
              <a:rPr lang="en-US" sz="6400" i="1" dirty="0" smtClean="0"/>
              <a:t>Pandey </a:t>
            </a:r>
            <a:r>
              <a:rPr lang="en-US" sz="6400" i="1" dirty="0"/>
              <a:t>C.K., Karna S.T., Pandey V.K., </a:t>
            </a:r>
            <a:r>
              <a:rPr lang="en-US" sz="6400" i="1" dirty="0" err="1"/>
              <a:t>Tandon</a:t>
            </a:r>
            <a:r>
              <a:rPr lang="en-US" sz="6400" i="1" dirty="0"/>
              <a:t> M. Acute liver failure in pregnancy: Challenges and management. Indian J </a:t>
            </a:r>
            <a:r>
              <a:rPr lang="en-US" sz="6400" i="1" dirty="0" err="1"/>
              <a:t>Anaesth</a:t>
            </a:r>
            <a:r>
              <a:rPr lang="en-US" sz="6400" i="1" dirty="0"/>
              <a:t>. 2015; 59(3): 144-9. </a:t>
            </a:r>
            <a:endParaRPr lang="ru-RU" sz="6400" i="1" dirty="0" smtClean="0"/>
          </a:p>
          <a:p>
            <a:pPr marL="0" indent="0">
              <a:buNone/>
            </a:pPr>
            <a:r>
              <a:rPr lang="en-US" sz="6400" i="1" dirty="0" smtClean="0"/>
              <a:t>Maier </a:t>
            </a:r>
            <a:r>
              <a:rPr lang="en-US" sz="6400" i="1" dirty="0"/>
              <a:t>J.T., </a:t>
            </a:r>
            <a:r>
              <a:rPr lang="en-US" sz="6400" i="1" dirty="0" err="1"/>
              <a:t>Schalinski</a:t>
            </a:r>
            <a:r>
              <a:rPr lang="en-US" sz="6400" i="1" dirty="0"/>
              <a:t> E., </a:t>
            </a:r>
            <a:r>
              <a:rPr lang="en-US" sz="6400" i="1" dirty="0" err="1"/>
              <a:t>Häberlein</a:t>
            </a:r>
            <a:r>
              <a:rPr lang="en-US" sz="6400" i="1" dirty="0"/>
              <a:t> C., Gottschalk U., </a:t>
            </a:r>
            <a:r>
              <a:rPr lang="en-US" sz="6400" i="1" dirty="0" err="1"/>
              <a:t>Hellmeyer</a:t>
            </a:r>
            <a:r>
              <a:rPr lang="en-US" sz="6400" i="1" dirty="0"/>
              <a:t> L. Acute Fatty Liver of Pregnancy and its Differentiation from Other Liver Diseases in Pregnancy. </a:t>
            </a:r>
            <a:r>
              <a:rPr lang="en-US" sz="6400" i="1" dirty="0" err="1"/>
              <a:t>Geburtshilfe</a:t>
            </a:r>
            <a:r>
              <a:rPr lang="en-US" sz="6400" i="1" dirty="0"/>
              <a:t> </a:t>
            </a:r>
            <a:r>
              <a:rPr lang="en-US" sz="6400" i="1" dirty="0" err="1"/>
              <a:t>Frauenheilkd</a:t>
            </a:r>
            <a:r>
              <a:rPr lang="en-US" sz="6400" i="1" dirty="0"/>
              <a:t>. 2015; 75(8): 844-7. </a:t>
            </a:r>
            <a:endParaRPr lang="ru-RU" sz="6400" i="1" dirty="0" smtClean="0"/>
          </a:p>
          <a:p>
            <a:pPr marL="0" indent="0">
              <a:buNone/>
            </a:pPr>
            <a:endParaRPr lang="ru-RU" sz="2900" dirty="0" smtClean="0"/>
          </a:p>
        </p:txBody>
      </p:sp>
    </p:spTree>
    <p:extLst>
      <p:ext uri="{BB962C8B-B14F-4D97-AF65-F5344CB8AC3E}">
        <p14:creationId xmlns:p14="http://schemas.microsoft.com/office/powerpoint/2010/main" val="9257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424936" cy="79208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ОЖДП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72608"/>
          </a:xfrm>
        </p:spPr>
        <p:txBody>
          <a:bodyPr>
            <a:normAutofit/>
          </a:bodyPr>
          <a:lstStyle/>
          <a:p>
            <a:r>
              <a:rPr lang="ru-RU" dirty="0"/>
              <a:t>Единственный эффективный метод лечения ОЖДП – </a:t>
            </a:r>
            <a:r>
              <a:rPr lang="ru-RU" dirty="0" err="1">
                <a:solidFill>
                  <a:srgbClr val="FF0000"/>
                </a:solidFill>
              </a:rPr>
              <a:t>родоразрешение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dirty="0" smtClean="0"/>
              <a:t>Показаниями являются </a:t>
            </a:r>
            <a:r>
              <a:rPr lang="ru-RU" dirty="0"/>
              <a:t>любые минимальные признаки развития </a:t>
            </a:r>
            <a:r>
              <a:rPr lang="ru-RU" dirty="0" smtClean="0"/>
              <a:t>ОЖДП, при </a:t>
            </a:r>
            <a:r>
              <a:rPr lang="ru-RU" dirty="0"/>
              <a:t>развернутой картине острой печеночной недостаточности исход может быть неблагоприятным </a:t>
            </a:r>
            <a:r>
              <a:rPr lang="ru-RU" dirty="0" smtClean="0"/>
              <a:t>. </a:t>
            </a:r>
          </a:p>
          <a:p>
            <a:pPr marL="0" indent="0" algn="r">
              <a:buNone/>
            </a:pPr>
            <a:endParaRPr lang="ru-RU" sz="2000" i="1" dirty="0" smtClean="0"/>
          </a:p>
          <a:p>
            <a:pPr marL="0" indent="0" algn="r">
              <a:buNone/>
            </a:pPr>
            <a:endParaRPr lang="ru-RU" sz="2000" i="1" dirty="0"/>
          </a:p>
          <a:p>
            <a:pPr marL="0" indent="0" algn="r">
              <a:buNone/>
            </a:pPr>
            <a:r>
              <a:rPr lang="en-US" sz="2000" i="1" dirty="0" smtClean="0"/>
              <a:t>Pandey </a:t>
            </a:r>
            <a:r>
              <a:rPr lang="en-US" sz="2000" i="1" dirty="0"/>
              <a:t>C.K., Karna S.T., Pandey V.K., </a:t>
            </a:r>
            <a:r>
              <a:rPr lang="en-US" sz="2000" i="1" dirty="0" err="1"/>
              <a:t>Tandon</a:t>
            </a:r>
            <a:r>
              <a:rPr lang="en-US" sz="2000" i="1" dirty="0"/>
              <a:t> M. Acute liver failure in pregnancy: Challenges and management. Indian J </a:t>
            </a:r>
            <a:r>
              <a:rPr lang="en-US" sz="2000" i="1" dirty="0" err="1"/>
              <a:t>Anaesth</a:t>
            </a:r>
            <a:r>
              <a:rPr lang="en-US" sz="2000" i="1" dirty="0"/>
              <a:t>. 2015; 59(3): 144-9. </a:t>
            </a:r>
            <a:endParaRPr lang="ru-RU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Clinical </a:t>
            </a:r>
            <a:r>
              <a:rPr lang="en-US" sz="2000" i="1" dirty="0"/>
              <a:t>Updates in Women’s Health Care Summary: Liver Disease: Reproductive Considerations. </a:t>
            </a:r>
            <a:r>
              <a:rPr lang="en-US" sz="2000" i="1" dirty="0" err="1"/>
              <a:t>Obstet</a:t>
            </a:r>
            <a:r>
              <a:rPr lang="en-US" sz="2000" i="1" dirty="0"/>
              <a:t> Gynecol. 2017; 129(1): 236.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1220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280920" cy="6480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Интенсивная терапия </a:t>
            </a:r>
            <a:r>
              <a:rPr lang="ru-RU" dirty="0" smtClean="0"/>
              <a:t>ОЖДП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196752"/>
            <a:ext cx="8784976" cy="5256584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Посиндромный</a:t>
            </a:r>
            <a:r>
              <a:rPr lang="ru-RU" dirty="0" smtClean="0"/>
              <a:t> подход </a:t>
            </a:r>
            <a:r>
              <a:rPr lang="ru-RU" dirty="0"/>
              <a:t>и </a:t>
            </a:r>
            <a:r>
              <a:rPr lang="ru-RU" dirty="0" smtClean="0"/>
              <a:t>коррекция осложнений </a:t>
            </a:r>
            <a:r>
              <a:rPr lang="ru-RU" dirty="0"/>
              <a:t>острой печеночной недостаточности. </a:t>
            </a:r>
            <a:endParaRPr lang="ru-RU" dirty="0" smtClean="0"/>
          </a:p>
          <a:p>
            <a:r>
              <a:rPr lang="ru-RU" dirty="0" smtClean="0"/>
              <a:t>Данная </a:t>
            </a:r>
            <a:r>
              <a:rPr lang="ru-RU" dirty="0"/>
              <a:t>патология может определять показания для использования методов протезирования функции печени и трансплантации </a:t>
            </a:r>
            <a:r>
              <a:rPr lang="ru-RU" dirty="0" smtClean="0"/>
              <a:t>печени. </a:t>
            </a:r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r>
              <a:rPr lang="en-US" sz="1800" i="1" dirty="0" err="1" smtClean="0"/>
              <a:t>Flamm</a:t>
            </a:r>
            <a:r>
              <a:rPr lang="en-US" sz="1800" i="1" dirty="0" smtClean="0"/>
              <a:t> </a:t>
            </a:r>
            <a:r>
              <a:rPr lang="en-US" sz="1800" i="1" dirty="0"/>
              <a:t>S.L., Yang Y.X., Singh S., </a:t>
            </a:r>
            <a:r>
              <a:rPr lang="en-US" sz="1800" i="1" dirty="0" err="1"/>
              <a:t>Falck-Ytter</a:t>
            </a:r>
            <a:r>
              <a:rPr lang="en-US" sz="1800" i="1" dirty="0"/>
              <a:t> Y.T. AGA Institute Clinical Guidelines Committee. American Gastroenterological Association Institute Guidelines for the Diagnosis and Management of Acute Liver Failure. Gastroenterology. 2017; 152(3): 644-7. </a:t>
            </a:r>
            <a:endParaRPr lang="ru-RU" sz="1800" i="1" dirty="0" smtClean="0"/>
          </a:p>
          <a:p>
            <a:pPr marL="0" indent="0">
              <a:buNone/>
            </a:pPr>
            <a:r>
              <a:rPr lang="en-US" sz="1800" i="1" dirty="0"/>
              <a:t> Singh T., Gupta N., </a:t>
            </a:r>
            <a:r>
              <a:rPr lang="en-US" sz="1800" i="1" dirty="0" err="1"/>
              <a:t>Alkhouri</a:t>
            </a:r>
            <a:r>
              <a:rPr lang="en-US" sz="1800" i="1" dirty="0"/>
              <a:t> N., Carey W.D., </a:t>
            </a:r>
            <a:r>
              <a:rPr lang="en-US" sz="1800" i="1" dirty="0" err="1"/>
              <a:t>Hanouneh</a:t>
            </a:r>
            <a:r>
              <a:rPr lang="en-US" sz="1800" i="1" dirty="0"/>
              <a:t> I.A. A guide to managing acute liver failure. Cleve </a:t>
            </a:r>
            <a:r>
              <a:rPr lang="en-US" sz="1800" i="1" dirty="0" err="1"/>
              <a:t>Clin</a:t>
            </a:r>
            <a:r>
              <a:rPr lang="en-US" sz="1800" i="1" dirty="0"/>
              <a:t> J Med. 2016; 83(6): 453-62. 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6878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856" y="260648"/>
            <a:ext cx="8229600" cy="640871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В последние годы произошли определенные изменения привычной картины течения </a:t>
            </a:r>
            <a:endParaRPr lang="ru-RU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тяжелой преэклампсии.</a:t>
            </a:r>
          </a:p>
          <a:p>
            <a:r>
              <a:rPr lang="ru-RU" dirty="0" smtClean="0"/>
              <a:t>Возможно это связано с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ослаблением иммунологической резистентности, в том числе в результате хронического стресса;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несбалансированным или избыточным питанием;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 увеличением доли женщин, страдающих хроническими заболеваниями.</a:t>
            </a:r>
            <a:r>
              <a:rPr lang="ru-RU" b="1" i="1" dirty="0" smtClean="0"/>
              <a:t>    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6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352928" cy="6480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Анестезия при ОЖДП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/>
              <a:t>Нейроаксиальные методы анестезии при родоразрешении у пациенток с ОЖДП могут быть абсолютно противопоказаны в связи с </a:t>
            </a:r>
            <a:r>
              <a:rPr lang="ru-RU" sz="4000" dirty="0" err="1"/>
              <a:t>гипокоагуляцией</a:t>
            </a:r>
            <a:r>
              <a:rPr lang="ru-RU" sz="4000" dirty="0"/>
              <a:t>, нарушением функции печени и высоким риском развития массивной кровопотери. </a:t>
            </a:r>
            <a:endParaRPr lang="ru-RU" sz="4000" dirty="0" smtClean="0"/>
          </a:p>
          <a:p>
            <a:r>
              <a:rPr lang="ru-RU" sz="4000" dirty="0" smtClean="0">
                <a:solidFill>
                  <a:srgbClr val="FF0000"/>
                </a:solidFill>
              </a:rPr>
              <a:t>Общая </a:t>
            </a:r>
            <a:r>
              <a:rPr lang="ru-RU" sz="4000" dirty="0">
                <a:solidFill>
                  <a:srgbClr val="FF0000"/>
                </a:solidFill>
              </a:rPr>
              <a:t>анестезия </a:t>
            </a:r>
            <a:r>
              <a:rPr lang="ru-RU" sz="4000" dirty="0"/>
              <a:t>при родоразрешении проводится на основе </a:t>
            </a:r>
            <a:r>
              <a:rPr lang="ru-RU" sz="4000" dirty="0" err="1"/>
              <a:t>кетамина</a:t>
            </a:r>
            <a:r>
              <a:rPr lang="ru-RU" sz="4000" dirty="0"/>
              <a:t>, </a:t>
            </a:r>
            <a:r>
              <a:rPr lang="ru-RU" sz="4000" dirty="0" err="1"/>
              <a:t>фентанила</a:t>
            </a:r>
            <a:r>
              <a:rPr lang="ru-RU" sz="4000" dirty="0"/>
              <a:t>, </a:t>
            </a:r>
            <a:r>
              <a:rPr lang="ru-RU" sz="4000" dirty="0" err="1"/>
              <a:t>севофлюрана</a:t>
            </a:r>
            <a:r>
              <a:rPr lang="ru-RU" sz="4000" dirty="0"/>
              <a:t>. </a:t>
            </a:r>
            <a:endParaRPr lang="ru-RU" sz="4000" dirty="0" smtClean="0"/>
          </a:p>
          <a:p>
            <a:r>
              <a:rPr lang="ru-RU" sz="4000" dirty="0" smtClean="0"/>
              <a:t>Необходимо </a:t>
            </a:r>
            <a:r>
              <a:rPr lang="ru-RU" sz="4000" dirty="0"/>
              <a:t>прогнозировать возможность продленной ИВЛ в послеоперационном периоде в связи с развитием и прогрессированием </a:t>
            </a:r>
            <a:r>
              <a:rPr lang="ru-RU" sz="4000" dirty="0" smtClean="0"/>
              <a:t>полиорганных нарушений.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en-US" dirty="0" err="1" smtClean="0"/>
              <a:t>Shnider</a:t>
            </a:r>
            <a:r>
              <a:rPr lang="en-US" dirty="0" smtClean="0"/>
              <a:t> </a:t>
            </a:r>
            <a:r>
              <a:rPr lang="en-US" dirty="0"/>
              <a:t>and Levinson’s anesthesia for obstetrics. – 5th ed. / editor, M. Suresh </a:t>
            </a:r>
            <a:r>
              <a:rPr lang="en-US" dirty="0" smtClean="0"/>
              <a:t> [et al.]. / Lippincott Williams &amp; Wilkins, 2013. – 861 p. </a:t>
            </a:r>
            <a:endParaRPr lang="ru-RU" dirty="0" smtClean="0"/>
          </a:p>
          <a:p>
            <a:pPr marL="0" indent="0" algn="r">
              <a:buNone/>
            </a:pPr>
            <a:r>
              <a:rPr lang="en-US" dirty="0" smtClean="0"/>
              <a:t>Chestnut’s  Obstetric anesthesia: principles and practice / David H. Chestnut et al. – 5th ed. – Elsevier Science, 2014. – 1304 p.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8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424936" cy="122413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Оптимальные параметры гемостаза перед родоразрешением </a:t>
            </a:r>
            <a:r>
              <a:rPr lang="ru-RU" sz="3200" dirty="0" smtClean="0"/>
              <a:t>и </a:t>
            </a:r>
            <a:r>
              <a:rPr lang="ru-RU" sz="3200" dirty="0"/>
              <a:t>препараты для </a:t>
            </a:r>
            <a:r>
              <a:rPr lang="ru-RU" sz="3200" dirty="0" smtClean="0"/>
              <a:t>коррекции при ОЖДП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Фибриноген </a:t>
            </a:r>
            <a:r>
              <a:rPr lang="ru-RU" dirty="0">
                <a:solidFill>
                  <a:srgbClr val="FF0000"/>
                </a:solidFill>
              </a:rPr>
              <a:t>более 2,0 </a:t>
            </a:r>
            <a:r>
              <a:rPr lang="ru-RU" dirty="0" smtClean="0">
                <a:solidFill>
                  <a:srgbClr val="FF0000"/>
                </a:solidFill>
              </a:rPr>
              <a:t>г/л </a:t>
            </a:r>
            <a:r>
              <a:rPr lang="ru-RU" dirty="0" smtClean="0"/>
              <a:t>(</a:t>
            </a:r>
            <a:r>
              <a:rPr lang="ru-RU" dirty="0" err="1" smtClean="0"/>
              <a:t>криопреципитат</a:t>
            </a:r>
            <a:r>
              <a:rPr lang="ru-RU" dirty="0" smtClean="0"/>
              <a:t> </a:t>
            </a:r>
            <a:r>
              <a:rPr lang="ru-RU" dirty="0"/>
              <a:t>1доза на 10 кг </a:t>
            </a:r>
            <a:r>
              <a:rPr lang="ru-RU" dirty="0" err="1"/>
              <a:t>м.т</a:t>
            </a:r>
            <a:r>
              <a:rPr lang="ru-RU" dirty="0"/>
              <a:t>. СЗП </a:t>
            </a:r>
            <a:r>
              <a:rPr lang="ru-RU" dirty="0" smtClean="0"/>
              <a:t>10–15мл/кг).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Тромбоциты </a:t>
            </a:r>
            <a:r>
              <a:rPr lang="ru-RU" dirty="0">
                <a:solidFill>
                  <a:srgbClr val="FF0000"/>
                </a:solidFill>
              </a:rPr>
              <a:t>более </a:t>
            </a:r>
            <a:r>
              <a:rPr lang="ru-RU" dirty="0" smtClean="0">
                <a:solidFill>
                  <a:srgbClr val="FF0000"/>
                </a:solidFill>
              </a:rPr>
              <a:t>50</a:t>
            </a:r>
            <a:r>
              <a:rPr lang="ru-RU" baseline="30000" dirty="0" smtClean="0">
                <a:solidFill>
                  <a:srgbClr val="FF0000"/>
                </a:solidFill>
              </a:rPr>
              <a:t>9</a:t>
            </a:r>
            <a:r>
              <a:rPr lang="ru-RU" dirty="0" smtClean="0">
                <a:solidFill>
                  <a:srgbClr val="FF0000"/>
                </a:solidFill>
              </a:rPr>
              <a:t>/л </a:t>
            </a:r>
            <a:r>
              <a:rPr lang="ru-RU" dirty="0" smtClean="0"/>
              <a:t>(</a:t>
            </a:r>
            <a:r>
              <a:rPr lang="ru-RU" dirty="0" err="1" smtClean="0"/>
              <a:t>тромбомасса</a:t>
            </a:r>
            <a:r>
              <a:rPr lang="ru-RU" dirty="0" smtClean="0"/>
              <a:t> </a:t>
            </a:r>
            <a:r>
              <a:rPr lang="ru-RU" dirty="0"/>
              <a:t>1 доза на 10 кг м.т</a:t>
            </a:r>
            <a:r>
              <a:rPr lang="ru-RU" dirty="0" smtClean="0"/>
              <a:t>.,</a:t>
            </a:r>
            <a:r>
              <a:rPr lang="ru-RU" dirty="0" err="1"/>
              <a:t>т</a:t>
            </a:r>
            <a:r>
              <a:rPr lang="ru-RU" dirty="0" err="1" smtClean="0"/>
              <a:t>ромбоконцентрат</a:t>
            </a:r>
            <a:r>
              <a:rPr lang="ru-RU" dirty="0" smtClean="0"/>
              <a:t> </a:t>
            </a:r>
            <a:r>
              <a:rPr lang="ru-RU" dirty="0"/>
              <a:t>1–2 </a:t>
            </a:r>
            <a:r>
              <a:rPr lang="ru-RU" dirty="0" smtClean="0"/>
              <a:t>дозы).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МНО </a:t>
            </a:r>
            <a:r>
              <a:rPr lang="ru-RU" dirty="0">
                <a:solidFill>
                  <a:srgbClr val="FF0000"/>
                </a:solidFill>
              </a:rPr>
              <a:t>менее 1,5 </a:t>
            </a:r>
            <a:r>
              <a:rPr lang="ru-RU" dirty="0"/>
              <a:t>(СЗП 10–15 мл/кг, Концентрат </a:t>
            </a:r>
            <a:r>
              <a:rPr lang="ru-RU" dirty="0" err="1"/>
              <a:t>протромбинового</a:t>
            </a:r>
            <a:r>
              <a:rPr lang="ru-RU" dirty="0"/>
              <a:t> </a:t>
            </a:r>
            <a:r>
              <a:rPr lang="ru-RU" dirty="0" smtClean="0"/>
              <a:t>комплекса).</a:t>
            </a:r>
            <a:endParaRPr lang="ru-RU" dirty="0"/>
          </a:p>
          <a:p>
            <a:r>
              <a:rPr lang="ru-RU" dirty="0" err="1" smtClean="0">
                <a:solidFill>
                  <a:srgbClr val="FF0000"/>
                </a:solidFill>
              </a:rPr>
              <a:t>Тромбоэластограмма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нормо</a:t>
            </a:r>
            <a:r>
              <a:rPr lang="ru-RU" dirty="0"/>
              <a:t>- или </a:t>
            </a:r>
            <a:r>
              <a:rPr lang="ru-RU" dirty="0" err="1" smtClean="0"/>
              <a:t>гиперкоагуляция</a:t>
            </a:r>
            <a:r>
              <a:rPr lang="ru-RU" dirty="0" smtClean="0"/>
              <a:t> (СЗП </a:t>
            </a:r>
            <a:r>
              <a:rPr lang="ru-RU" dirty="0"/>
              <a:t>10–15 мл/кг, </a:t>
            </a:r>
            <a:r>
              <a:rPr lang="ru-RU" dirty="0" err="1"/>
              <a:t>криопреципитат</a:t>
            </a:r>
            <a:r>
              <a:rPr lang="ru-RU" dirty="0"/>
              <a:t>, концентрат </a:t>
            </a:r>
            <a:r>
              <a:rPr lang="ru-RU" dirty="0" err="1"/>
              <a:t>протромбинового</a:t>
            </a:r>
            <a:r>
              <a:rPr lang="ru-RU" dirty="0"/>
              <a:t> комплекса, фактор VII, </a:t>
            </a:r>
            <a:r>
              <a:rPr lang="ru-RU" dirty="0" smtClean="0"/>
              <a:t>тромбоциты).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i="1" dirty="0" smtClean="0"/>
              <a:t> </a:t>
            </a:r>
            <a:r>
              <a:rPr lang="en-US" sz="2800" i="1" dirty="0" err="1"/>
              <a:t>Holub</a:t>
            </a:r>
            <a:r>
              <a:rPr lang="en-US" sz="2800" i="1" dirty="0"/>
              <a:t> K., </a:t>
            </a:r>
            <a:r>
              <a:rPr lang="en-US" sz="2800" i="1" dirty="0" err="1"/>
              <a:t>Camune</a:t>
            </a:r>
            <a:r>
              <a:rPr lang="en-US" sz="2800" i="1" dirty="0"/>
              <a:t> B. Caring for the woman with acute Fatty liver of pregnancy. J Perinat Neonatal </a:t>
            </a:r>
            <a:r>
              <a:rPr lang="en-US" sz="2800" i="1" dirty="0" err="1"/>
              <a:t>Nurs</a:t>
            </a:r>
            <a:r>
              <a:rPr lang="en-US" sz="2800" i="1" dirty="0"/>
              <a:t>. 2015; 29(1): 32-40</a:t>
            </a:r>
            <a:r>
              <a:rPr lang="en-US" i="1" dirty="0"/>
              <a:t>. 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6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Применение </a:t>
            </a:r>
            <a:r>
              <a:rPr lang="ru-RU" dirty="0">
                <a:solidFill>
                  <a:srgbClr val="FF0000"/>
                </a:solidFill>
              </a:rPr>
              <a:t>кортикостероидов</a:t>
            </a:r>
            <a:r>
              <a:rPr lang="ru-RU" dirty="0"/>
              <a:t> не предотвращает развитие и прогрессирование HELLP-синдрома, но может повлиять на степень тромбоцитопении и подготовку легких плода.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Препараты </a:t>
            </a:r>
            <a:r>
              <a:rPr lang="ru-RU" dirty="0"/>
              <a:t>назначают при количестве тромбоцитов менее </a:t>
            </a:r>
            <a:r>
              <a:rPr lang="ru-RU" dirty="0" smtClean="0"/>
              <a:t>50</a:t>
            </a:r>
            <a:r>
              <a:rPr lang="ru-RU" baseline="30000" dirty="0" smtClean="0"/>
              <a:t>9</a:t>
            </a:r>
            <a:r>
              <a:rPr lang="ru-RU" dirty="0" smtClean="0"/>
              <a:t>/л</a:t>
            </a:r>
            <a:r>
              <a:rPr lang="ru-RU" dirty="0"/>
              <a:t>: </a:t>
            </a:r>
            <a:r>
              <a:rPr lang="ru-RU" dirty="0" smtClean="0"/>
              <a:t> </a:t>
            </a:r>
            <a:r>
              <a:rPr lang="ru-RU" dirty="0" err="1" smtClean="0"/>
              <a:t>дексаметазон</a:t>
            </a:r>
            <a:r>
              <a:rPr lang="ru-RU" dirty="0"/>
              <a:t>: 6 мг через 12 ч, или режим большой дозы </a:t>
            </a:r>
            <a:r>
              <a:rPr lang="ru-RU" dirty="0" err="1"/>
              <a:t>дексаметазона</a:t>
            </a:r>
            <a:r>
              <a:rPr lang="ru-RU" dirty="0"/>
              <a:t> – 10 мг через 12 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8640"/>
            <a:ext cx="8352928" cy="5760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/>
              <a:t>Улучшить результаты интенсивной терапии пациенток с </a:t>
            </a:r>
            <a:r>
              <a:rPr lang="ru-RU" dirty="0" err="1"/>
              <a:t>преэклампсией</a:t>
            </a:r>
            <a:r>
              <a:rPr lang="ru-RU" dirty="0"/>
              <a:t> на фоне </a:t>
            </a:r>
            <a:r>
              <a:rPr lang="ru-RU" dirty="0" err="1"/>
              <a:t>экстрагенитальной</a:t>
            </a:r>
            <a:r>
              <a:rPr lang="ru-RU" dirty="0"/>
              <a:t> патологии путем профилактики </a:t>
            </a:r>
            <a:r>
              <a:rPr lang="ru-RU" dirty="0" err="1"/>
              <a:t>полиорганных</a:t>
            </a:r>
            <a:r>
              <a:rPr lang="ru-RU" dirty="0"/>
              <a:t> нарушений на основании уточнения механизмов их формирования.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503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8064896" cy="72008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ПЭ и HELLP-синдром являются специфическими, ассоциированными с беременностью, формами ТМА. Всем пациенткам, госпитализированным с диагнозом ПЭ и/или HELLP-синдром, необходимо до родоразрешения исследовать лабораторные маркеры ТМА (</a:t>
            </a:r>
            <a:r>
              <a:rPr lang="ru-RU" dirty="0" err="1"/>
              <a:t>шизоциты</a:t>
            </a:r>
            <a:r>
              <a:rPr lang="ru-RU" dirty="0"/>
              <a:t>, ЛДГ, </a:t>
            </a:r>
            <a:r>
              <a:rPr lang="ru-RU" dirty="0" err="1"/>
              <a:t>гаптоглобин</a:t>
            </a:r>
            <a:r>
              <a:rPr lang="ru-RU" dirty="0"/>
              <a:t>, число тромбоцитов), а также определять уровень </a:t>
            </a:r>
            <a:r>
              <a:rPr lang="ru-RU" dirty="0" err="1"/>
              <a:t>креатинина</a:t>
            </a:r>
            <a:r>
              <a:rPr lang="ru-RU" dirty="0"/>
              <a:t> сыворотки.</a:t>
            </a:r>
          </a:p>
          <a:p>
            <a:r>
              <a:rPr lang="ru-RU" dirty="0"/>
              <a:t>Если у пациентки с установленным диагнозом HELLP-синдром своевременно начатая адекватная терапия не приводит к его регрессу в течение 48–72 часов, следует трансформировать диагноз в </a:t>
            </a:r>
            <a:r>
              <a:rPr lang="ru-RU" dirty="0" err="1"/>
              <a:t>аГУС</a:t>
            </a:r>
            <a:r>
              <a:rPr lang="ru-RU" dirty="0"/>
              <a:t> и начинать терапию </a:t>
            </a:r>
            <a:r>
              <a:rPr lang="ru-RU" dirty="0" err="1"/>
              <a:t>экулизумабом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2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280920" cy="72008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 (3)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Акушерский </a:t>
            </a:r>
            <a:r>
              <a:rPr lang="ru-RU" dirty="0" err="1"/>
              <a:t>аГУС</a:t>
            </a:r>
            <a:r>
              <a:rPr lang="ru-RU" dirty="0"/>
              <a:t> – сложный диагноз, и для его постановки и выработки тактики лечения необходим междисциплинарный подход и </a:t>
            </a:r>
            <a:r>
              <a:rPr lang="ru-RU" dirty="0" err="1"/>
              <a:t>содружественная</a:t>
            </a:r>
            <a:r>
              <a:rPr lang="ru-RU" dirty="0"/>
              <a:t> работа акушеров-гинекологов, анестезиологов-реаниматологов, нефрологов, гематологов.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7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Полиморфизм тяжелой ПЭ в ДРЦОМД (случаи)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5072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33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Полиморфизм тяжелой ПЭ в ДРЦОМД (случаи)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2762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0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«Современные черты» 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688632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/>
              <a:t>Раннее начало ( чаще 24 – 26 </a:t>
            </a:r>
            <a:r>
              <a:rPr lang="ru-RU" sz="3000" dirty="0" err="1"/>
              <a:t>нед</a:t>
            </a:r>
            <a:r>
              <a:rPr lang="ru-RU" sz="3000" dirty="0"/>
              <a:t>. </a:t>
            </a:r>
            <a:r>
              <a:rPr lang="ru-RU" sz="3000" dirty="0" err="1"/>
              <a:t>гестации</a:t>
            </a:r>
            <a:r>
              <a:rPr lang="ru-RU" sz="3000" dirty="0"/>
              <a:t>)</a:t>
            </a:r>
          </a:p>
          <a:p>
            <a:r>
              <a:rPr lang="ru-RU" sz="3000" dirty="0"/>
              <a:t>Искажение классического течения ПЭ на фоне сопутствующих заболеваний</a:t>
            </a:r>
          </a:p>
          <a:p>
            <a:r>
              <a:rPr lang="ru-RU" sz="3000" dirty="0" err="1"/>
              <a:t>Фульминантное</a:t>
            </a:r>
            <a:r>
              <a:rPr lang="ru-RU" sz="3000" dirty="0"/>
              <a:t> течение (нарастание симптомов  в пределах 24-48 ч)</a:t>
            </a:r>
          </a:p>
          <a:p>
            <a:r>
              <a:rPr lang="ru-RU" sz="3000" dirty="0" err="1"/>
              <a:t>Моносимптомная</a:t>
            </a:r>
            <a:r>
              <a:rPr lang="ru-RU" sz="3000" dirty="0"/>
              <a:t> клиника</a:t>
            </a:r>
          </a:p>
          <a:p>
            <a:r>
              <a:rPr lang="ru-RU" sz="3000" dirty="0" smtClean="0"/>
              <a:t>Минимальное проявление гипертензии, протеинурии, отеков.</a:t>
            </a:r>
          </a:p>
          <a:p>
            <a:r>
              <a:rPr lang="ru-RU" sz="3000" dirty="0" smtClean="0"/>
              <a:t> Развитие </a:t>
            </a:r>
            <a:r>
              <a:rPr lang="ru-RU" sz="3000" dirty="0"/>
              <a:t>плацентарной недостаточности 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/>
              <a:t> </a:t>
            </a:r>
            <a:r>
              <a:rPr lang="ru-RU" sz="3000" dirty="0" smtClean="0"/>
              <a:t>    (</a:t>
            </a:r>
            <a:r>
              <a:rPr lang="ru-RU" sz="3000" dirty="0"/>
              <a:t>ЗВУР , </a:t>
            </a:r>
            <a:r>
              <a:rPr lang="ru-RU" sz="3000" dirty="0" err="1"/>
              <a:t>дистресс</a:t>
            </a:r>
            <a:r>
              <a:rPr lang="ru-RU" sz="3000" dirty="0"/>
              <a:t> плода)</a:t>
            </a:r>
          </a:p>
          <a:p>
            <a:r>
              <a:rPr lang="ru-RU" sz="3000" dirty="0"/>
              <a:t>Появление неврологической симптоматики</a:t>
            </a:r>
          </a:p>
          <a:p>
            <a:r>
              <a:rPr lang="ru-RU" sz="3000" dirty="0"/>
              <a:t>Раннее развитие </a:t>
            </a:r>
            <a:r>
              <a:rPr lang="ru-RU" sz="3000" dirty="0" smtClean="0"/>
              <a:t>СПОН</a:t>
            </a:r>
          </a:p>
          <a:p>
            <a:pPr marL="0" indent="0">
              <a:buNone/>
            </a:pPr>
            <a:endParaRPr lang="ru-RU" sz="2100" i="1" dirty="0" smtClean="0"/>
          </a:p>
          <a:p>
            <a:pPr marL="0" indent="0" algn="r">
              <a:buNone/>
            </a:pPr>
            <a:r>
              <a:rPr lang="ru-RU" sz="2100" i="1" dirty="0" err="1" smtClean="0"/>
              <a:t>Преэклампсия</a:t>
            </a:r>
            <a:r>
              <a:rPr lang="ru-RU" sz="2100" i="1" dirty="0"/>
              <a:t>» под редакцией акад. РАМН Г.Т. Сухих, проф.  Л.Е. Мурашко. -2010 г. - С. 566   «Актуальные вопросы акушерства, гинекологии и </a:t>
            </a:r>
            <a:r>
              <a:rPr lang="ru-RU" sz="2100" i="1" dirty="0" err="1"/>
              <a:t>репрудуктологии</a:t>
            </a:r>
            <a:r>
              <a:rPr lang="ru-RU" sz="2100" i="1" dirty="0"/>
              <a:t>» под редакцией Е.В. </a:t>
            </a:r>
            <a:r>
              <a:rPr lang="ru-RU" sz="2100" i="1" dirty="0" err="1"/>
              <a:t>Коханевич</a:t>
            </a:r>
            <a:r>
              <a:rPr lang="ru-RU" sz="2100" i="1" dirty="0"/>
              <a:t>. Москва - 2006 г. .-С 480.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6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04640" cy="45259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355976" y="188640"/>
            <a:ext cx="4536504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Прошло около 30 лет и «маска» начала постепенно открывать </a:t>
            </a:r>
            <a:r>
              <a:rPr lang="ru-RU" dirty="0" smtClean="0"/>
              <a:t>лицо. </a:t>
            </a:r>
          </a:p>
          <a:p>
            <a:r>
              <a:rPr lang="ru-RU" dirty="0" smtClean="0"/>
              <a:t>В настоящее время  и ПЭ и </a:t>
            </a:r>
            <a:r>
              <a:rPr lang="en-US" dirty="0" smtClean="0"/>
              <a:t>HELLP</a:t>
            </a:r>
            <a:r>
              <a:rPr lang="ru-RU" dirty="0" smtClean="0"/>
              <a:t>-синдром рассматриваются с позиций тромботической микроангиопатии (ТМА).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Код в МКБ 10: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</a:rPr>
              <a:t>М31.1 Тромботическая микроангиопатия.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</a:rPr>
              <a:t>D</a:t>
            </a:r>
            <a:r>
              <a:rPr lang="ru-RU" dirty="0" smtClean="0">
                <a:solidFill>
                  <a:srgbClr val="FFFF00"/>
                </a:solidFill>
              </a:rPr>
              <a:t>59.3 </a:t>
            </a:r>
            <a:r>
              <a:rPr lang="ru-RU" dirty="0" err="1" smtClean="0">
                <a:solidFill>
                  <a:srgbClr val="FFFF00"/>
                </a:solidFill>
              </a:rPr>
              <a:t>Гемолитико</a:t>
            </a:r>
            <a:r>
              <a:rPr lang="ru-RU" dirty="0" smtClean="0">
                <a:solidFill>
                  <a:srgbClr val="FFFF00"/>
                </a:solidFill>
              </a:rPr>
              <a:t>-уремический синдром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4919008"/>
            <a:ext cx="8928991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5 лет наблюдается неуклонный рост верифицированных д-зов акушерского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аГУС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обусловлено не только истинным ростом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аГУС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но, в первую очередь повышением информированности врачей в отношении данного заболевания.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162" y="692696"/>
            <a:ext cx="806489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2902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Тромботическая микроангиопатия (ТМА):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Гетерогенная </a:t>
            </a:r>
            <a: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заболеваний, объединенных общностью гистологической картины и клинических проявлений при различии патогенетических механизмов</a:t>
            </a:r>
            <a:b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1" y="2773762"/>
            <a:ext cx="5099397" cy="39087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 ТМА: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Микроангиопатический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гемолиз: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кумбс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-негативная гемолитическая анемия с высоким уровнем ЛДГ,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шизоцитозом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низким уровнем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гаптоглобина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Тромбоцитопения потребления;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Ишемическое поражение органов (почек, ЦНС, сердца, легких и др.).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92" y="2780928"/>
            <a:ext cx="3005898" cy="20882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5575092" y="5054853"/>
            <a:ext cx="3334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Отек эндотелиальных клеток.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Гломерулярный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тромбоз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О Техника\Desktop\Федорова\01-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81075"/>
            <a:ext cx="5688012" cy="4525963"/>
          </a:xfrm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6227763" y="765175"/>
            <a:ext cx="27368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dirty="0"/>
              <a:t>Зубчатые, сморщенные, разрушенные эритроциты с резко очерченными краями (</a:t>
            </a:r>
            <a:r>
              <a:rPr lang="ru-RU" altLang="ru-RU" dirty="0" err="1"/>
              <a:t>акантоциты</a:t>
            </a:r>
            <a:r>
              <a:rPr lang="ru-RU" altLang="ru-RU" dirty="0"/>
              <a:t>, </a:t>
            </a:r>
            <a:r>
              <a:rPr lang="ru-RU" altLang="ru-RU" dirty="0" err="1"/>
              <a:t>эхиноциты</a:t>
            </a:r>
            <a:r>
              <a:rPr lang="ru-RU" altLang="ru-RU" dirty="0"/>
              <a:t>)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Маленькие, неправильной формы фрагменты эритроцитов (звездчатые клетки) и </a:t>
            </a:r>
            <a:r>
              <a:rPr lang="ru-RU" altLang="ru-RU" dirty="0" err="1"/>
              <a:t>шистоциты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ru-RU" altLang="ru-RU" dirty="0" err="1"/>
              <a:t>Полихромазия</a:t>
            </a:r>
            <a:r>
              <a:rPr lang="ru-RU" altLang="ru-RU" dirty="0"/>
              <a:t> (различная окраска)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«</a:t>
            </a:r>
            <a:r>
              <a:rPr lang="ru-RU" altLang="ru-RU" dirty="0" err="1"/>
              <a:t>Мишеневидный</a:t>
            </a:r>
            <a:r>
              <a:rPr lang="ru-RU" altLang="ru-RU" dirty="0"/>
              <a:t>» эритроцит</a:t>
            </a:r>
          </a:p>
          <a:p>
            <a:pPr eaLnBrk="1" hangingPunct="1">
              <a:buFontTx/>
              <a:buAutoNum type="arabicPeriod"/>
            </a:pPr>
            <a:endParaRPr lang="ru-RU" altLang="ru-RU" dirty="0"/>
          </a:p>
          <a:p>
            <a:pPr eaLnBrk="1" hangingPunct="1">
              <a:buFontTx/>
              <a:buAutoNum type="arabicPeriod"/>
            </a:pPr>
            <a:endParaRPr lang="ru-RU" altLang="ru-RU" dirty="0"/>
          </a:p>
          <a:p>
            <a:pPr eaLnBrk="1" hangingPunct="1">
              <a:buFontTx/>
              <a:buAutoNum type="arabicPeriod"/>
            </a:pPr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57332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фото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8823</TotalTime>
  <Words>2159</Words>
  <Application>Microsoft Office PowerPoint</Application>
  <PresentationFormat>Экран (4:3)</PresentationFormat>
  <Paragraphs>213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Тема Office</vt:lpstr>
      <vt:lpstr>«Атипичные формы» преэклампсии с позиций тромботической микроангиопатии</vt:lpstr>
      <vt:lpstr>  Goodlin R. S. Preeclavpsia as the great impostor// Am. J. Gynecol.- 1991.- V. 164.- P. 1577-1581. </vt:lpstr>
      <vt:lpstr>Презентация PowerPoint</vt:lpstr>
      <vt:lpstr>Полиморфизм тяжелой ПЭ в ДРЦОМД (случаи)</vt:lpstr>
      <vt:lpstr>Полиморфизм тяжелой ПЭ в ДРЦОМД (случаи)</vt:lpstr>
      <vt:lpstr>«Современные черты» ПЭ</vt:lpstr>
      <vt:lpstr>Презентация PowerPoint</vt:lpstr>
      <vt:lpstr> Тромботическая микроангиопатия (ТМА):  Гетерогенная группа заболеваний, объединенных общностью гистологической картины и клинических проявлений при различии патогенетических механизмов  </vt:lpstr>
      <vt:lpstr>Презентация PowerPoint</vt:lpstr>
      <vt:lpstr>Презентация PowerPoint</vt:lpstr>
      <vt:lpstr>Презентация PowerPoint</vt:lpstr>
      <vt:lpstr>Презентация PowerPoint</vt:lpstr>
      <vt:lpstr> Что такое тромботическая микроангиопатия ?  </vt:lpstr>
      <vt:lpstr>Презентация PowerPoint</vt:lpstr>
      <vt:lpstr>Презентация PowerPoint</vt:lpstr>
      <vt:lpstr>Дифференциальная диагностика аГУС у взрослых</vt:lpstr>
      <vt:lpstr>Имитаторы тяжелой ПЭ </vt:lpstr>
      <vt:lpstr>Акушерская ТМА и ОПП</vt:lpstr>
      <vt:lpstr>Преэклампсия и HELLP – синдром – специфические ассоциированные формы ТМА  </vt:lpstr>
      <vt:lpstr>Симптомы HELLP синдрома </vt:lpstr>
      <vt:lpstr>Основные формы ТМА в акушерской практике </vt:lpstr>
      <vt:lpstr>Принципы ИТ при ГУС/ТТП</vt:lpstr>
      <vt:lpstr>Презентация PowerPoint</vt:lpstr>
      <vt:lpstr>Презентация PowerPoint</vt:lpstr>
      <vt:lpstr>Базовая  терапия ПЭ</vt:lpstr>
      <vt:lpstr>Презентация PowerPoint</vt:lpstr>
      <vt:lpstr>Критерии «Swansea» (более 6 - вероятность ОЖДП) </vt:lpstr>
      <vt:lpstr>ОЖДП</vt:lpstr>
      <vt:lpstr>Интенсивная терапия ОЖДП</vt:lpstr>
      <vt:lpstr>Анестезия при ОЖДП</vt:lpstr>
      <vt:lpstr>Оптимальные параметры гемостаза перед родоразрешением и препараты для коррекции при ОЖДП </vt:lpstr>
      <vt:lpstr>Презентация PowerPoint</vt:lpstr>
      <vt:lpstr>Выводы (1)</vt:lpstr>
      <vt:lpstr>Выводы (2)</vt:lpstr>
      <vt:lpstr>Выводы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аспекты тяжелой преэклампсии в перинатальном центре III уровня.  Разбор клинических случаев.</dc:title>
  <dc:creator>Tanya</dc:creator>
  <cp:lastModifiedBy>Asus</cp:lastModifiedBy>
  <cp:revision>132</cp:revision>
  <dcterms:created xsi:type="dcterms:W3CDTF">2019-06-04T19:28:03Z</dcterms:created>
  <dcterms:modified xsi:type="dcterms:W3CDTF">2020-10-29T21:50:42Z</dcterms:modified>
</cp:coreProperties>
</file>