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12" r:id="rId3"/>
    <p:sldId id="314" r:id="rId4"/>
    <p:sldId id="313" r:id="rId5"/>
    <p:sldId id="258" r:id="rId6"/>
    <p:sldId id="260" r:id="rId7"/>
    <p:sldId id="295" r:id="rId8"/>
    <p:sldId id="316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18" r:id="rId21"/>
    <p:sldId id="307" r:id="rId22"/>
    <p:sldId id="308" r:id="rId23"/>
    <p:sldId id="309" r:id="rId24"/>
    <p:sldId id="319" r:id="rId25"/>
    <p:sldId id="32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D6"/>
    <a:srgbClr val="00339A"/>
    <a:srgbClr val="4B87FF"/>
    <a:srgbClr val="161674"/>
    <a:srgbClr val="1912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1F9EC-1E1E-486C-A2A8-4BE7725CBAA2}" type="datetimeFigureOut">
              <a:rPr lang="uk-UA" smtClean="0"/>
              <a:t>28.10.2020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F66DA-F71E-4CA9-AB91-08594A98A57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885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F66DA-F71E-4CA9-AB91-08594A98A57E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15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4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0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6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74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97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5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3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90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40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37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4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образовательная организация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«Донецкий национальный медицинский университет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М.Горького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Кафедра анестезиологии, интенсивной терапии и МНС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РЕГИОНАРНАЯ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АНЕСТЕЗИЯ У РАНЕННЫХ И ПОСТРАДАВШИХ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Смирнова Н.Н., доцент Ермилов Г.И., </a:t>
            </a:r>
            <a:b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ru-RU" alt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Билошапка</a:t>
            </a:r>
            <a: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В.А., ассистент Ермилова М.В.</a:t>
            </a:r>
            <a:endParaRPr lang="uk-UA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dirty="0" smtClean="0">
                <a:solidFill>
                  <a:srgbClr val="FFFF00"/>
                </a:solidFill>
              </a:rPr>
              <a:t>	</a:t>
            </a:r>
            <a:r>
              <a:rPr lang="uk-UA" sz="3000" b="1" dirty="0" smtClean="0">
                <a:solidFill>
                  <a:srgbClr val="FFFF00"/>
                </a:solidFill>
              </a:rPr>
              <a:t>Для </a:t>
            </a:r>
            <a:r>
              <a:rPr lang="uk-UA" sz="3000" b="1" dirty="0" err="1">
                <a:solidFill>
                  <a:srgbClr val="FFFF00"/>
                </a:solidFill>
              </a:rPr>
              <a:t>адекватной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защиты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организма</a:t>
            </a:r>
            <a:r>
              <a:rPr lang="uk-UA" sz="3000" b="1" dirty="0">
                <a:solidFill>
                  <a:srgbClr val="FFFF00"/>
                </a:solidFill>
              </a:rPr>
              <a:t> от </a:t>
            </a:r>
            <a:r>
              <a:rPr lang="uk-UA" sz="3000" b="1" dirty="0" err="1">
                <a:solidFill>
                  <a:srgbClr val="FFFF00"/>
                </a:solidFill>
              </a:rPr>
              <a:t>хирургической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травмы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мы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применяли</a:t>
            </a:r>
            <a:r>
              <a:rPr lang="uk-UA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многокомпонентную</a:t>
            </a:r>
            <a:r>
              <a:rPr lang="uk-UA" sz="3000" b="1" dirty="0">
                <a:solidFill>
                  <a:srgbClr val="FFFF00"/>
                </a:solidFill>
              </a:rPr>
              <a:t> и </a:t>
            </a:r>
            <a:r>
              <a:rPr lang="uk-UA" sz="3000" b="1" dirty="0" err="1">
                <a:solidFill>
                  <a:srgbClr val="FFFF00"/>
                </a:solidFill>
              </a:rPr>
              <a:t>многоуровневую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анестезию</a:t>
            </a:r>
            <a:r>
              <a:rPr lang="uk-UA" sz="3000" b="1" dirty="0">
                <a:solidFill>
                  <a:srgbClr val="FFFF00"/>
                </a:solidFill>
              </a:rPr>
              <a:t>, </a:t>
            </a:r>
            <a:r>
              <a:rPr lang="uk-UA" sz="3000" b="1" dirty="0" err="1">
                <a:solidFill>
                  <a:srgbClr val="FFFF00"/>
                </a:solidFill>
              </a:rPr>
              <a:t>где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ведущим</a:t>
            </a:r>
            <a:r>
              <a:rPr lang="uk-UA" sz="3000" b="1" dirty="0">
                <a:solidFill>
                  <a:srgbClr val="FFFF00"/>
                </a:solidFill>
              </a:rPr>
              <a:t> компонентом </a:t>
            </a:r>
            <a:r>
              <a:rPr lang="uk-UA" sz="3000" b="1" dirty="0" smtClean="0">
                <a:solidFill>
                  <a:srgbClr val="FFFF00"/>
                </a:solidFill>
              </a:rPr>
              <a:t>являлась </a:t>
            </a:r>
            <a:r>
              <a:rPr lang="uk-UA" sz="3000" b="1" dirty="0" err="1">
                <a:solidFill>
                  <a:srgbClr val="FFFF00"/>
                </a:solidFill>
              </a:rPr>
              <a:t>сегментарная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аналгезия</a:t>
            </a:r>
            <a:r>
              <a:rPr lang="uk-UA" sz="3000" b="1" dirty="0">
                <a:solidFill>
                  <a:srgbClr val="FFFF00"/>
                </a:solidFill>
              </a:rPr>
              <a:t>. </a:t>
            </a:r>
            <a:r>
              <a:rPr lang="uk-UA" sz="3000" b="1" dirty="0" smtClean="0">
                <a:solidFill>
                  <a:srgbClr val="FFFF00"/>
                </a:solidFill>
              </a:rPr>
              <a:t/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>
                <a:solidFill>
                  <a:srgbClr val="FFFF00"/>
                </a:solidFill>
              </a:rPr>
              <a:t>	</a:t>
            </a:r>
            <a:r>
              <a:rPr lang="uk-UA" sz="3000" b="1" dirty="0" smtClean="0">
                <a:solidFill>
                  <a:srgbClr val="FFFF00"/>
                </a:solidFill>
              </a:rPr>
              <a:t/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>
                <a:solidFill>
                  <a:srgbClr val="FFFF00"/>
                </a:solidFill>
              </a:rPr>
              <a:t>	</a:t>
            </a:r>
            <a:r>
              <a:rPr lang="uk-UA" sz="3000" b="1" dirty="0" err="1" smtClean="0">
                <a:solidFill>
                  <a:srgbClr val="FFFF00"/>
                </a:solidFill>
              </a:rPr>
              <a:t>Регионарная</a:t>
            </a:r>
            <a:r>
              <a:rPr lang="uk-UA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анестезия</a:t>
            </a:r>
            <a:r>
              <a:rPr lang="uk-UA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>
                <a:solidFill>
                  <a:srgbClr val="FFFF00"/>
                </a:solidFill>
              </a:rPr>
              <a:t>при </a:t>
            </a:r>
            <a:r>
              <a:rPr lang="uk-UA" sz="3000" b="1" dirty="0" err="1">
                <a:solidFill>
                  <a:srgbClr val="FFFF00"/>
                </a:solidFill>
              </a:rPr>
              <a:t>операциях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применялась</a:t>
            </a:r>
            <a:r>
              <a:rPr lang="uk-UA" sz="3000" b="1" dirty="0" smtClean="0">
                <a:solidFill>
                  <a:srgbClr val="FFFF00"/>
                </a:solidFill>
              </a:rPr>
              <a:t>:</a:t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 smtClean="0">
                <a:solidFill>
                  <a:srgbClr val="FFFF00"/>
                </a:solidFill>
              </a:rPr>
              <a:t>-  </a:t>
            </a:r>
            <a:r>
              <a:rPr lang="uk-UA" sz="3000" b="1" dirty="0">
                <a:solidFill>
                  <a:srgbClr val="FFFF00"/>
                </a:solidFill>
              </a:rPr>
              <a:t>в </a:t>
            </a:r>
            <a:r>
              <a:rPr lang="uk-UA" sz="3000" b="1" dirty="0" err="1">
                <a:solidFill>
                  <a:srgbClr val="FFFF00"/>
                </a:solidFill>
              </a:rPr>
              <a:t>чистом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виде</a:t>
            </a:r>
            <a:r>
              <a:rPr lang="uk-UA" sz="3000" b="1" dirty="0" smtClean="0">
                <a:solidFill>
                  <a:srgbClr val="FFFF00"/>
                </a:solidFill>
              </a:rPr>
              <a:t>; </a:t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 smtClean="0">
                <a:solidFill>
                  <a:srgbClr val="FFFF00"/>
                </a:solidFill>
              </a:rPr>
              <a:t>- в </a:t>
            </a:r>
            <a:r>
              <a:rPr lang="uk-UA" sz="3000" b="1" dirty="0" err="1">
                <a:solidFill>
                  <a:srgbClr val="FFFF00"/>
                </a:solidFill>
              </a:rPr>
              <a:t>сочетании</a:t>
            </a:r>
            <a:r>
              <a:rPr lang="uk-UA" sz="3000" b="1" dirty="0">
                <a:solidFill>
                  <a:srgbClr val="FFFF00"/>
                </a:solidFill>
              </a:rPr>
              <a:t> с анальгетиками и (</a:t>
            </a:r>
            <a:r>
              <a:rPr lang="uk-UA" sz="3000" b="1" dirty="0" err="1">
                <a:solidFill>
                  <a:srgbClr val="FFFF00"/>
                </a:solidFill>
              </a:rPr>
              <a:t>или</a:t>
            </a:r>
            <a:r>
              <a:rPr lang="uk-UA" sz="3000" b="1" dirty="0">
                <a:solidFill>
                  <a:srgbClr val="FFFF00"/>
                </a:solidFill>
              </a:rPr>
              <a:t>) </a:t>
            </a:r>
            <a:r>
              <a:rPr lang="uk-UA" sz="3000" b="1" dirty="0" err="1">
                <a:solidFill>
                  <a:srgbClr val="FFFF00"/>
                </a:solidFill>
              </a:rPr>
              <a:t>седативными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smtClean="0">
                <a:solidFill>
                  <a:srgbClr val="FFFF00"/>
                </a:solidFill>
              </a:rPr>
              <a:t>препаратами; </a:t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 smtClean="0">
                <a:solidFill>
                  <a:srgbClr val="FFFF00"/>
                </a:solidFill>
              </a:rPr>
              <a:t>-  </a:t>
            </a:r>
            <a:r>
              <a:rPr lang="uk-UA" sz="3000" b="1" dirty="0">
                <a:solidFill>
                  <a:srgbClr val="FFFF00"/>
                </a:solidFill>
              </a:rPr>
              <a:t>в </a:t>
            </a:r>
            <a:r>
              <a:rPr lang="uk-UA" sz="3000" b="1" dirty="0" err="1">
                <a:solidFill>
                  <a:srgbClr val="FFFF00"/>
                </a:solidFill>
              </a:rPr>
              <a:t>качестве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вспомогательного</a:t>
            </a:r>
            <a:r>
              <a:rPr lang="uk-UA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анальгетического</a:t>
            </a:r>
            <a:r>
              <a:rPr lang="uk-UA" sz="3000" b="1" dirty="0">
                <a:solidFill>
                  <a:srgbClr val="FFFF00"/>
                </a:solidFill>
              </a:rPr>
              <a:t> компонента </a:t>
            </a:r>
            <a:r>
              <a:rPr lang="uk-UA" sz="3000" b="1" dirty="0" smtClean="0">
                <a:solidFill>
                  <a:srgbClr val="FFFF00"/>
                </a:solidFill>
              </a:rPr>
              <a:t>при </a:t>
            </a:r>
            <a:r>
              <a:rPr lang="uk-UA" sz="3000" b="1" dirty="0" err="1" smtClean="0">
                <a:solidFill>
                  <a:srgbClr val="FFFF00"/>
                </a:solidFill>
              </a:rPr>
              <a:t>общей</a:t>
            </a:r>
            <a:r>
              <a:rPr lang="uk-UA" sz="3000" b="1" dirty="0" smtClean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анестезии</a:t>
            </a:r>
            <a:r>
              <a:rPr lang="uk-UA" sz="3000" b="1" dirty="0">
                <a:solidFill>
                  <a:srgbClr val="FFFF00"/>
                </a:solidFill>
              </a:rPr>
              <a:t>. </a:t>
            </a:r>
            <a:br>
              <a:rPr lang="uk-UA" sz="3000" b="1" dirty="0">
                <a:solidFill>
                  <a:srgbClr val="FFFF00"/>
                </a:solidFill>
              </a:rPr>
            </a:br>
            <a:r>
              <a:rPr lang="uk-UA" sz="3000" b="1" dirty="0" smtClean="0">
                <a:solidFill>
                  <a:srgbClr val="FFFF00"/>
                </a:solidFill>
              </a:rPr>
              <a:t>	</a:t>
            </a:r>
            <a:br>
              <a:rPr lang="uk-UA" sz="3000" b="1" dirty="0" smtClean="0">
                <a:solidFill>
                  <a:srgbClr val="FFFF00"/>
                </a:solidFill>
              </a:rPr>
            </a:br>
            <a:r>
              <a:rPr lang="uk-UA" sz="3000" b="1" dirty="0">
                <a:solidFill>
                  <a:srgbClr val="FFFF00"/>
                </a:solidFill>
              </a:rPr>
              <a:t>	</a:t>
            </a:r>
            <a:r>
              <a:rPr lang="uk-UA" sz="3000" b="1" dirty="0" smtClean="0">
                <a:solidFill>
                  <a:srgbClr val="FFFF00"/>
                </a:solidFill>
              </a:rPr>
              <a:t>При </a:t>
            </a:r>
            <a:r>
              <a:rPr lang="uk-UA" sz="3000" b="1" dirty="0" err="1">
                <a:solidFill>
                  <a:srgbClr val="FFFF00"/>
                </a:solidFill>
              </a:rPr>
              <a:t>лечении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раненых</a:t>
            </a:r>
            <a:r>
              <a:rPr lang="uk-UA" sz="3000" b="1" dirty="0" smtClean="0">
                <a:solidFill>
                  <a:srgbClr val="FFFF00"/>
                </a:solidFill>
              </a:rPr>
              <a:t>, </a:t>
            </a:r>
            <a:r>
              <a:rPr lang="uk-UA" sz="3000" b="1" dirty="0" err="1">
                <a:solidFill>
                  <a:srgbClr val="FFFF00"/>
                </a:solidFill>
              </a:rPr>
              <a:t>выбор</a:t>
            </a:r>
            <a:r>
              <a:rPr lang="uk-UA" sz="3000" b="1" dirty="0">
                <a:solidFill>
                  <a:srgbClr val="FFFF00"/>
                </a:solidFill>
              </a:rPr>
              <a:t> того </a:t>
            </a:r>
            <a:r>
              <a:rPr lang="uk-UA" sz="3000" b="1" dirty="0" err="1">
                <a:solidFill>
                  <a:srgbClr val="FFFF00"/>
                </a:solidFill>
              </a:rPr>
              <a:t>или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>
                <a:solidFill>
                  <a:srgbClr val="FFFF00"/>
                </a:solidFill>
              </a:rPr>
              <a:t>иного</a:t>
            </a:r>
            <a:r>
              <a:rPr lang="uk-UA" sz="3000" b="1" dirty="0">
                <a:solidFill>
                  <a:srgbClr val="FFFF00"/>
                </a:solidFill>
              </a:rPr>
              <a:t> метода </a:t>
            </a:r>
            <a:r>
              <a:rPr lang="uk-UA" sz="3000" b="1" dirty="0" err="1">
                <a:solidFill>
                  <a:srgbClr val="FFFF00"/>
                </a:solidFill>
              </a:rPr>
              <a:t>анестезии</a:t>
            </a:r>
            <a:r>
              <a:rPr lang="uk-UA" sz="3000" b="1" dirty="0">
                <a:solidFill>
                  <a:srgbClr val="FFFF00"/>
                </a:solidFill>
              </a:rPr>
              <a:t> </a:t>
            </a:r>
            <a:r>
              <a:rPr lang="uk-UA" sz="3000" b="1" dirty="0" err="1" smtClean="0">
                <a:solidFill>
                  <a:srgbClr val="FFFF00"/>
                </a:solidFill>
              </a:rPr>
              <a:t>определялся</a:t>
            </a:r>
            <a:r>
              <a:rPr lang="uk-UA" sz="3000" b="1" dirty="0" smtClean="0">
                <a:solidFill>
                  <a:srgbClr val="FFFF00"/>
                </a:solidFill>
              </a:rPr>
              <a:t> характером ранений.</a:t>
            </a:r>
            <a:endParaRPr lang="uk-UA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466730"/>
          </a:xfrm>
        </p:spPr>
        <p:txBody>
          <a:bodyPr>
            <a:normAutofit/>
          </a:bodyPr>
          <a:lstStyle/>
          <a:p>
            <a:pPr algn="l"/>
            <a:r>
              <a:rPr lang="uk-UA" sz="2600" b="1" dirty="0" smtClean="0">
                <a:solidFill>
                  <a:srgbClr val="FFFF00"/>
                </a:solidFill>
              </a:rPr>
              <a:t>При проведении РА в ДоКТМО мы использовали: </a:t>
            </a:r>
            <a:br>
              <a:rPr lang="uk-UA" sz="2600" b="1" dirty="0" smtClean="0">
                <a:solidFill>
                  <a:srgbClr val="FFFF00"/>
                </a:solidFill>
              </a:rPr>
            </a:br>
            <a:r>
              <a:rPr lang="uk-UA" sz="2600" dirty="0">
                <a:solidFill>
                  <a:srgbClr val="FFFF00"/>
                </a:solidFill>
              </a:rPr>
              <a:t/>
            </a:r>
            <a:br>
              <a:rPr lang="uk-UA" sz="2600" dirty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>1) </a:t>
            </a:r>
            <a:r>
              <a:rPr lang="uk-UA" sz="2600" b="1" dirty="0" smtClean="0">
                <a:solidFill>
                  <a:srgbClr val="FFFF00"/>
                </a:solidFill>
              </a:rPr>
              <a:t>катетерную технику </a:t>
            </a:r>
            <a:r>
              <a:rPr lang="uk-UA" sz="2600" b="1" dirty="0">
                <a:solidFill>
                  <a:srgbClr val="FFFF00"/>
                </a:solidFill>
              </a:rPr>
              <a:t>продленной РА; </a:t>
            </a:r>
            <a:r>
              <a:rPr lang="uk-UA" sz="2600" b="1" dirty="0" smtClean="0">
                <a:solidFill>
                  <a:srgbClr val="FFFF00"/>
                </a:solidFill>
              </a:rPr>
              <a:t/>
            </a:r>
            <a:br>
              <a:rPr lang="uk-UA" sz="2600" b="1" dirty="0" smtClean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/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>2) </a:t>
            </a:r>
            <a:r>
              <a:rPr lang="uk-UA" sz="2600" b="1" dirty="0" smtClean="0">
                <a:solidFill>
                  <a:srgbClr val="FFFF00"/>
                </a:solidFill>
              </a:rPr>
              <a:t>новые малотоксичные местные анестетики </a:t>
            </a:r>
            <a:r>
              <a:rPr lang="uk-UA" sz="2600" b="1" dirty="0">
                <a:solidFill>
                  <a:srgbClr val="FFFF00"/>
                </a:solidFill>
              </a:rPr>
              <a:t>длительного действия; </a:t>
            </a:r>
            <a:r>
              <a:rPr lang="uk-UA" sz="2600" b="1" dirty="0" smtClean="0">
                <a:solidFill>
                  <a:srgbClr val="FFFF00"/>
                </a:solidFill>
              </a:rPr>
              <a:t/>
            </a:r>
            <a:br>
              <a:rPr lang="uk-UA" sz="2600" b="1" dirty="0" smtClean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/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>3) </a:t>
            </a:r>
            <a:r>
              <a:rPr lang="uk-UA" sz="2600" b="1" dirty="0" smtClean="0">
                <a:solidFill>
                  <a:srgbClr val="FFFF00"/>
                </a:solidFill>
              </a:rPr>
              <a:t>малые дозы МА, что беспечивало управляемость </a:t>
            </a:r>
            <a:r>
              <a:rPr lang="uk-UA" sz="2600" b="1" dirty="0">
                <a:solidFill>
                  <a:srgbClr val="FFFF00"/>
                </a:solidFill>
              </a:rPr>
              <a:t>и </a:t>
            </a:r>
            <a:r>
              <a:rPr lang="uk-UA" sz="2600" b="1" dirty="0" smtClean="0">
                <a:solidFill>
                  <a:srgbClr val="FFFF00"/>
                </a:solidFill>
              </a:rPr>
              <a:t>безопасность </a:t>
            </a:r>
            <a:r>
              <a:rPr lang="uk-UA" sz="2600" b="1" dirty="0">
                <a:solidFill>
                  <a:srgbClr val="FFFF00"/>
                </a:solidFill>
              </a:rPr>
              <a:t>регионарной анестезии; </a:t>
            </a:r>
            <a:r>
              <a:rPr lang="uk-UA" sz="2600" b="1" dirty="0" smtClean="0">
                <a:solidFill>
                  <a:srgbClr val="FFFF00"/>
                </a:solidFill>
              </a:rPr>
              <a:t/>
            </a:r>
            <a:br>
              <a:rPr lang="uk-UA" sz="2600" b="1" dirty="0" smtClean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/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>
                <a:solidFill>
                  <a:srgbClr val="FFFF00"/>
                </a:solidFill>
              </a:rPr>
              <a:t>4) </a:t>
            </a:r>
            <a:r>
              <a:rPr lang="uk-UA" sz="2600" b="1" dirty="0" smtClean="0">
                <a:solidFill>
                  <a:srgbClr val="FFFF00"/>
                </a:solidFill>
              </a:rPr>
              <a:t>комбинированную </a:t>
            </a:r>
            <a:r>
              <a:rPr lang="uk-UA" sz="2600" b="1" dirty="0">
                <a:solidFill>
                  <a:srgbClr val="FFFF00"/>
                </a:solidFill>
              </a:rPr>
              <a:t>(</a:t>
            </a:r>
            <a:r>
              <a:rPr lang="uk-UA" sz="2600" b="1" dirty="0" smtClean="0">
                <a:solidFill>
                  <a:srgbClr val="FFFF00"/>
                </a:solidFill>
              </a:rPr>
              <a:t>сочетанную) регионарную </a:t>
            </a:r>
            <a:r>
              <a:rPr lang="uk-UA" sz="2600" b="1" dirty="0">
                <a:solidFill>
                  <a:srgbClr val="FFFF00"/>
                </a:solidFill>
              </a:rPr>
              <a:t>и </a:t>
            </a:r>
            <a:r>
              <a:rPr lang="uk-UA" sz="2600" b="1" dirty="0" smtClean="0">
                <a:solidFill>
                  <a:srgbClr val="FFFF00"/>
                </a:solidFill>
              </a:rPr>
              <a:t>общую </a:t>
            </a:r>
            <a:r>
              <a:rPr lang="uk-UA" sz="2600" b="1" dirty="0">
                <a:solidFill>
                  <a:srgbClr val="FFFF00"/>
                </a:solidFill>
              </a:rPr>
              <a:t>анестезии.</a:t>
            </a:r>
          </a:p>
        </p:txBody>
      </p:sp>
    </p:spTree>
    <p:extLst>
      <p:ext uri="{BB962C8B-B14F-4D97-AF65-F5344CB8AC3E}">
        <p14:creationId xmlns:p14="http://schemas.microsoft.com/office/powerpoint/2010/main" val="41133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94722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Не </a:t>
            </a:r>
            <a:r>
              <a:rPr lang="uk-UA" sz="2800" b="1" dirty="0" err="1">
                <a:solidFill>
                  <a:srgbClr val="FFFF00"/>
                </a:solidFill>
              </a:rPr>
              <a:t>противопоставляя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регионарную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анестезию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общей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следует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отметить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что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привлекательность</a:t>
            </a:r>
            <a:r>
              <a:rPr lang="uk-UA" sz="2800" b="1" dirty="0">
                <a:solidFill>
                  <a:srgbClr val="FFFF00"/>
                </a:solidFill>
              </a:rPr>
              <a:t> РА в </a:t>
            </a:r>
            <a:r>
              <a:rPr lang="uk-UA" sz="2800" b="1" dirty="0" err="1">
                <a:solidFill>
                  <a:srgbClr val="FFFF00"/>
                </a:solidFill>
              </a:rPr>
              <a:t>значительной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степени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связана</a:t>
            </a:r>
            <a:r>
              <a:rPr lang="uk-UA" sz="2800" b="1" dirty="0">
                <a:solidFill>
                  <a:srgbClr val="FFFF00"/>
                </a:solidFill>
              </a:rPr>
              <a:t> с </a:t>
            </a:r>
            <a:r>
              <a:rPr lang="uk-UA" sz="2800" b="1" dirty="0" err="1">
                <a:solidFill>
                  <a:srgbClr val="FFFF00"/>
                </a:solidFill>
              </a:rPr>
              <a:t>возможностью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отказаться</a:t>
            </a:r>
            <a:r>
              <a:rPr lang="uk-UA" sz="2800" b="1" dirty="0">
                <a:solidFill>
                  <a:srgbClr val="FFFF00"/>
                </a:solidFill>
              </a:rPr>
              <a:t> от </a:t>
            </a:r>
            <a:r>
              <a:rPr lang="uk-UA" sz="2800" b="1" dirty="0" err="1">
                <a:solidFill>
                  <a:srgbClr val="FFFF00"/>
                </a:solidFill>
              </a:rPr>
              <a:t>применения</a:t>
            </a:r>
            <a:r>
              <a:rPr lang="uk-UA" sz="2800" b="1" dirty="0">
                <a:solidFill>
                  <a:srgbClr val="FFFF00"/>
                </a:solidFill>
              </a:rPr>
              <a:t> ИВЛ при </a:t>
            </a:r>
            <a:r>
              <a:rPr lang="uk-UA" sz="2800" b="1" dirty="0" err="1">
                <a:solidFill>
                  <a:srgbClr val="FFFF00"/>
                </a:solidFill>
              </a:rPr>
              <a:t>операциях</a:t>
            </a:r>
            <a:r>
              <a:rPr lang="uk-UA" sz="2800" b="1" dirty="0">
                <a:solidFill>
                  <a:srgbClr val="FFFF00"/>
                </a:solidFill>
              </a:rPr>
              <a:t> на </a:t>
            </a:r>
            <a:r>
              <a:rPr lang="uk-UA" sz="2800" b="1" dirty="0" err="1" smtClean="0">
                <a:solidFill>
                  <a:srgbClr val="FFFF00"/>
                </a:solidFill>
              </a:rPr>
              <a:t>нижних</a:t>
            </a:r>
            <a:r>
              <a:rPr lang="uk-UA" sz="2800" b="1" smtClean="0">
                <a:solidFill>
                  <a:srgbClr val="FFFF00"/>
                </a:solidFill>
              </a:rPr>
              <a:t> конечностях</a:t>
            </a:r>
            <a:r>
              <a:rPr lang="uk-UA" sz="2800" b="1" dirty="0">
                <a:solidFill>
                  <a:srgbClr val="FFFF00"/>
                </a:solidFill>
              </a:rPr>
              <a:t>, органах </a:t>
            </a:r>
            <a:r>
              <a:rPr lang="uk-UA" sz="2800" b="1" dirty="0" err="1">
                <a:solidFill>
                  <a:srgbClr val="FFFF00"/>
                </a:solidFill>
              </a:rPr>
              <a:t>брюшной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полости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ниже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пупка и малого таза.</a:t>
            </a:r>
          </a:p>
        </p:txBody>
      </p:sp>
    </p:spTree>
    <p:extLst>
      <p:ext uri="{BB962C8B-B14F-4D97-AF65-F5344CB8AC3E}">
        <p14:creationId xmlns:p14="http://schemas.microsoft.com/office/powerpoint/2010/main" val="429107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6394722"/>
          </a:xfrm>
        </p:spPr>
        <p:txBody>
          <a:bodyPr>
            <a:normAutofit fontScale="90000"/>
          </a:bodyPr>
          <a:lstStyle/>
          <a:p>
            <a:pPr algn="l"/>
            <a:r>
              <a:rPr lang="uk-UA" sz="2500" b="1" dirty="0">
                <a:solidFill>
                  <a:srgbClr val="FFFF00"/>
                </a:solidFill>
              </a:rPr>
              <a:t>Показаниями к проведению комбинированной </a:t>
            </a:r>
            <a:r>
              <a:rPr lang="uk-UA" sz="2500" b="1" dirty="0" smtClean="0">
                <a:solidFill>
                  <a:srgbClr val="FFFF00"/>
                </a:solidFill>
              </a:rPr>
              <a:t> (РА+общая анестезия+ИВЛ) анестезии </a:t>
            </a:r>
            <a:r>
              <a:rPr lang="uk-UA" sz="2500" b="1" dirty="0">
                <a:solidFill>
                  <a:srgbClr val="FFFF00"/>
                </a:solidFill>
              </a:rPr>
              <a:t>являются</a:t>
            </a:r>
            <a:r>
              <a:rPr lang="uk-UA" sz="2500" b="1" dirty="0" smtClean="0">
                <a:solidFill>
                  <a:srgbClr val="FFFF00"/>
                </a:solidFill>
              </a:rPr>
              <a:t>:</a:t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/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>- неустойчивая </a:t>
            </a:r>
            <a:r>
              <a:rPr lang="uk-UA" sz="2500" b="1" dirty="0">
                <a:solidFill>
                  <a:srgbClr val="FFFF00"/>
                </a:solidFill>
              </a:rPr>
              <a:t>гемодинамика</a:t>
            </a:r>
            <a:r>
              <a:rPr lang="uk-UA" sz="2500" b="1" dirty="0" smtClean="0">
                <a:solidFill>
                  <a:srgbClr val="FFFF00"/>
                </a:solidFill>
              </a:rPr>
              <a:t>;</a:t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>
                <a:solidFill>
                  <a:srgbClr val="FFFF00"/>
                </a:solidFill>
              </a:rPr>
              <a:t/>
            </a:r>
            <a:br>
              <a:rPr lang="uk-UA" sz="2500" b="1" dirty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>- длительные </a:t>
            </a:r>
            <a:r>
              <a:rPr lang="uk-UA" sz="2500" b="1" dirty="0">
                <a:solidFill>
                  <a:srgbClr val="FFFF00"/>
                </a:solidFill>
              </a:rPr>
              <a:t>операции, связанные с неудобным положением и утомляемостью на операционном столе</a:t>
            </a:r>
            <a:r>
              <a:rPr lang="uk-UA" sz="2500" b="1" dirty="0" smtClean="0">
                <a:solidFill>
                  <a:srgbClr val="FFFF00"/>
                </a:solidFill>
              </a:rPr>
              <a:t>;</a:t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>
                <a:solidFill>
                  <a:srgbClr val="FFFF00"/>
                </a:solidFill>
              </a:rPr>
              <a:t/>
            </a:r>
            <a:br>
              <a:rPr lang="uk-UA" sz="2500" b="1" dirty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>- невозможность </a:t>
            </a:r>
            <a:r>
              <a:rPr lang="uk-UA" sz="2500" b="1" dirty="0">
                <a:solidFill>
                  <a:srgbClr val="FFFF00"/>
                </a:solidFill>
              </a:rPr>
              <a:t>в полной мере обеспечить регионарной анестезией эффективный сенсорный блок, в </a:t>
            </a:r>
            <a:r>
              <a:rPr lang="uk-UA" sz="2500" b="1" dirty="0" err="1" smtClean="0">
                <a:solidFill>
                  <a:srgbClr val="FFFF00"/>
                </a:solidFill>
              </a:rPr>
              <a:t>особенности</a:t>
            </a:r>
            <a:r>
              <a:rPr lang="uk-UA" sz="2500" b="1" dirty="0" smtClean="0">
                <a:solidFill>
                  <a:srgbClr val="FFFF00"/>
                </a:solidFill>
              </a:rPr>
              <a:t>, </a:t>
            </a:r>
            <a:r>
              <a:rPr lang="uk-UA" sz="2500" b="1" dirty="0">
                <a:solidFill>
                  <a:srgbClr val="FFFF00"/>
                </a:solidFill>
              </a:rPr>
              <a:t>при операциях на верхнем этаже </a:t>
            </a:r>
            <a:r>
              <a:rPr lang="uk-UA" sz="2500" b="1" dirty="0" err="1">
                <a:solidFill>
                  <a:srgbClr val="FFFF00"/>
                </a:solidFill>
              </a:rPr>
              <a:t>брюшной</a:t>
            </a:r>
            <a:r>
              <a:rPr lang="uk-UA" sz="2500" b="1" dirty="0">
                <a:solidFill>
                  <a:srgbClr val="FFFF00"/>
                </a:solidFill>
              </a:rPr>
              <a:t> </a:t>
            </a:r>
            <a:r>
              <a:rPr lang="uk-UA" sz="2500" b="1" dirty="0" err="1" smtClean="0">
                <a:solidFill>
                  <a:srgbClr val="FFFF00"/>
                </a:solidFill>
              </a:rPr>
              <a:t>полости</a:t>
            </a:r>
            <a:r>
              <a:rPr lang="uk-UA" sz="2500" b="1" dirty="0" smtClean="0">
                <a:solidFill>
                  <a:srgbClr val="FFFF00"/>
                </a:solidFill>
              </a:rPr>
              <a:t> и </a:t>
            </a:r>
            <a:r>
              <a:rPr lang="uk-UA" sz="2500" b="1" dirty="0">
                <a:solidFill>
                  <a:srgbClr val="FFFF00"/>
                </a:solidFill>
              </a:rPr>
              <a:t>при множественных повреждениях</a:t>
            </a:r>
            <a:r>
              <a:rPr lang="uk-UA" sz="2500" b="1" dirty="0" smtClean="0">
                <a:solidFill>
                  <a:srgbClr val="FFFF00"/>
                </a:solidFill>
              </a:rPr>
              <a:t>;</a:t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>
                <a:solidFill>
                  <a:srgbClr val="FFFF00"/>
                </a:solidFill>
              </a:rPr>
              <a:t/>
            </a:r>
            <a:br>
              <a:rPr lang="uk-UA" sz="2500" b="1" dirty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>- необходимость </a:t>
            </a:r>
            <a:r>
              <a:rPr lang="uk-UA" sz="2500" b="1" dirty="0">
                <a:solidFill>
                  <a:srgbClr val="FFFF00"/>
                </a:solidFill>
              </a:rPr>
              <a:t>в мышечной релаксации для работы хирурга, </a:t>
            </a:r>
            <a:r>
              <a:rPr lang="uk-UA" sz="2500" b="1" dirty="0" err="1" smtClean="0">
                <a:solidFill>
                  <a:srgbClr val="FFFF00"/>
                </a:solidFill>
              </a:rPr>
              <a:t>которая</a:t>
            </a:r>
            <a:r>
              <a:rPr lang="uk-UA" sz="2500" b="1" dirty="0" smtClean="0">
                <a:solidFill>
                  <a:srgbClr val="FFFF00"/>
                </a:solidFill>
              </a:rPr>
              <a:t> </a:t>
            </a:r>
            <a:r>
              <a:rPr lang="uk-UA" sz="2500" b="1" dirty="0">
                <a:solidFill>
                  <a:srgbClr val="FFFF00"/>
                </a:solidFill>
              </a:rPr>
              <a:t>не всегда может </a:t>
            </a:r>
            <a:r>
              <a:rPr lang="uk-UA" sz="2500" b="1" dirty="0" err="1">
                <a:solidFill>
                  <a:srgbClr val="FFFF00"/>
                </a:solidFill>
              </a:rPr>
              <a:t>быть</a:t>
            </a:r>
            <a:r>
              <a:rPr lang="uk-UA" sz="2500" b="1" dirty="0">
                <a:solidFill>
                  <a:srgbClr val="FFFF00"/>
                </a:solidFill>
              </a:rPr>
              <a:t> </a:t>
            </a:r>
            <a:r>
              <a:rPr lang="uk-UA" sz="2500" b="1" dirty="0" err="1" smtClean="0">
                <a:solidFill>
                  <a:srgbClr val="FFFF00"/>
                </a:solidFill>
              </a:rPr>
              <a:t>обеспечена</a:t>
            </a:r>
            <a:r>
              <a:rPr lang="uk-UA" sz="2500" b="1" dirty="0" smtClean="0">
                <a:solidFill>
                  <a:srgbClr val="FFFF00"/>
                </a:solidFill>
              </a:rPr>
              <a:t> РА в </a:t>
            </a:r>
            <a:r>
              <a:rPr lang="uk-UA" sz="2500" b="1" dirty="0" err="1">
                <a:solidFill>
                  <a:srgbClr val="FFFF00"/>
                </a:solidFill>
              </a:rPr>
              <a:t>полной</a:t>
            </a:r>
            <a:r>
              <a:rPr lang="uk-UA" sz="2500" b="1" dirty="0">
                <a:solidFill>
                  <a:srgbClr val="FFFF00"/>
                </a:solidFill>
              </a:rPr>
              <a:t> </a:t>
            </a:r>
            <a:r>
              <a:rPr lang="uk-UA" sz="2500" b="1" dirty="0" smtClean="0">
                <a:solidFill>
                  <a:srgbClr val="FFFF00"/>
                </a:solidFill>
              </a:rPr>
              <a:t>мере;</a:t>
            </a:r>
            <a:br>
              <a:rPr lang="uk-UA" sz="2500" b="1" dirty="0" smtClean="0">
                <a:solidFill>
                  <a:srgbClr val="FFFF00"/>
                </a:solidFill>
              </a:rPr>
            </a:br>
            <a:r>
              <a:rPr lang="uk-UA" sz="2500" b="1" dirty="0">
                <a:solidFill>
                  <a:srgbClr val="FFFF00"/>
                </a:solidFill>
              </a:rPr>
              <a:t/>
            </a:r>
            <a:br>
              <a:rPr lang="uk-UA" sz="2500" b="1" dirty="0">
                <a:solidFill>
                  <a:srgbClr val="FFFF00"/>
                </a:solidFill>
              </a:rPr>
            </a:br>
            <a:r>
              <a:rPr lang="uk-UA" sz="2500" b="1" dirty="0" smtClean="0">
                <a:solidFill>
                  <a:srgbClr val="FFFF00"/>
                </a:solidFill>
              </a:rPr>
              <a:t>- операции </a:t>
            </a:r>
            <a:r>
              <a:rPr lang="uk-UA" sz="2500" b="1" dirty="0">
                <a:solidFill>
                  <a:srgbClr val="FFFF00"/>
                </a:solidFill>
              </a:rPr>
              <a:t>на органах грудной клетки.</a:t>
            </a:r>
          </a:p>
        </p:txBody>
      </p:sp>
    </p:spTree>
    <p:extLst>
      <p:ext uri="{BB962C8B-B14F-4D97-AF65-F5344CB8AC3E}">
        <p14:creationId xmlns:p14="http://schemas.microsoft.com/office/powerpoint/2010/main" val="40579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6624736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Каждая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составляющая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комбинированной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анестезии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имеет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свои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преимущества</a:t>
            </a:r>
            <a:r>
              <a:rPr lang="uk-UA" sz="2800" b="1" dirty="0">
                <a:solidFill>
                  <a:srgbClr val="FFFF00"/>
                </a:solidFill>
              </a:rPr>
              <a:t>. 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РА </a:t>
            </a:r>
            <a:r>
              <a:rPr lang="uk-UA" sz="2800" b="1" dirty="0" err="1">
                <a:solidFill>
                  <a:srgbClr val="FFFF00"/>
                </a:solidFill>
              </a:rPr>
              <a:t>способствует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снижению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операционной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кровопотери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частоты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тромбоэмболических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осложнений</a:t>
            </a:r>
            <a:r>
              <a:rPr lang="uk-UA" sz="2800" b="1" dirty="0">
                <a:solidFill>
                  <a:srgbClr val="FFFF00"/>
                </a:solidFill>
              </a:rPr>
              <a:t>, числа </a:t>
            </a:r>
            <a:r>
              <a:rPr lang="uk-UA" sz="2800" b="1" dirty="0" err="1">
                <a:solidFill>
                  <a:srgbClr val="FFFF00"/>
                </a:solidFill>
              </a:rPr>
              <a:t>эвентраций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после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абдоминальных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операций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улучшению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трофики</a:t>
            </a:r>
            <a:r>
              <a:rPr lang="uk-UA" sz="2800" b="1" dirty="0">
                <a:solidFill>
                  <a:srgbClr val="FFFF00"/>
                </a:solidFill>
              </a:rPr>
              <a:t> тканей, </a:t>
            </a:r>
            <a:r>
              <a:rPr lang="uk-UA" sz="2800" b="1" dirty="0" err="1">
                <a:solidFill>
                  <a:srgbClr val="FFFF00"/>
                </a:solidFill>
              </a:rPr>
              <a:t>предупреждению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пареза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желудочно-кишечного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тракта</a:t>
            </a:r>
            <a:r>
              <a:rPr lang="uk-UA" sz="2800" b="1" dirty="0">
                <a:solidFill>
                  <a:srgbClr val="FFFF00"/>
                </a:solidFill>
              </a:rPr>
              <a:t> и др. 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РА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создавая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адекватную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аналгезию</a:t>
            </a:r>
            <a:r>
              <a:rPr lang="uk-UA" sz="2800" b="1" dirty="0">
                <a:solidFill>
                  <a:srgbClr val="FFFF00"/>
                </a:solidFill>
              </a:rPr>
              <a:t> и </a:t>
            </a:r>
            <a:r>
              <a:rPr lang="uk-UA" sz="2800" b="1" dirty="0" err="1">
                <a:solidFill>
                  <a:srgbClr val="FFFF00"/>
                </a:solidFill>
              </a:rPr>
              <a:t>регионарную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симпатическую</a:t>
            </a:r>
            <a:r>
              <a:rPr lang="uk-UA" sz="2800" b="1" dirty="0">
                <a:solidFill>
                  <a:srgbClr val="FFFF00"/>
                </a:solidFill>
              </a:rPr>
              <a:t> блокаду, </a:t>
            </a:r>
            <a:r>
              <a:rPr lang="uk-UA" sz="2800" b="1" dirty="0" err="1">
                <a:solidFill>
                  <a:srgbClr val="FFFF00"/>
                </a:solidFill>
              </a:rPr>
              <a:t>эффективно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блокирует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выброс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стрессорных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гормонов</a:t>
            </a:r>
            <a:r>
              <a:rPr lang="uk-UA" sz="2800" b="1" dirty="0">
                <a:solidFill>
                  <a:srgbClr val="FFFF00"/>
                </a:solidFill>
              </a:rPr>
              <a:t> и </a:t>
            </a:r>
            <a:r>
              <a:rPr lang="uk-UA" sz="2800" b="1" dirty="0" err="1">
                <a:solidFill>
                  <a:srgbClr val="FFFF00"/>
                </a:solidFill>
              </a:rPr>
              <a:t>ноцицептивную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импульсацию</a:t>
            </a:r>
            <a:r>
              <a:rPr lang="uk-UA" sz="2800" b="1" dirty="0">
                <a:solidFill>
                  <a:srgbClr val="FFFF00"/>
                </a:solidFill>
              </a:rPr>
              <a:t> в </a:t>
            </a:r>
            <a:r>
              <a:rPr lang="uk-UA" sz="2800" b="1" dirty="0" err="1">
                <a:solidFill>
                  <a:srgbClr val="FFFF00"/>
                </a:solidFill>
              </a:rPr>
              <a:t>целом</a:t>
            </a:r>
            <a:r>
              <a:rPr lang="uk-UA" sz="2800" b="1" dirty="0">
                <a:solidFill>
                  <a:srgbClr val="FFFF00"/>
                </a:solidFill>
              </a:rPr>
              <a:t>. </a:t>
            </a: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Достоинством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комбинированной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анестезии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является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возможность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снижения</a:t>
            </a:r>
            <a:r>
              <a:rPr lang="uk-UA" sz="2800" b="1" dirty="0" smtClean="0">
                <a:solidFill>
                  <a:srgbClr val="FFFF00"/>
                </a:solidFill>
              </a:rPr>
              <a:t> доз, </a:t>
            </a:r>
            <a:r>
              <a:rPr lang="uk-UA" sz="2800" b="1" dirty="0" err="1">
                <a:solidFill>
                  <a:srgbClr val="FFFF00"/>
                </a:solidFill>
              </a:rPr>
              <a:t>как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общих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>
                <a:solidFill>
                  <a:srgbClr val="FFFF00"/>
                </a:solidFill>
              </a:rPr>
              <a:t>так и </a:t>
            </a:r>
            <a:r>
              <a:rPr lang="uk-UA" sz="2800" b="1" dirty="0" err="1">
                <a:solidFill>
                  <a:srgbClr val="FFFF00"/>
                </a:solidFill>
              </a:rPr>
              <a:t>местных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анестетиков</a:t>
            </a:r>
            <a:r>
              <a:rPr lang="uk-UA" sz="2800" b="1" dirty="0">
                <a:solidFill>
                  <a:srgbClr val="FFFF00"/>
                </a:solidFill>
              </a:rPr>
              <a:t>.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75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394722"/>
          </a:xfrm>
        </p:spPr>
        <p:txBody>
          <a:bodyPr>
            <a:normAutofit/>
          </a:bodyPr>
          <a:lstStyle/>
          <a:p>
            <a:pPr algn="l"/>
            <a:r>
              <a:rPr lang="uk-UA" sz="2600" b="1" u="sng" dirty="0" err="1">
                <a:solidFill>
                  <a:srgbClr val="FFFF00"/>
                </a:solidFill>
              </a:rPr>
              <a:t>Особенности</a:t>
            </a:r>
            <a:r>
              <a:rPr lang="uk-UA" sz="2600" b="1" u="sng" dirty="0">
                <a:solidFill>
                  <a:srgbClr val="FFFF00"/>
                </a:solidFill>
              </a:rPr>
              <a:t> РА у </a:t>
            </a:r>
            <a:r>
              <a:rPr lang="uk-UA" sz="2600" b="1" u="sng" dirty="0" err="1">
                <a:solidFill>
                  <a:srgbClr val="FFFF00"/>
                </a:solidFill>
              </a:rPr>
              <a:t>раненых</a:t>
            </a:r>
            <a:r>
              <a:rPr lang="uk-UA" sz="2600" b="1" u="sng" dirty="0">
                <a:solidFill>
                  <a:srgbClr val="FFFF00"/>
                </a:solidFill>
              </a:rPr>
              <a:t> и </a:t>
            </a:r>
            <a:r>
              <a:rPr lang="uk-UA" sz="2600" b="1" u="sng" dirty="0" err="1">
                <a:solidFill>
                  <a:srgbClr val="FFFF00"/>
                </a:solidFill>
              </a:rPr>
              <a:t>пострадавших</a:t>
            </a:r>
            <a:r>
              <a:rPr lang="uk-UA" sz="2600" b="1" u="sng" dirty="0" smtClean="0">
                <a:solidFill>
                  <a:srgbClr val="FFFF00"/>
                </a:solidFill>
              </a:rPr>
              <a:t>.</a:t>
            </a:r>
            <a:br>
              <a:rPr lang="uk-UA" sz="2600" b="1" u="sng" dirty="0" smtClean="0">
                <a:solidFill>
                  <a:srgbClr val="FFFF00"/>
                </a:solidFill>
              </a:rPr>
            </a:br>
            <a:r>
              <a:rPr lang="uk-UA" sz="2600" dirty="0">
                <a:solidFill>
                  <a:srgbClr val="FFFF00"/>
                </a:solidFill>
              </a:rPr>
              <a:t/>
            </a:r>
            <a:br>
              <a:rPr lang="uk-UA" sz="2600" dirty="0">
                <a:solidFill>
                  <a:srgbClr val="FFFF00"/>
                </a:solidFill>
              </a:rPr>
            </a:br>
            <a:r>
              <a:rPr lang="uk-UA" sz="2600" b="1" dirty="0" smtClean="0">
                <a:solidFill>
                  <a:srgbClr val="FFFF00"/>
                </a:solidFill>
              </a:rPr>
              <a:t>1.  </a:t>
            </a:r>
            <a:r>
              <a:rPr lang="uk-UA" sz="2600" b="1" dirty="0" err="1" smtClean="0">
                <a:solidFill>
                  <a:srgbClr val="FFFF00"/>
                </a:solidFill>
              </a:rPr>
              <a:t>Выполнение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только</a:t>
            </a:r>
            <a:r>
              <a:rPr lang="uk-UA" sz="2600" b="1" dirty="0">
                <a:solidFill>
                  <a:srgbClr val="FFFF00"/>
                </a:solidFill>
              </a:rPr>
              <a:t> при </a:t>
            </a:r>
            <a:r>
              <a:rPr lang="uk-UA" sz="2600" b="1" dirty="0" err="1">
                <a:solidFill>
                  <a:srgbClr val="FFFF00"/>
                </a:solidFill>
              </a:rPr>
              <a:t>условии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стабилизации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гемодинамики</a:t>
            </a:r>
            <a:r>
              <a:rPr lang="uk-UA" sz="2600" b="1" dirty="0">
                <a:solidFill>
                  <a:srgbClr val="FFFF00"/>
                </a:solidFill>
              </a:rPr>
              <a:t>.</a:t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 smtClean="0">
                <a:solidFill>
                  <a:srgbClr val="FFFF00"/>
                </a:solidFill>
              </a:rPr>
              <a:t>2</a:t>
            </a:r>
            <a:r>
              <a:rPr lang="uk-UA" sz="2600" b="1" dirty="0">
                <a:solidFill>
                  <a:srgbClr val="FFFF00"/>
                </a:solidFill>
              </a:rPr>
              <a:t>. </a:t>
            </a:r>
            <a:r>
              <a:rPr lang="uk-UA" sz="2600" b="1" dirty="0" err="1" smtClean="0">
                <a:solidFill>
                  <a:srgbClr val="FFFF00"/>
                </a:solidFill>
              </a:rPr>
              <a:t>Эффект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>
                <a:solidFill>
                  <a:srgbClr val="FFFF00"/>
                </a:solidFill>
              </a:rPr>
              <a:t>РА 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пропорционален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степени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выраженности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болевого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синдрома</a:t>
            </a:r>
            <a:r>
              <a:rPr lang="uk-UA" sz="2600" b="1" dirty="0" smtClean="0">
                <a:solidFill>
                  <a:srgbClr val="FFFF00"/>
                </a:solidFill>
              </a:rPr>
              <a:t>.</a:t>
            </a:r>
            <a:r>
              <a:rPr lang="uk-UA" sz="2600" b="1" dirty="0">
                <a:solidFill>
                  <a:srgbClr val="FFFF00"/>
                </a:solidFill>
              </a:rPr>
              <a:t/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 smtClean="0">
                <a:solidFill>
                  <a:srgbClr val="FFFF00"/>
                </a:solidFill>
              </a:rPr>
              <a:t>3. </a:t>
            </a:r>
            <a:r>
              <a:rPr lang="uk-UA" sz="2600" b="1" dirty="0" err="1" smtClean="0">
                <a:solidFill>
                  <a:srgbClr val="FFFF00"/>
                </a:solidFill>
              </a:rPr>
              <a:t>Снижение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общей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дозы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>
                <a:solidFill>
                  <a:srgbClr val="FFFF00"/>
                </a:solidFill>
              </a:rPr>
              <a:t>МА </a:t>
            </a:r>
            <a:r>
              <a:rPr lang="uk-UA" sz="2600" b="1" dirty="0" smtClean="0">
                <a:solidFill>
                  <a:srgbClr val="FFFF00"/>
                </a:solidFill>
              </a:rPr>
              <a:t> до  </a:t>
            </a:r>
            <a:r>
              <a:rPr lang="uk-UA" sz="2600" b="1" dirty="0">
                <a:solidFill>
                  <a:srgbClr val="FFFF00"/>
                </a:solidFill>
              </a:rPr>
              <a:t>2/3 от </a:t>
            </a:r>
            <a:r>
              <a:rPr lang="uk-UA" sz="2600" b="1" dirty="0" err="1">
                <a:solidFill>
                  <a:srgbClr val="FFFF00"/>
                </a:solidFill>
              </a:rPr>
              <a:t>общепринятых</a:t>
            </a:r>
            <a:r>
              <a:rPr lang="uk-UA" sz="2600" b="1" dirty="0">
                <a:solidFill>
                  <a:srgbClr val="FFFF00"/>
                </a:solidFill>
              </a:rPr>
              <a:t>.</a:t>
            </a:r>
            <a:br>
              <a:rPr lang="uk-UA" sz="2600" b="1" dirty="0">
                <a:solidFill>
                  <a:srgbClr val="FFFF00"/>
                </a:solidFill>
              </a:rPr>
            </a:br>
            <a:r>
              <a:rPr lang="uk-UA" sz="2600" b="1" dirty="0" smtClean="0">
                <a:solidFill>
                  <a:srgbClr val="FFFF00"/>
                </a:solidFill>
              </a:rPr>
              <a:t>4.  </a:t>
            </a:r>
            <a:r>
              <a:rPr lang="uk-UA" sz="2600" b="1" dirty="0" err="1" smtClean="0">
                <a:solidFill>
                  <a:srgbClr val="FFFF00"/>
                </a:solidFill>
              </a:rPr>
              <a:t>Осторожное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применение</a:t>
            </a:r>
            <a:r>
              <a:rPr lang="uk-UA" sz="2600" b="1" dirty="0" smtClean="0">
                <a:solidFill>
                  <a:srgbClr val="FFFF00"/>
                </a:solidFill>
              </a:rPr>
              <a:t> РА (</a:t>
            </a:r>
            <a:r>
              <a:rPr lang="uk-UA" sz="2600" b="1" dirty="0" err="1" smtClean="0">
                <a:solidFill>
                  <a:srgbClr val="FFFF00"/>
                </a:solidFill>
              </a:rPr>
              <a:t>минимальные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дозы</a:t>
            </a:r>
            <a:r>
              <a:rPr lang="uk-UA" sz="2600" b="1" dirty="0" smtClean="0">
                <a:solidFill>
                  <a:srgbClr val="FFFF00"/>
                </a:solidFill>
              </a:rPr>
              <a:t> МА) </a:t>
            </a:r>
            <a:r>
              <a:rPr lang="uk-UA" sz="2600" b="1" dirty="0" err="1" smtClean="0">
                <a:solidFill>
                  <a:srgbClr val="FFFF00"/>
                </a:solidFill>
              </a:rPr>
              <a:t>или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отказ</a:t>
            </a:r>
            <a:r>
              <a:rPr lang="uk-UA" sz="2600" b="1" dirty="0" smtClean="0">
                <a:solidFill>
                  <a:srgbClr val="FFFF00"/>
                </a:solidFill>
              </a:rPr>
              <a:t> от РА при </a:t>
            </a:r>
            <a:r>
              <a:rPr lang="uk-UA" sz="2600" b="1" dirty="0" err="1">
                <a:solidFill>
                  <a:srgbClr val="FFFF00"/>
                </a:solidFill>
              </a:rPr>
              <a:t>предполагаемой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массивной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кровопотере</a:t>
            </a:r>
            <a:r>
              <a:rPr lang="uk-UA" sz="2600" b="1" dirty="0" smtClean="0">
                <a:solidFill>
                  <a:srgbClr val="FFFF00"/>
                </a:solidFill>
              </a:rPr>
              <a:t>. </a:t>
            </a:r>
            <a:br>
              <a:rPr lang="uk-UA" sz="2600" b="1" dirty="0" smtClean="0">
                <a:solidFill>
                  <a:srgbClr val="FFFF00"/>
                </a:solidFill>
              </a:rPr>
            </a:br>
            <a:r>
              <a:rPr lang="uk-UA" sz="2600" b="1" dirty="0" smtClean="0">
                <a:solidFill>
                  <a:srgbClr val="FFFF00"/>
                </a:solidFill>
              </a:rPr>
              <a:t>5.  </a:t>
            </a:r>
            <a:r>
              <a:rPr lang="uk-UA" sz="2600" b="1" dirty="0" err="1" smtClean="0">
                <a:solidFill>
                  <a:srgbClr val="FFFF00"/>
                </a:solidFill>
              </a:rPr>
              <a:t>Недопустимость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использования</a:t>
            </a:r>
            <a:r>
              <a:rPr lang="uk-UA" sz="2600" b="1" dirty="0" smtClean="0">
                <a:solidFill>
                  <a:srgbClr val="FFFF00"/>
                </a:solidFill>
              </a:rPr>
              <a:t> МА </a:t>
            </a:r>
            <a:r>
              <a:rPr lang="uk-UA" sz="2600" b="1" dirty="0" err="1">
                <a:solidFill>
                  <a:srgbClr val="FFFF00"/>
                </a:solidFill>
              </a:rPr>
              <a:t>длительного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действия</a:t>
            </a:r>
            <a:r>
              <a:rPr lang="uk-UA" sz="2600" b="1" dirty="0" smtClean="0">
                <a:solidFill>
                  <a:srgbClr val="FFFF00"/>
                </a:solidFill>
              </a:rPr>
              <a:t> в </a:t>
            </a:r>
            <a:r>
              <a:rPr lang="uk-UA" sz="2600" b="1" dirty="0" err="1" smtClean="0">
                <a:solidFill>
                  <a:srgbClr val="FFFF00"/>
                </a:solidFill>
              </a:rPr>
              <a:t>стандартных</a:t>
            </a:r>
            <a:r>
              <a:rPr lang="uk-UA" sz="2600" b="1" dirty="0" smtClean="0">
                <a:solidFill>
                  <a:srgbClr val="FFFF00"/>
                </a:solidFill>
              </a:rPr>
              <a:t> дозировках, </a:t>
            </a:r>
            <a:r>
              <a:rPr lang="uk-UA" sz="2600" b="1" dirty="0" err="1">
                <a:solidFill>
                  <a:srgbClr val="FFFF00"/>
                </a:solidFill>
              </a:rPr>
              <a:t>т.к</a:t>
            </a:r>
            <a:r>
              <a:rPr lang="uk-UA" sz="2600" b="1" dirty="0">
                <a:solidFill>
                  <a:srgbClr val="FFFF00"/>
                </a:solidFill>
              </a:rPr>
              <a:t>. </a:t>
            </a:r>
            <a:r>
              <a:rPr lang="uk-UA" sz="2600" b="1" dirty="0" err="1">
                <a:solidFill>
                  <a:srgbClr val="FFFF00"/>
                </a:solidFill>
              </a:rPr>
              <a:t>они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увеличивают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объем</a:t>
            </a:r>
            <a:r>
              <a:rPr lang="uk-UA" sz="2600" b="1" dirty="0">
                <a:solidFill>
                  <a:srgbClr val="FFFF00"/>
                </a:solidFill>
              </a:rPr>
              <a:t> </a:t>
            </a:r>
            <a:r>
              <a:rPr lang="uk-UA" sz="2600" b="1" dirty="0" err="1">
                <a:solidFill>
                  <a:srgbClr val="FFFF00"/>
                </a:solidFill>
              </a:rPr>
              <a:t>сосудистого</a:t>
            </a:r>
            <a:r>
              <a:rPr lang="uk-UA" sz="2600" b="1" dirty="0">
                <a:solidFill>
                  <a:srgbClr val="FFFF00"/>
                </a:solidFill>
              </a:rPr>
              <a:t> русла </a:t>
            </a:r>
            <a:r>
              <a:rPr lang="uk-UA" sz="2600" b="1" dirty="0" smtClean="0">
                <a:solidFill>
                  <a:srgbClr val="FFFF00"/>
                </a:solidFill>
              </a:rPr>
              <a:t>на </a:t>
            </a:r>
            <a:r>
              <a:rPr lang="uk-UA" sz="2600" b="1" dirty="0" err="1" smtClean="0">
                <a:solidFill>
                  <a:srgbClr val="FFFF00"/>
                </a:solidFill>
              </a:rPr>
              <a:t>длительное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 err="1" smtClean="0">
                <a:solidFill>
                  <a:srgbClr val="FFFF00"/>
                </a:solidFill>
              </a:rPr>
              <a:t>время</a:t>
            </a:r>
            <a:r>
              <a:rPr lang="uk-UA" sz="2600" b="1" dirty="0" smtClean="0">
                <a:solidFill>
                  <a:srgbClr val="FFFF00"/>
                </a:solidFill>
              </a:rPr>
              <a:t> (</a:t>
            </a:r>
            <a:r>
              <a:rPr lang="uk-UA" sz="2600" b="1" dirty="0" err="1" smtClean="0">
                <a:solidFill>
                  <a:srgbClr val="FFFF00"/>
                </a:solidFill>
              </a:rPr>
              <a:t>иногда</a:t>
            </a:r>
            <a:r>
              <a:rPr lang="uk-UA" sz="2600" b="1" dirty="0" smtClean="0">
                <a:solidFill>
                  <a:srgbClr val="FFFF00"/>
                </a:solidFill>
              </a:rPr>
              <a:t> </a:t>
            </a:r>
            <a:r>
              <a:rPr lang="uk-UA" sz="2600" b="1" dirty="0">
                <a:solidFill>
                  <a:srgbClr val="FFFF00"/>
                </a:solidFill>
              </a:rPr>
              <a:t>до 12 </a:t>
            </a:r>
            <a:r>
              <a:rPr lang="uk-UA" sz="2600" b="1" dirty="0" err="1" smtClean="0">
                <a:solidFill>
                  <a:srgbClr val="FFFF00"/>
                </a:solidFill>
              </a:rPr>
              <a:t>часов</a:t>
            </a:r>
            <a:r>
              <a:rPr lang="uk-UA" sz="2600" b="1" dirty="0" smtClean="0">
                <a:solidFill>
                  <a:srgbClr val="FFFF00"/>
                </a:solidFill>
              </a:rPr>
              <a:t>).</a:t>
            </a:r>
            <a:r>
              <a:rPr lang="uk-UA" sz="2600" b="1" dirty="0">
                <a:solidFill>
                  <a:srgbClr val="FFFF00"/>
                </a:solidFill>
              </a:rPr>
              <a:t/>
            </a:r>
            <a:br>
              <a:rPr lang="uk-UA" sz="2600" b="1" dirty="0">
                <a:solidFill>
                  <a:srgbClr val="FFFF00"/>
                </a:solidFill>
              </a:rPr>
            </a:br>
            <a:endParaRPr lang="uk-UA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0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6525344"/>
          </a:xfrm>
        </p:spPr>
        <p:txBody>
          <a:bodyPr>
            <a:noAutofit/>
          </a:bodyPr>
          <a:lstStyle/>
          <a:p>
            <a:pPr algn="l"/>
            <a:r>
              <a:rPr lang="uk-UA" sz="2400" b="1" u="sng" dirty="0" smtClean="0">
                <a:solidFill>
                  <a:srgbClr val="FFFF00"/>
                </a:solidFill>
              </a:rPr>
              <a:t>Для </a:t>
            </a:r>
            <a:r>
              <a:rPr lang="uk-UA" sz="2400" b="1" u="sng" dirty="0" err="1" smtClean="0">
                <a:solidFill>
                  <a:srgbClr val="FFFF00"/>
                </a:solidFill>
              </a:rPr>
              <a:t>обеспечение</a:t>
            </a:r>
            <a:r>
              <a:rPr lang="uk-UA" sz="2400" b="1" u="sng" dirty="0" smtClean="0">
                <a:solidFill>
                  <a:srgbClr val="FFFF00"/>
                </a:solidFill>
              </a:rPr>
              <a:t> </a:t>
            </a:r>
            <a:r>
              <a:rPr lang="uk-UA" sz="2400" b="1" u="sng" dirty="0" err="1">
                <a:solidFill>
                  <a:srgbClr val="FFFF00"/>
                </a:solidFill>
              </a:rPr>
              <a:t>безопасности</a:t>
            </a:r>
            <a:r>
              <a:rPr lang="uk-UA" sz="2400" b="1" u="sng" dirty="0">
                <a:solidFill>
                  <a:srgbClr val="FFFF00"/>
                </a:solidFill>
              </a:rPr>
              <a:t> </a:t>
            </a:r>
            <a:r>
              <a:rPr lang="uk-UA" sz="2400" b="1" u="sng" dirty="0" smtClean="0">
                <a:solidFill>
                  <a:srgbClr val="FFFF00"/>
                </a:solidFill>
              </a:rPr>
              <a:t>РА, </a:t>
            </a:r>
            <a:r>
              <a:rPr lang="uk-UA" sz="2400" b="1" u="sng" dirty="0" err="1" smtClean="0">
                <a:solidFill>
                  <a:srgbClr val="FFFF00"/>
                </a:solidFill>
              </a:rPr>
              <a:t>необходимы</a:t>
            </a:r>
            <a:r>
              <a:rPr lang="uk-UA" sz="2400" b="1" u="sng" dirty="0" smtClean="0">
                <a:solidFill>
                  <a:srgbClr val="FFFF00"/>
                </a:solidFill>
              </a:rPr>
              <a:t>:</a:t>
            </a:r>
            <a:br>
              <a:rPr lang="uk-UA" sz="2400" b="1" u="sng" dirty="0" smtClean="0">
                <a:solidFill>
                  <a:srgbClr val="FFFF00"/>
                </a:solidFill>
              </a:rPr>
            </a:br>
            <a:r>
              <a:rPr lang="uk-UA" sz="2400" dirty="0">
                <a:solidFill>
                  <a:srgbClr val="FFFF00"/>
                </a:solidFill>
              </a:rPr>
              <a:t/>
            </a:r>
            <a:br>
              <a:rPr lang="uk-UA" sz="2400" dirty="0">
                <a:solidFill>
                  <a:srgbClr val="FFFF00"/>
                </a:solidFill>
              </a:rPr>
            </a:br>
            <a:r>
              <a:rPr lang="uk-UA" sz="2400" dirty="0" smtClean="0">
                <a:solidFill>
                  <a:srgbClr val="FFFF00"/>
                </a:solidFill>
              </a:rPr>
              <a:t>- </a:t>
            </a:r>
            <a:r>
              <a:rPr lang="uk-UA" sz="2400" b="1" dirty="0" err="1" smtClean="0">
                <a:solidFill>
                  <a:srgbClr val="FFFF00"/>
                </a:solidFill>
              </a:rPr>
              <a:t>надежный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 err="1">
                <a:solidFill>
                  <a:srgbClr val="FFFF00"/>
                </a:solidFill>
              </a:rPr>
              <a:t>венозный</a:t>
            </a:r>
            <a:r>
              <a:rPr lang="uk-UA" sz="2400" b="1" dirty="0">
                <a:solidFill>
                  <a:srgbClr val="FFFF00"/>
                </a:solidFill>
              </a:rPr>
              <a:t> доступ, 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>- </a:t>
            </a:r>
            <a:r>
              <a:rPr lang="uk-UA" sz="2400" b="1" dirty="0" err="1" smtClean="0">
                <a:solidFill>
                  <a:srgbClr val="FFFF00"/>
                </a:solidFill>
              </a:rPr>
              <a:t>интубационный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>
                <a:solidFill>
                  <a:srgbClr val="FFFF00"/>
                </a:solidFill>
              </a:rPr>
              <a:t>набор, 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>- </a:t>
            </a:r>
            <a:r>
              <a:rPr lang="uk-UA" sz="2400" b="1" dirty="0" err="1" smtClean="0">
                <a:solidFill>
                  <a:srgbClr val="FFFF00"/>
                </a:solidFill>
              </a:rPr>
              <a:t>наркозно-дыхательный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 err="1">
                <a:solidFill>
                  <a:srgbClr val="FFFF00"/>
                </a:solidFill>
              </a:rPr>
              <a:t>аппарат</a:t>
            </a:r>
            <a:r>
              <a:rPr lang="uk-UA" sz="2400" b="1" dirty="0">
                <a:solidFill>
                  <a:srgbClr val="FFFF00"/>
                </a:solidFill>
              </a:rPr>
              <a:t>, 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>- </a:t>
            </a:r>
            <a:r>
              <a:rPr lang="uk-UA" sz="2400" b="1" dirty="0" err="1" smtClean="0">
                <a:solidFill>
                  <a:srgbClr val="FFFF00"/>
                </a:solidFill>
              </a:rPr>
              <a:t>дефибриллятор</a:t>
            </a:r>
            <a:r>
              <a:rPr lang="uk-UA" sz="2400" b="1" dirty="0">
                <a:solidFill>
                  <a:srgbClr val="FFFF00"/>
                </a:solidFill>
              </a:rPr>
              <a:t>, 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>- </a:t>
            </a:r>
            <a:r>
              <a:rPr lang="uk-UA" sz="2400" b="1" dirty="0" err="1" smtClean="0">
                <a:solidFill>
                  <a:srgbClr val="FFFF00"/>
                </a:solidFill>
              </a:rPr>
              <a:t>монитор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>
                <a:solidFill>
                  <a:srgbClr val="FFFF00"/>
                </a:solidFill>
              </a:rPr>
              <a:t>ЭКГ. 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>
                <a:solidFill>
                  <a:srgbClr val="FFFF00"/>
                </a:solidFill>
              </a:rPr>
              <a:t>	</a:t>
            </a:r>
            <a:r>
              <a:rPr lang="uk-UA" sz="2400" b="1" dirty="0" err="1" smtClean="0">
                <a:solidFill>
                  <a:srgbClr val="FFFF00"/>
                </a:solidFill>
              </a:rPr>
              <a:t>Обязательный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>
                <a:solidFill>
                  <a:srgbClr val="FFFF00"/>
                </a:solidFill>
              </a:rPr>
              <a:t>перечень </a:t>
            </a:r>
            <a:r>
              <a:rPr lang="uk-UA" sz="2400" b="1" dirty="0" err="1">
                <a:solidFill>
                  <a:srgbClr val="FFFF00"/>
                </a:solidFill>
              </a:rPr>
              <a:t>медикаментов</a:t>
            </a:r>
            <a:r>
              <a:rPr lang="uk-UA" sz="2400" b="1" dirty="0">
                <a:solidFill>
                  <a:srgbClr val="FFFF00"/>
                </a:solidFill>
              </a:rPr>
              <a:t> </a:t>
            </a:r>
            <a:r>
              <a:rPr lang="uk-UA" sz="2400" b="1" dirty="0" err="1">
                <a:solidFill>
                  <a:srgbClr val="FFFF00"/>
                </a:solidFill>
              </a:rPr>
              <a:t>должен</a:t>
            </a:r>
            <a:r>
              <a:rPr lang="uk-UA" sz="2400" b="1" dirty="0">
                <a:solidFill>
                  <a:srgbClr val="FFFF00"/>
                </a:solidFill>
              </a:rPr>
              <a:t> включать </a:t>
            </a:r>
            <a:r>
              <a:rPr lang="uk-UA" sz="2400" b="1" dirty="0" err="1">
                <a:solidFill>
                  <a:srgbClr val="FFFF00"/>
                </a:solidFill>
              </a:rPr>
              <a:t>ваголитики</a:t>
            </a:r>
            <a:r>
              <a:rPr lang="uk-UA" sz="2400" b="1" dirty="0">
                <a:solidFill>
                  <a:srgbClr val="FFFF00"/>
                </a:solidFill>
              </a:rPr>
              <a:t>, </a:t>
            </a:r>
            <a:r>
              <a:rPr lang="uk-UA" sz="2400" b="1" dirty="0" err="1">
                <a:solidFill>
                  <a:srgbClr val="FFFF00"/>
                </a:solidFill>
              </a:rPr>
              <a:t>седативные</a:t>
            </a:r>
            <a:r>
              <a:rPr lang="uk-UA" sz="2400" b="1" dirty="0">
                <a:solidFill>
                  <a:srgbClr val="FFFF00"/>
                </a:solidFill>
              </a:rPr>
              <a:t>, </a:t>
            </a:r>
            <a:r>
              <a:rPr lang="uk-UA" sz="2400" b="1" dirty="0" err="1" smtClean="0">
                <a:solidFill>
                  <a:srgbClr val="FFFF00"/>
                </a:solidFill>
              </a:rPr>
              <a:t>вазопрессоры</a:t>
            </a:r>
            <a:r>
              <a:rPr lang="uk-UA" sz="2400" b="1" dirty="0">
                <a:solidFill>
                  <a:srgbClr val="FFFF00"/>
                </a:solidFill>
              </a:rPr>
              <a:t>,</a:t>
            </a:r>
            <a:r>
              <a:rPr lang="uk-UA" sz="2400" b="1" dirty="0" smtClean="0">
                <a:solidFill>
                  <a:srgbClr val="FFFF00"/>
                </a:solidFill>
              </a:rPr>
              <a:t> </a:t>
            </a:r>
            <a:r>
              <a:rPr lang="uk-UA" sz="2400" b="1" dirty="0" err="1" smtClean="0">
                <a:solidFill>
                  <a:srgbClr val="FFFF00"/>
                </a:solidFill>
              </a:rPr>
              <a:t>миорелаксанты</a:t>
            </a:r>
            <a:r>
              <a:rPr lang="uk-UA" sz="2400" b="1" dirty="0" smtClean="0">
                <a:solidFill>
                  <a:srgbClr val="FFFF00"/>
                </a:solidFill>
              </a:rPr>
              <a:t>. </a:t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>
                <a:solidFill>
                  <a:srgbClr val="FFFF00"/>
                </a:solidFill>
              </a:rPr>
              <a:t>	</a:t>
            </a: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b="1" dirty="0">
                <a:solidFill>
                  <a:srgbClr val="FFFF00"/>
                </a:solidFill>
              </a:rPr>
              <a:t>	</a:t>
            </a:r>
            <a:r>
              <a:rPr lang="uk-UA" sz="2400" b="1" dirty="0" smtClean="0">
                <a:solidFill>
                  <a:srgbClr val="FFFF00"/>
                </a:solidFill>
              </a:rPr>
              <a:t>Любую </a:t>
            </a:r>
            <a:r>
              <a:rPr lang="uk-UA" sz="2400" b="1" dirty="0">
                <a:solidFill>
                  <a:srgbClr val="FFFF00"/>
                </a:solidFill>
              </a:rPr>
              <a:t>РА </a:t>
            </a:r>
            <a:r>
              <a:rPr lang="uk-UA" sz="2400" b="1" dirty="0" err="1">
                <a:solidFill>
                  <a:srgbClr val="FFFF00"/>
                </a:solidFill>
              </a:rPr>
              <a:t>следует</a:t>
            </a:r>
            <a:r>
              <a:rPr lang="uk-UA" sz="2400" b="1" dirty="0">
                <a:solidFill>
                  <a:srgbClr val="FFFF00"/>
                </a:solidFill>
              </a:rPr>
              <a:t> проводить с </a:t>
            </a:r>
            <a:r>
              <a:rPr lang="uk-UA" sz="2400" b="1" dirty="0" err="1">
                <a:solidFill>
                  <a:srgbClr val="FFFF00"/>
                </a:solidFill>
              </a:rPr>
              <a:t>инфузионной</a:t>
            </a:r>
            <a:r>
              <a:rPr lang="uk-UA" sz="2400" b="1" dirty="0">
                <a:solidFill>
                  <a:srgbClr val="FFFF00"/>
                </a:solidFill>
              </a:rPr>
              <a:t> </a:t>
            </a:r>
            <a:r>
              <a:rPr lang="uk-UA" sz="2400" b="1" dirty="0" err="1">
                <a:solidFill>
                  <a:srgbClr val="FFFF00"/>
                </a:solidFill>
              </a:rPr>
              <a:t>поддержкой</a:t>
            </a:r>
            <a:r>
              <a:rPr lang="uk-UA" sz="2400" b="1" dirty="0">
                <a:solidFill>
                  <a:srgbClr val="FFFF00"/>
                </a:solidFill>
              </a:rPr>
              <a:t>. </a:t>
            </a:r>
            <a:br>
              <a:rPr lang="uk-UA" sz="2400" b="1" dirty="0">
                <a:solidFill>
                  <a:srgbClr val="FFFF00"/>
                </a:solidFill>
              </a:rPr>
            </a:br>
            <a:r>
              <a:rPr lang="uk-UA" sz="2400" b="1" dirty="0" smtClean="0">
                <a:solidFill>
                  <a:srgbClr val="FFFF00"/>
                </a:solidFill>
              </a:rPr>
              <a:t/>
            </a:r>
            <a:br>
              <a:rPr lang="uk-UA" sz="2400" b="1" dirty="0" smtClean="0">
                <a:solidFill>
                  <a:srgbClr val="FFFF00"/>
                </a:solidFill>
              </a:rPr>
            </a:br>
            <a:r>
              <a:rPr lang="uk-UA" sz="2400" dirty="0">
                <a:solidFill>
                  <a:srgbClr val="FFFF00"/>
                </a:solidFill>
              </a:rPr>
              <a:t>	</a:t>
            </a:r>
            <a:r>
              <a:rPr lang="uk-UA" sz="2400" b="1" i="1" dirty="0" smtClean="0">
                <a:solidFill>
                  <a:srgbClr val="FF0000"/>
                </a:solidFill>
              </a:rPr>
              <a:t>Не </a:t>
            </a:r>
            <a:r>
              <a:rPr lang="uk-UA" sz="2400" b="1" i="1" dirty="0" err="1">
                <a:solidFill>
                  <a:srgbClr val="FF0000"/>
                </a:solidFill>
              </a:rPr>
              <a:t>применять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растворы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местных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анестетиков</a:t>
            </a:r>
            <a:r>
              <a:rPr lang="uk-UA" sz="2400" b="1" i="1" dirty="0">
                <a:solidFill>
                  <a:srgbClr val="FF0000"/>
                </a:solidFill>
              </a:rPr>
              <a:t> с </a:t>
            </a:r>
            <a:r>
              <a:rPr lang="uk-UA" sz="2400" b="1" i="1" dirty="0" err="1">
                <a:solidFill>
                  <a:srgbClr val="FF0000"/>
                </a:solidFill>
              </a:rPr>
              <a:t>адреналином</a:t>
            </a:r>
            <a:r>
              <a:rPr lang="uk-UA" sz="2400" b="1" i="1" dirty="0">
                <a:solidFill>
                  <a:srgbClr val="FF0000"/>
                </a:solidFill>
              </a:rPr>
              <a:t>, </a:t>
            </a:r>
            <a:r>
              <a:rPr lang="uk-UA" sz="2400" b="1" i="1" dirty="0" err="1">
                <a:solidFill>
                  <a:srgbClr val="FF0000"/>
                </a:solidFill>
              </a:rPr>
              <a:t>т.к</a:t>
            </a:r>
            <a:r>
              <a:rPr lang="uk-UA" sz="2400" b="1" i="1" dirty="0">
                <a:solidFill>
                  <a:srgbClr val="FF0000"/>
                </a:solidFill>
              </a:rPr>
              <a:t>. он </a:t>
            </a:r>
            <a:r>
              <a:rPr lang="uk-UA" sz="2400" b="1" i="1" dirty="0" err="1">
                <a:solidFill>
                  <a:srgbClr val="FF0000"/>
                </a:solidFill>
              </a:rPr>
              <a:t>может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вызвать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ишемию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нервных</a:t>
            </a:r>
            <a:r>
              <a:rPr lang="uk-UA" sz="2400" b="1" i="1" dirty="0">
                <a:solidFill>
                  <a:srgbClr val="FF0000"/>
                </a:solidFill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</a:rPr>
              <a:t>стволов</a:t>
            </a:r>
            <a:r>
              <a:rPr lang="uk-UA" sz="2400" b="1" i="1" dirty="0">
                <a:solidFill>
                  <a:srgbClr val="FF0000"/>
                </a:solidFill>
              </a:rPr>
              <a:t>.</a:t>
            </a:r>
            <a:r>
              <a:rPr lang="uk-UA" sz="2400" dirty="0">
                <a:solidFill>
                  <a:srgbClr val="FF0000"/>
                </a:solidFill>
              </a:rPr>
              <a:t/>
            </a:r>
            <a:br>
              <a:rPr lang="uk-UA" sz="2400" dirty="0">
                <a:solidFill>
                  <a:srgbClr val="FF0000"/>
                </a:solidFill>
              </a:rPr>
            </a:br>
            <a:endParaRPr lang="uk-U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4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394722"/>
          </a:xfrm>
        </p:spPr>
        <p:txBody>
          <a:bodyPr>
            <a:normAutofit/>
          </a:bodyPr>
          <a:lstStyle/>
          <a:p>
            <a:pPr algn="l"/>
            <a:r>
              <a:rPr lang="uk-UA" sz="2800" b="1" u="sng" dirty="0" err="1">
                <a:solidFill>
                  <a:srgbClr val="FFFF00"/>
                </a:solidFill>
              </a:rPr>
              <a:t>Анестезия</a:t>
            </a:r>
            <a:r>
              <a:rPr lang="uk-UA" sz="2800" b="1" u="sng" dirty="0">
                <a:solidFill>
                  <a:srgbClr val="FFFF00"/>
                </a:solidFill>
              </a:rPr>
              <a:t> при </a:t>
            </a:r>
            <a:r>
              <a:rPr lang="uk-UA" sz="2800" b="1" u="sng" dirty="0" err="1">
                <a:solidFill>
                  <a:srgbClr val="FFFF00"/>
                </a:solidFill>
              </a:rPr>
              <a:t>шоке</a:t>
            </a:r>
            <a:r>
              <a:rPr lang="uk-UA" sz="2800" b="1" u="sng" dirty="0" smtClean="0">
                <a:solidFill>
                  <a:srgbClr val="FFFF00"/>
                </a:solidFill>
              </a:rPr>
              <a:t>.</a:t>
            </a:r>
            <a:br>
              <a:rPr lang="uk-UA" sz="2800" b="1" u="sng" dirty="0" smtClean="0">
                <a:solidFill>
                  <a:srgbClr val="FFFF00"/>
                </a:solidFill>
              </a:rPr>
            </a:br>
            <a:r>
              <a:rPr lang="uk-UA" sz="2800" dirty="0">
                <a:solidFill>
                  <a:srgbClr val="FFFF00"/>
                </a:solidFill>
              </a:rPr>
              <a:t/>
            </a:r>
            <a:br>
              <a:rPr lang="uk-UA" sz="2800" dirty="0">
                <a:solidFill>
                  <a:srgbClr val="FFFF00"/>
                </a:solidFill>
              </a:rPr>
            </a:br>
            <a:r>
              <a:rPr lang="uk-UA" sz="2800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Периферическая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блокада в </a:t>
            </a:r>
            <a:r>
              <a:rPr lang="uk-UA" sz="2800" b="1" dirty="0" err="1">
                <a:solidFill>
                  <a:srgbClr val="FFFF00"/>
                </a:solidFill>
              </a:rPr>
              <a:t>качестве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анальгетического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компонента </a:t>
            </a:r>
            <a:r>
              <a:rPr lang="uk-UA" sz="2800" b="1" dirty="0" err="1">
                <a:solidFill>
                  <a:srgbClr val="FFFF00"/>
                </a:solidFill>
              </a:rPr>
              <a:t>применялась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осторожно</a:t>
            </a:r>
            <a:r>
              <a:rPr lang="uk-UA" sz="2800" b="1" dirty="0">
                <a:solidFill>
                  <a:srgbClr val="FFFF00"/>
                </a:solidFill>
              </a:rPr>
              <a:t>, при </a:t>
            </a:r>
            <a:r>
              <a:rPr lang="uk-UA" sz="2800" b="1" dirty="0" err="1">
                <a:solidFill>
                  <a:srgbClr val="FFFF00"/>
                </a:solidFill>
              </a:rPr>
              <a:t>положительном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ответе</a:t>
            </a:r>
            <a:r>
              <a:rPr lang="uk-UA" sz="2800" b="1" dirty="0">
                <a:solidFill>
                  <a:srgbClr val="FFFF00"/>
                </a:solidFill>
              </a:rPr>
              <a:t> на </a:t>
            </a:r>
            <a:r>
              <a:rPr lang="uk-UA" sz="2800" b="1" dirty="0" err="1">
                <a:solidFill>
                  <a:srgbClr val="FFFF00"/>
                </a:solidFill>
              </a:rPr>
              <a:t>инфузионную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терапию</a:t>
            </a:r>
            <a:r>
              <a:rPr lang="uk-UA" sz="2800" b="1" dirty="0">
                <a:solidFill>
                  <a:srgbClr val="FFFF00"/>
                </a:solidFill>
              </a:rPr>
              <a:t>, дозами </a:t>
            </a:r>
            <a:r>
              <a:rPr lang="uk-UA" sz="2800" b="1" dirty="0" err="1">
                <a:solidFill>
                  <a:srgbClr val="FFFF00"/>
                </a:solidFill>
              </a:rPr>
              <a:t>сниженными</a:t>
            </a:r>
            <a:r>
              <a:rPr lang="uk-UA" sz="2800" b="1" dirty="0">
                <a:solidFill>
                  <a:srgbClr val="FFFF00"/>
                </a:solidFill>
              </a:rPr>
              <a:t> на </a:t>
            </a:r>
            <a:r>
              <a:rPr lang="uk-UA" sz="2800" b="1" dirty="0" smtClean="0">
                <a:solidFill>
                  <a:srgbClr val="FFFF00"/>
                </a:solidFill>
              </a:rPr>
              <a:t>1/3, </a:t>
            </a:r>
            <a:r>
              <a:rPr lang="uk-UA" sz="2800" b="1" dirty="0" err="1">
                <a:solidFill>
                  <a:srgbClr val="FFFF00"/>
                </a:solidFill>
              </a:rPr>
              <a:t>достигалась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0,25% </a:t>
            </a:r>
            <a:r>
              <a:rPr lang="uk-UA" sz="2800" b="1" dirty="0" err="1">
                <a:solidFill>
                  <a:srgbClr val="FFFF00"/>
                </a:solidFill>
              </a:rPr>
              <a:t>р-ром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бупивокаина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или</a:t>
            </a:r>
            <a:r>
              <a:rPr lang="uk-UA" sz="2800" b="1" dirty="0" smtClean="0">
                <a:solidFill>
                  <a:srgbClr val="FFFF00"/>
                </a:solidFill>
              </a:rPr>
              <a:t> 0,2% </a:t>
            </a:r>
            <a:r>
              <a:rPr lang="uk-UA" sz="2800" b="1" dirty="0" err="1" smtClean="0">
                <a:solidFill>
                  <a:srgbClr val="FFFF00"/>
                </a:solidFill>
              </a:rPr>
              <a:t>р-ром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ропивокаина</a:t>
            </a:r>
            <a:r>
              <a:rPr lang="uk-UA" sz="2800" b="1" dirty="0" smtClean="0">
                <a:solidFill>
                  <a:srgbClr val="FFFF00"/>
                </a:solidFill>
              </a:rPr>
              <a:t>. 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err="1" smtClean="0">
                <a:solidFill>
                  <a:srgbClr val="FFFF00"/>
                </a:solidFill>
              </a:rPr>
              <a:t>Как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правило, ИВЛ с FiО2= 60-80%. 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Использовали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внутривенные</a:t>
            </a:r>
            <a:r>
              <a:rPr lang="uk-UA" sz="2800" b="1" dirty="0" smtClean="0">
                <a:solidFill>
                  <a:srgbClr val="FFFF00"/>
                </a:solidFill>
              </a:rPr>
              <a:t> анестетики</a:t>
            </a:r>
            <a:r>
              <a:rPr lang="uk-UA" sz="2800" b="1" dirty="0">
                <a:solidFill>
                  <a:srgbClr val="FFFF00"/>
                </a:solidFill>
              </a:rPr>
              <a:t>: </a:t>
            </a:r>
            <a:r>
              <a:rPr lang="uk-UA" sz="2800" b="1" dirty="0" smtClean="0">
                <a:solidFill>
                  <a:srgbClr val="FFFF00"/>
                </a:solidFill>
              </a:rPr>
              <a:t>ГОМК, </a:t>
            </a:r>
            <a:r>
              <a:rPr lang="uk-UA" sz="2800" b="1" dirty="0" err="1" smtClean="0">
                <a:solidFill>
                  <a:srgbClr val="FFFF00"/>
                </a:solidFill>
              </a:rPr>
              <a:t>калипсол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 err="1" smtClean="0">
                <a:solidFill>
                  <a:srgbClr val="FFFF00"/>
                </a:solidFill>
              </a:rPr>
              <a:t>бензодиазепин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 err="1" smtClean="0">
                <a:solidFill>
                  <a:srgbClr val="FFFF00"/>
                </a:solidFill>
              </a:rPr>
              <a:t>фентанил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 err="1" smtClean="0">
                <a:solidFill>
                  <a:srgbClr val="FFFF00"/>
                </a:solidFill>
              </a:rPr>
              <a:t>редко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барбитураты</a:t>
            </a:r>
            <a:r>
              <a:rPr lang="uk-UA" sz="2800" b="1" dirty="0" smtClean="0">
                <a:solidFill>
                  <a:srgbClr val="FFFF00"/>
                </a:solidFill>
              </a:rPr>
              <a:t>. 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11183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6466730"/>
          </a:xfrm>
        </p:spPr>
        <p:txBody>
          <a:bodyPr>
            <a:normAutofit fontScale="90000"/>
          </a:bodyPr>
          <a:lstStyle/>
          <a:p>
            <a:r>
              <a:rPr lang="uk-UA" sz="3100" b="1" i="1" u="sng" dirty="0" err="1">
                <a:solidFill>
                  <a:srgbClr val="FFFF00"/>
                </a:solidFill>
              </a:rPr>
              <a:t>Эпидуральная</a:t>
            </a:r>
            <a:r>
              <a:rPr lang="uk-UA" sz="3100" b="1" i="1" u="sng" dirty="0">
                <a:solidFill>
                  <a:srgbClr val="FFFF00"/>
                </a:solidFill>
              </a:rPr>
              <a:t> </a:t>
            </a:r>
            <a:r>
              <a:rPr lang="uk-UA" sz="3100" b="1" i="1" u="sng" dirty="0" err="1">
                <a:solidFill>
                  <a:srgbClr val="FFFF00"/>
                </a:solidFill>
              </a:rPr>
              <a:t>анестезия</a:t>
            </a:r>
            <a:r>
              <a:rPr lang="uk-UA" sz="3100" b="1" i="1" u="sng" dirty="0">
                <a:solidFill>
                  <a:srgbClr val="FFFF00"/>
                </a:solidFill>
              </a:rPr>
              <a:t> (ЭА) с ИВЛ</a:t>
            </a:r>
            <a:r>
              <a:rPr lang="uk-UA" sz="3100" b="1" i="1" u="sng" dirty="0" smtClean="0">
                <a:solidFill>
                  <a:srgbClr val="FFFF00"/>
                </a:solidFill>
              </a:rPr>
              <a:t>.</a:t>
            </a:r>
            <a:br>
              <a:rPr lang="uk-UA" sz="3100" b="1" i="1" u="sng" dirty="0" smtClean="0">
                <a:solidFill>
                  <a:srgbClr val="FFFF00"/>
                </a:solidFill>
              </a:rPr>
            </a:br>
            <a:r>
              <a:rPr lang="uk-UA" sz="3100" b="1" dirty="0">
                <a:solidFill>
                  <a:srgbClr val="FFFF00"/>
                </a:solidFill>
              </a:rPr>
              <a:t/>
            </a:r>
            <a:br>
              <a:rPr lang="uk-UA" sz="3100" b="1" dirty="0">
                <a:solidFill>
                  <a:srgbClr val="FFFF00"/>
                </a:solidFill>
              </a:rPr>
            </a:br>
            <a:r>
              <a:rPr lang="uk-UA" sz="3100" b="1" u="sng" dirty="0" err="1" smtClean="0">
                <a:solidFill>
                  <a:srgbClr val="FFFF00"/>
                </a:solidFill>
              </a:rPr>
              <a:t>Показания</a:t>
            </a:r>
            <a:r>
              <a:rPr lang="uk-UA" sz="3100" b="1" u="sng" dirty="0" smtClean="0">
                <a:solidFill>
                  <a:srgbClr val="FFFF00"/>
                </a:solidFill>
              </a:rPr>
              <a:t>:</a:t>
            </a:r>
            <a:r>
              <a:rPr lang="uk-UA" sz="3100" b="1" dirty="0" smtClean="0">
                <a:solidFill>
                  <a:srgbClr val="FFFF00"/>
                </a:solidFill>
              </a:rPr>
              <a:t>  </a:t>
            </a:r>
            <a:r>
              <a:rPr lang="uk-UA" sz="3100" b="1" dirty="0" err="1" smtClean="0">
                <a:solidFill>
                  <a:srgbClr val="FFFF00"/>
                </a:solidFill>
              </a:rPr>
              <a:t>ранения</a:t>
            </a:r>
            <a:r>
              <a:rPr lang="uk-UA" sz="3100" b="1" dirty="0" smtClean="0">
                <a:solidFill>
                  <a:srgbClr val="FFFF00"/>
                </a:solidFill>
              </a:rPr>
              <a:t> </a:t>
            </a:r>
            <a:r>
              <a:rPr lang="uk-UA" sz="3100" b="1" dirty="0">
                <a:solidFill>
                  <a:srgbClr val="FFFF00"/>
                </a:solidFill>
              </a:rPr>
              <a:t>в грудь, </a:t>
            </a:r>
            <a:r>
              <a:rPr lang="uk-UA" sz="3100" b="1" dirty="0" err="1">
                <a:solidFill>
                  <a:srgbClr val="FFFF00"/>
                </a:solidFill>
              </a:rPr>
              <a:t>живот</a:t>
            </a:r>
            <a:r>
              <a:rPr lang="uk-UA" sz="3100" b="1" dirty="0">
                <a:solidFill>
                  <a:srgbClr val="FFFF00"/>
                </a:solidFill>
              </a:rPr>
              <a:t>, таз, </a:t>
            </a:r>
            <a:r>
              <a:rPr lang="uk-UA" sz="3100" b="1" dirty="0" err="1">
                <a:solidFill>
                  <a:srgbClr val="FFFF00"/>
                </a:solidFill>
              </a:rPr>
              <a:t>нижние</a:t>
            </a:r>
            <a:r>
              <a:rPr lang="uk-UA" sz="3100" b="1" dirty="0">
                <a:solidFill>
                  <a:srgbClr val="FFFF00"/>
                </a:solidFill>
              </a:rPr>
              <a:t> </a:t>
            </a:r>
            <a:r>
              <a:rPr lang="uk-UA" sz="3100" b="1" dirty="0" err="1">
                <a:solidFill>
                  <a:srgbClr val="FFFF00"/>
                </a:solidFill>
              </a:rPr>
              <a:t>конечности</a:t>
            </a:r>
            <a:r>
              <a:rPr lang="uk-UA" sz="3100" b="1" dirty="0">
                <a:solidFill>
                  <a:srgbClr val="FFFF00"/>
                </a:solidFill>
              </a:rPr>
              <a:t>.</a:t>
            </a:r>
            <a:br>
              <a:rPr lang="uk-UA" sz="3100" b="1" dirty="0">
                <a:solidFill>
                  <a:srgbClr val="FFFF00"/>
                </a:solidFill>
              </a:rPr>
            </a:br>
            <a:r>
              <a:rPr lang="uk-UA" sz="3100" b="1" dirty="0" err="1">
                <a:solidFill>
                  <a:srgbClr val="FFFF00"/>
                </a:solidFill>
              </a:rPr>
              <a:t>Расход</a:t>
            </a:r>
            <a:r>
              <a:rPr lang="uk-UA" sz="3100" b="1" dirty="0">
                <a:solidFill>
                  <a:srgbClr val="FFFF00"/>
                </a:solidFill>
              </a:rPr>
              <a:t> </a:t>
            </a:r>
            <a:r>
              <a:rPr lang="uk-UA" sz="3100" b="1" dirty="0" err="1">
                <a:solidFill>
                  <a:srgbClr val="FFFF00"/>
                </a:solidFill>
              </a:rPr>
              <a:t>медикаментов</a:t>
            </a:r>
            <a:r>
              <a:rPr lang="uk-UA" sz="3100" b="1" dirty="0">
                <a:solidFill>
                  <a:srgbClr val="FFFF00"/>
                </a:solidFill>
              </a:rPr>
              <a:t> за час </a:t>
            </a:r>
            <a:r>
              <a:rPr lang="uk-UA" sz="3100" b="1" dirty="0" err="1">
                <a:solidFill>
                  <a:srgbClr val="FFFF00"/>
                </a:solidFill>
              </a:rPr>
              <a:t>составил</a:t>
            </a:r>
            <a:r>
              <a:rPr lang="uk-UA" sz="3100" b="1" dirty="0">
                <a:solidFill>
                  <a:srgbClr val="FFFF00"/>
                </a:solidFill>
              </a:rPr>
              <a:t>: </a:t>
            </a:r>
            <a:r>
              <a:rPr lang="uk-UA" sz="3100" b="1" dirty="0" err="1">
                <a:solidFill>
                  <a:srgbClr val="FFFF00"/>
                </a:solidFill>
              </a:rPr>
              <a:t>фентанил</a:t>
            </a:r>
            <a:r>
              <a:rPr lang="uk-UA" sz="3100" b="1" dirty="0">
                <a:solidFill>
                  <a:srgbClr val="FFFF00"/>
                </a:solidFill>
              </a:rPr>
              <a:t> 2 </a:t>
            </a:r>
            <a:r>
              <a:rPr lang="uk-UA" sz="3100" b="1" dirty="0" err="1">
                <a:solidFill>
                  <a:srgbClr val="FFFF00"/>
                </a:solidFill>
              </a:rPr>
              <a:t>мл</a:t>
            </a:r>
            <a:r>
              <a:rPr lang="uk-UA" sz="3100" b="1" dirty="0">
                <a:solidFill>
                  <a:srgbClr val="FFFF00"/>
                </a:solidFill>
              </a:rPr>
              <a:t>, </a:t>
            </a:r>
            <a:r>
              <a:rPr lang="uk-UA" sz="3100" b="1" dirty="0" err="1">
                <a:solidFill>
                  <a:srgbClr val="FFFF00"/>
                </a:solidFill>
              </a:rPr>
              <a:t>калипсол</a:t>
            </a:r>
            <a:r>
              <a:rPr lang="uk-UA" sz="3100" b="1" dirty="0">
                <a:solidFill>
                  <a:srgbClr val="FFFF00"/>
                </a:solidFill>
              </a:rPr>
              <a:t> - </a:t>
            </a:r>
            <a:r>
              <a:rPr lang="uk-UA" sz="3100" b="1" dirty="0" smtClean="0">
                <a:solidFill>
                  <a:srgbClr val="FFFF00"/>
                </a:solidFill>
              </a:rPr>
              <a:t>100 </a:t>
            </a:r>
            <a:r>
              <a:rPr lang="uk-UA" sz="3100" b="1" dirty="0">
                <a:solidFill>
                  <a:srgbClr val="FFFF00"/>
                </a:solidFill>
              </a:rPr>
              <a:t>мг, </a:t>
            </a:r>
            <a:r>
              <a:rPr lang="uk-UA" sz="3100" b="1" dirty="0" err="1">
                <a:solidFill>
                  <a:srgbClr val="FFFF00"/>
                </a:solidFill>
              </a:rPr>
              <a:t>ардуан</a:t>
            </a:r>
            <a:r>
              <a:rPr lang="uk-UA" sz="3100" b="1" dirty="0">
                <a:solidFill>
                  <a:srgbClr val="FFFF00"/>
                </a:solidFill>
              </a:rPr>
              <a:t> 4 мг, </a:t>
            </a:r>
            <a:r>
              <a:rPr lang="uk-UA" sz="3100" b="1" dirty="0" err="1" smtClean="0">
                <a:solidFill>
                  <a:srgbClr val="FFFF00"/>
                </a:solidFill>
              </a:rPr>
              <a:t>ропивокаин</a:t>
            </a:r>
            <a:r>
              <a:rPr lang="uk-UA" sz="3100" b="1" dirty="0" smtClean="0">
                <a:solidFill>
                  <a:srgbClr val="FFFF00"/>
                </a:solidFill>
              </a:rPr>
              <a:t> 10-20 </a:t>
            </a:r>
            <a:r>
              <a:rPr lang="uk-UA" sz="3100" b="1" dirty="0">
                <a:solidFill>
                  <a:srgbClr val="FFFF00"/>
                </a:solidFill>
              </a:rPr>
              <a:t>мг </a:t>
            </a:r>
            <a:r>
              <a:rPr lang="uk-UA" sz="3100" b="1" dirty="0" smtClean="0">
                <a:solidFill>
                  <a:srgbClr val="FFFF00"/>
                </a:solidFill>
              </a:rPr>
              <a:t>(0,2% </a:t>
            </a:r>
            <a:r>
              <a:rPr lang="uk-UA" sz="3100" b="1" dirty="0" err="1">
                <a:solidFill>
                  <a:srgbClr val="FFFF00"/>
                </a:solidFill>
              </a:rPr>
              <a:t>р-р</a:t>
            </a:r>
            <a:r>
              <a:rPr lang="uk-UA" sz="3100" b="1" dirty="0">
                <a:solidFill>
                  <a:srgbClr val="FFFF00"/>
                </a:solidFill>
              </a:rPr>
              <a:t> </a:t>
            </a:r>
            <a:r>
              <a:rPr lang="uk-UA" sz="3100" b="1" dirty="0" smtClean="0">
                <a:solidFill>
                  <a:srgbClr val="FFFF00"/>
                </a:solidFill>
              </a:rPr>
              <a:t>– 5-10 </a:t>
            </a:r>
            <a:r>
              <a:rPr lang="uk-UA" sz="3100" b="1" dirty="0" err="1">
                <a:solidFill>
                  <a:srgbClr val="FFFF00"/>
                </a:solidFill>
              </a:rPr>
              <a:t>мл</a:t>
            </a:r>
            <a:r>
              <a:rPr lang="uk-UA" sz="3100" b="1" dirty="0" smtClean="0">
                <a:solidFill>
                  <a:srgbClr val="FFFF00"/>
                </a:solidFill>
              </a:rPr>
              <a:t>).</a:t>
            </a:r>
            <a:br>
              <a:rPr lang="uk-UA" sz="3100" b="1" dirty="0" smtClean="0">
                <a:solidFill>
                  <a:srgbClr val="FFFF00"/>
                </a:solidFill>
              </a:rPr>
            </a:br>
            <a:r>
              <a:rPr lang="uk-UA" sz="3100" b="1" dirty="0" smtClean="0">
                <a:solidFill>
                  <a:srgbClr val="FFFF00"/>
                </a:solidFill>
              </a:rPr>
              <a:t/>
            </a:r>
            <a:br>
              <a:rPr lang="uk-UA" sz="3100" b="1" dirty="0" smtClean="0">
                <a:solidFill>
                  <a:srgbClr val="FFFF00"/>
                </a:solidFill>
              </a:rPr>
            </a:br>
            <a:r>
              <a:rPr lang="uk-UA" sz="3100" b="1" i="1" u="sng" dirty="0" err="1">
                <a:solidFill>
                  <a:srgbClr val="FFFF00"/>
                </a:solidFill>
              </a:rPr>
              <a:t>Эпидуральная</a:t>
            </a:r>
            <a:r>
              <a:rPr lang="uk-UA" sz="3100" b="1" i="1" u="sng" dirty="0">
                <a:solidFill>
                  <a:srgbClr val="FFFF00"/>
                </a:solidFill>
              </a:rPr>
              <a:t> </a:t>
            </a:r>
            <a:r>
              <a:rPr lang="uk-UA" sz="3100" b="1" i="1" u="sng" dirty="0" err="1">
                <a:solidFill>
                  <a:srgbClr val="FFFF00"/>
                </a:solidFill>
              </a:rPr>
              <a:t>анестезия</a:t>
            </a:r>
            <a:r>
              <a:rPr lang="uk-UA" sz="3100" b="1" i="1" u="sng" dirty="0">
                <a:solidFill>
                  <a:srgbClr val="FFFF00"/>
                </a:solidFill>
              </a:rPr>
              <a:t> на </a:t>
            </a:r>
            <a:r>
              <a:rPr lang="uk-UA" sz="3100" b="1" i="1" u="sng" dirty="0" err="1">
                <a:solidFill>
                  <a:srgbClr val="FFFF00"/>
                </a:solidFill>
              </a:rPr>
              <a:t>спонтанном</a:t>
            </a:r>
            <a:r>
              <a:rPr lang="uk-UA" sz="3100" b="1" i="1" u="sng" dirty="0">
                <a:solidFill>
                  <a:srgbClr val="FFFF00"/>
                </a:solidFill>
              </a:rPr>
              <a:t> </a:t>
            </a:r>
            <a:r>
              <a:rPr lang="uk-UA" sz="3100" b="1" i="1" u="sng" dirty="0" err="1">
                <a:solidFill>
                  <a:srgbClr val="FFFF00"/>
                </a:solidFill>
              </a:rPr>
              <a:t>дыхании</a:t>
            </a:r>
            <a:r>
              <a:rPr lang="uk-UA" sz="3100" b="1" i="1" u="sng" dirty="0" smtClean="0">
                <a:solidFill>
                  <a:srgbClr val="FFFF00"/>
                </a:solidFill>
              </a:rPr>
              <a:t>.</a:t>
            </a:r>
            <a:br>
              <a:rPr lang="uk-UA" sz="3100" b="1" i="1" u="sng" dirty="0" smtClean="0">
                <a:solidFill>
                  <a:srgbClr val="FFFF00"/>
                </a:solidFill>
              </a:rPr>
            </a:br>
            <a:r>
              <a:rPr lang="uk-UA" sz="3100" b="1" dirty="0">
                <a:solidFill>
                  <a:srgbClr val="FFFF00"/>
                </a:solidFill>
              </a:rPr>
              <a:t/>
            </a:r>
            <a:br>
              <a:rPr lang="uk-UA" sz="3100" b="1" dirty="0">
                <a:solidFill>
                  <a:srgbClr val="FFFF00"/>
                </a:solidFill>
              </a:rPr>
            </a:br>
            <a:r>
              <a:rPr lang="uk-UA" sz="3100" b="1" u="sng" dirty="0" err="1">
                <a:solidFill>
                  <a:srgbClr val="FFFF00"/>
                </a:solidFill>
              </a:rPr>
              <a:t>Показания</a:t>
            </a:r>
            <a:r>
              <a:rPr lang="uk-UA" sz="3100" b="1" dirty="0">
                <a:solidFill>
                  <a:srgbClr val="FFFF00"/>
                </a:solidFill>
              </a:rPr>
              <a:t>: </a:t>
            </a:r>
            <a:r>
              <a:rPr lang="uk-UA" sz="3100" b="1" dirty="0" err="1">
                <a:solidFill>
                  <a:srgbClr val="FFFF00"/>
                </a:solidFill>
              </a:rPr>
              <a:t>ранения</a:t>
            </a:r>
            <a:r>
              <a:rPr lang="uk-UA" sz="3100" b="1" dirty="0">
                <a:solidFill>
                  <a:srgbClr val="FFFF00"/>
                </a:solidFill>
              </a:rPr>
              <a:t> </a:t>
            </a:r>
            <a:r>
              <a:rPr lang="uk-UA" sz="3100" b="1" dirty="0" err="1">
                <a:solidFill>
                  <a:srgbClr val="FFFF00"/>
                </a:solidFill>
              </a:rPr>
              <a:t>органов</a:t>
            </a:r>
            <a:r>
              <a:rPr lang="uk-UA" sz="3100" b="1" dirty="0">
                <a:solidFill>
                  <a:srgbClr val="FFFF00"/>
                </a:solidFill>
              </a:rPr>
              <a:t> малого таза и </a:t>
            </a:r>
            <a:r>
              <a:rPr lang="uk-UA" sz="3100" b="1" dirty="0" err="1">
                <a:solidFill>
                  <a:srgbClr val="FFFF00"/>
                </a:solidFill>
              </a:rPr>
              <a:t>нижних</a:t>
            </a:r>
            <a:r>
              <a:rPr lang="uk-UA" sz="3100" b="1" dirty="0">
                <a:solidFill>
                  <a:srgbClr val="FFFF00"/>
                </a:solidFill>
              </a:rPr>
              <a:t> конечностей.</a:t>
            </a:r>
            <a:br>
              <a:rPr lang="uk-UA" sz="3100" b="1" dirty="0">
                <a:solidFill>
                  <a:srgbClr val="FFFF00"/>
                </a:solidFill>
              </a:rPr>
            </a:br>
            <a:r>
              <a:rPr lang="uk-UA" sz="3100" b="1" dirty="0">
                <a:solidFill>
                  <a:srgbClr val="FFFF00"/>
                </a:solidFill>
              </a:rPr>
              <a:t>Расход медикаментов за час анестезии: лидокаин </a:t>
            </a:r>
            <a:r>
              <a:rPr lang="uk-UA" sz="3100" b="1" dirty="0" smtClean="0">
                <a:solidFill>
                  <a:srgbClr val="FFFF00"/>
                </a:solidFill>
              </a:rPr>
              <a:t>– 300- </a:t>
            </a:r>
            <a:r>
              <a:rPr lang="uk-UA" sz="3100" b="1" dirty="0">
                <a:solidFill>
                  <a:srgbClr val="FFFF00"/>
                </a:solidFill>
              </a:rPr>
              <a:t>мг (2% р-р -</a:t>
            </a:r>
            <a:r>
              <a:rPr lang="uk-UA" sz="3100" b="1" dirty="0" smtClean="0">
                <a:solidFill>
                  <a:srgbClr val="FFFF00"/>
                </a:solidFill>
              </a:rPr>
              <a:t>15 </a:t>
            </a:r>
            <a:r>
              <a:rPr lang="uk-UA" sz="3100" b="1" dirty="0">
                <a:solidFill>
                  <a:srgbClr val="FFFF00"/>
                </a:solidFill>
              </a:rPr>
              <a:t>мл</a:t>
            </a:r>
            <a:r>
              <a:rPr lang="uk-UA" sz="3100" b="1" dirty="0" smtClean="0">
                <a:solidFill>
                  <a:srgbClr val="FFFF00"/>
                </a:solidFill>
              </a:rPr>
              <a:t>) или бупивокаин  75 мг (0,5% р-р 15 мл), </a:t>
            </a:r>
            <a:r>
              <a:rPr lang="uk-UA" sz="3100" b="1" dirty="0">
                <a:solidFill>
                  <a:srgbClr val="FFFF00"/>
                </a:solidFill>
              </a:rPr>
              <a:t>калипсол 100 мг, </a:t>
            </a:r>
            <a:r>
              <a:rPr lang="uk-UA" sz="3100" b="1" dirty="0" smtClean="0">
                <a:solidFill>
                  <a:srgbClr val="FFFF00"/>
                </a:solidFill>
              </a:rPr>
              <a:t>сибазон </a:t>
            </a:r>
            <a:r>
              <a:rPr lang="uk-UA" sz="3100" b="1" dirty="0">
                <a:solidFill>
                  <a:srgbClr val="FFFF00"/>
                </a:solidFill>
              </a:rPr>
              <a:t>10 </a:t>
            </a:r>
            <a:r>
              <a:rPr lang="uk-UA" sz="3100" b="1" dirty="0" smtClean="0">
                <a:solidFill>
                  <a:srgbClr val="FFFF00"/>
                </a:solidFill>
              </a:rPr>
              <a:t>мг.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5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6552728"/>
          </a:xfrm>
        </p:spPr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900" b="1" i="1" u="sng" dirty="0" err="1">
                <a:solidFill>
                  <a:srgbClr val="FFFF00"/>
                </a:solidFill>
              </a:rPr>
              <a:t>Анестезия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плечевого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сплетения</a:t>
            </a:r>
            <a:r>
              <a:rPr lang="uk-UA" sz="2900" b="1" i="1" u="sng" dirty="0">
                <a:solidFill>
                  <a:srgbClr val="FFFF00"/>
                </a:solidFill>
              </a:rPr>
              <a:t> в </a:t>
            </a:r>
            <a:r>
              <a:rPr lang="uk-UA" sz="2900" b="1" i="1" u="sng" dirty="0" err="1">
                <a:solidFill>
                  <a:srgbClr val="FFFF00"/>
                </a:solidFill>
              </a:rPr>
              <a:t>межлестничном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промежутке</a:t>
            </a:r>
            <a:r>
              <a:rPr lang="uk-UA" sz="2900" b="1" i="1" u="sng" dirty="0">
                <a:solidFill>
                  <a:srgbClr val="FFFF00"/>
                </a:solidFill>
              </a:rPr>
              <a:t>.</a:t>
            </a:r>
            <a:r>
              <a:rPr lang="uk-UA" sz="2900" b="1" i="1" dirty="0">
                <a:solidFill>
                  <a:srgbClr val="FFFF00"/>
                </a:solidFill>
              </a:rPr>
              <a:t/>
            </a:r>
            <a:br>
              <a:rPr lang="uk-UA" sz="2900" b="1" i="1" dirty="0">
                <a:solidFill>
                  <a:srgbClr val="FFFF00"/>
                </a:solidFill>
              </a:rPr>
            </a:br>
            <a:r>
              <a:rPr lang="uk-UA" sz="2900" b="1" u="sng" dirty="0" err="1">
                <a:solidFill>
                  <a:srgbClr val="FFFF00"/>
                </a:solidFill>
              </a:rPr>
              <a:t>Показания</a:t>
            </a:r>
            <a:r>
              <a:rPr lang="uk-UA" sz="2900" b="1" dirty="0">
                <a:solidFill>
                  <a:srgbClr val="FFFF00"/>
                </a:solidFill>
              </a:rPr>
              <a:t>: </a:t>
            </a:r>
            <a:r>
              <a:rPr lang="uk-UA" sz="2900" b="1" dirty="0" err="1">
                <a:solidFill>
                  <a:srgbClr val="FFFF00"/>
                </a:solidFill>
              </a:rPr>
              <a:t>ранения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верхней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конечности</a:t>
            </a:r>
            <a:r>
              <a:rPr lang="uk-UA" sz="2900" b="1" dirty="0">
                <a:solidFill>
                  <a:srgbClr val="FFFF00"/>
                </a:solidFill>
              </a:rPr>
              <a:t> и </a:t>
            </a:r>
            <a:r>
              <a:rPr lang="uk-UA" sz="2900" b="1" dirty="0" err="1">
                <a:solidFill>
                  <a:srgbClr val="FFFF00"/>
                </a:solidFill>
              </a:rPr>
              <a:t>плечевого</a:t>
            </a:r>
            <a:r>
              <a:rPr lang="uk-UA" sz="2900" b="1" dirty="0">
                <a:solidFill>
                  <a:srgbClr val="FFFF00"/>
                </a:solidFill>
              </a:rPr>
              <a:t> пояса.</a:t>
            </a:r>
            <a:br>
              <a:rPr lang="uk-UA" sz="2900" b="1" dirty="0">
                <a:solidFill>
                  <a:srgbClr val="FFFF00"/>
                </a:solidFill>
              </a:rPr>
            </a:br>
            <a:r>
              <a:rPr lang="uk-UA" sz="2900" b="1" dirty="0" err="1">
                <a:solidFill>
                  <a:srgbClr val="FFFF00"/>
                </a:solidFill>
              </a:rPr>
              <a:t>Расход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лекарств</a:t>
            </a:r>
            <a:r>
              <a:rPr lang="uk-UA" sz="2900" b="1" dirty="0">
                <a:solidFill>
                  <a:srgbClr val="FFFF00"/>
                </a:solidFill>
              </a:rPr>
              <a:t> - </a:t>
            </a:r>
            <a:r>
              <a:rPr lang="uk-UA" sz="2900" b="1" dirty="0" smtClean="0">
                <a:solidFill>
                  <a:srgbClr val="FFFF00"/>
                </a:solidFill>
              </a:rPr>
              <a:t>2</a:t>
            </a:r>
            <a:r>
              <a:rPr lang="uk-UA" sz="2900" b="1" dirty="0">
                <a:solidFill>
                  <a:srgbClr val="FFFF00"/>
                </a:solidFill>
              </a:rPr>
              <a:t>% </a:t>
            </a:r>
            <a:r>
              <a:rPr lang="uk-UA" sz="2900" b="1" dirty="0" err="1" smtClean="0">
                <a:solidFill>
                  <a:srgbClr val="FFFF00"/>
                </a:solidFill>
              </a:rPr>
              <a:t>р-р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лидокаина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>
                <a:solidFill>
                  <a:srgbClr val="FFFF00"/>
                </a:solidFill>
              </a:rPr>
              <a:t>- </a:t>
            </a:r>
            <a:r>
              <a:rPr lang="uk-UA" sz="2900" b="1" dirty="0" smtClean="0">
                <a:solidFill>
                  <a:srgbClr val="FFFF00"/>
                </a:solidFill>
              </a:rPr>
              <a:t>20 </a:t>
            </a:r>
            <a:r>
              <a:rPr lang="uk-UA" sz="2900" b="1" dirty="0" err="1" smtClean="0">
                <a:solidFill>
                  <a:srgbClr val="FFFF00"/>
                </a:solidFill>
              </a:rPr>
              <a:t>мл</a:t>
            </a:r>
            <a:r>
              <a:rPr lang="uk-UA" sz="2900" b="1" dirty="0" smtClean="0">
                <a:solidFill>
                  <a:srgbClr val="FFFF00"/>
                </a:solidFill>
              </a:rPr>
              <a:t> + 0,5% </a:t>
            </a:r>
            <a:r>
              <a:rPr lang="uk-UA" sz="2900" b="1" dirty="0" err="1" smtClean="0">
                <a:solidFill>
                  <a:srgbClr val="FFFF00"/>
                </a:solidFill>
              </a:rPr>
              <a:t>р-р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бупивокаина</a:t>
            </a:r>
            <a:r>
              <a:rPr lang="uk-UA" sz="2900" b="1" dirty="0" smtClean="0">
                <a:solidFill>
                  <a:srgbClr val="FFFF00"/>
                </a:solidFill>
              </a:rPr>
              <a:t> – 20 </a:t>
            </a:r>
            <a:r>
              <a:rPr lang="uk-UA" sz="2900" b="1" dirty="0" err="1" smtClean="0">
                <a:solidFill>
                  <a:srgbClr val="FFFF00"/>
                </a:solidFill>
              </a:rPr>
              <a:t>мл</a:t>
            </a:r>
            <a:r>
              <a:rPr lang="uk-UA" sz="2900" b="1" dirty="0" smtClean="0">
                <a:solidFill>
                  <a:srgbClr val="FFFF00"/>
                </a:solidFill>
              </a:rPr>
              <a:t>, </a:t>
            </a:r>
            <a:r>
              <a:rPr lang="uk-UA" sz="2900" b="1" dirty="0" err="1">
                <a:solidFill>
                  <a:srgbClr val="FFFF00"/>
                </a:solidFill>
              </a:rPr>
              <a:t>фентанил</a:t>
            </a:r>
            <a:r>
              <a:rPr lang="uk-UA" sz="2900" b="1" dirty="0">
                <a:solidFill>
                  <a:srgbClr val="FFFF00"/>
                </a:solidFill>
              </a:rPr>
              <a:t> 0,1 мг/час (0,005% </a:t>
            </a:r>
            <a:r>
              <a:rPr lang="uk-UA" sz="2900" b="1" dirty="0" err="1">
                <a:solidFill>
                  <a:srgbClr val="FFFF00"/>
                </a:solidFill>
              </a:rPr>
              <a:t>р-р</a:t>
            </a:r>
            <a:r>
              <a:rPr lang="uk-UA" sz="2900" b="1" dirty="0">
                <a:solidFill>
                  <a:srgbClr val="FFFF00"/>
                </a:solidFill>
              </a:rPr>
              <a:t> 2 </a:t>
            </a:r>
            <a:r>
              <a:rPr lang="uk-UA" sz="2900" b="1" dirty="0" err="1">
                <a:solidFill>
                  <a:srgbClr val="FFFF00"/>
                </a:solidFill>
              </a:rPr>
              <a:t>мл</a:t>
            </a:r>
            <a:r>
              <a:rPr lang="uk-UA" sz="2900" b="1" dirty="0">
                <a:solidFill>
                  <a:srgbClr val="FFFF00"/>
                </a:solidFill>
              </a:rPr>
              <a:t>), </a:t>
            </a:r>
            <a:r>
              <a:rPr lang="uk-UA" sz="2900" b="1" dirty="0" err="1">
                <a:solidFill>
                  <a:srgbClr val="FFFF00"/>
                </a:solidFill>
              </a:rPr>
              <a:t>калипсол</a:t>
            </a:r>
            <a:r>
              <a:rPr lang="uk-UA" sz="2900" b="1" dirty="0">
                <a:solidFill>
                  <a:srgbClr val="FFFF00"/>
                </a:solidFill>
              </a:rPr>
              <a:t> 100 мг/час</a:t>
            </a:r>
            <a:r>
              <a:rPr lang="uk-UA" sz="2900" b="1" dirty="0" smtClean="0">
                <a:solidFill>
                  <a:srgbClr val="FFFF00"/>
                </a:solidFill>
              </a:rPr>
              <a:t>.</a:t>
            </a:r>
            <a:br>
              <a:rPr lang="uk-UA" sz="2900" b="1" dirty="0" smtClean="0">
                <a:solidFill>
                  <a:srgbClr val="FFFF00"/>
                </a:solidFill>
              </a:rPr>
            </a:br>
            <a:r>
              <a:rPr lang="uk-UA" sz="2900" b="1" dirty="0">
                <a:solidFill>
                  <a:srgbClr val="FFFF00"/>
                </a:solidFill>
              </a:rPr>
              <a:t/>
            </a:r>
            <a:br>
              <a:rPr lang="uk-UA" sz="2900" b="1" dirty="0">
                <a:solidFill>
                  <a:srgbClr val="FFFF00"/>
                </a:solidFill>
              </a:rPr>
            </a:br>
            <a:r>
              <a:rPr lang="uk-UA" sz="2900" b="1" i="1" u="sng" dirty="0" err="1">
                <a:solidFill>
                  <a:srgbClr val="FFFF00"/>
                </a:solidFill>
              </a:rPr>
              <a:t>Анестезия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нижней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конечности</a:t>
            </a:r>
            <a:r>
              <a:rPr lang="uk-UA" sz="2900" b="1" i="1" u="sng" dirty="0">
                <a:solidFill>
                  <a:srgbClr val="FFFF00"/>
                </a:solidFill>
              </a:rPr>
              <a:t> в </a:t>
            </a:r>
            <a:r>
              <a:rPr lang="uk-UA" sz="2900" b="1" i="1" u="sng" dirty="0" err="1">
                <a:solidFill>
                  <a:srgbClr val="FFFF00"/>
                </a:solidFill>
              </a:rPr>
              <a:t>верхней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трети</a:t>
            </a:r>
            <a:r>
              <a:rPr lang="uk-UA" sz="2900" b="1" i="1" u="sng" dirty="0">
                <a:solidFill>
                  <a:srgbClr val="FFFF00"/>
                </a:solidFill>
              </a:rPr>
              <a:t> </a:t>
            </a:r>
            <a:r>
              <a:rPr lang="uk-UA" sz="2900" b="1" i="1" u="sng" dirty="0" err="1">
                <a:solidFill>
                  <a:srgbClr val="FFFF00"/>
                </a:solidFill>
              </a:rPr>
              <a:t>бедра</a:t>
            </a:r>
            <a:r>
              <a:rPr lang="uk-UA" sz="2900" b="1" i="1" u="sng" dirty="0">
                <a:solidFill>
                  <a:srgbClr val="FFFF00"/>
                </a:solidFill>
              </a:rPr>
              <a:t>.</a:t>
            </a:r>
            <a:r>
              <a:rPr lang="uk-UA" sz="2900" b="1" i="1" dirty="0">
                <a:solidFill>
                  <a:srgbClr val="FFFF00"/>
                </a:solidFill>
              </a:rPr>
              <a:t/>
            </a:r>
            <a:br>
              <a:rPr lang="uk-UA" sz="2900" b="1" i="1" dirty="0">
                <a:solidFill>
                  <a:srgbClr val="FFFF00"/>
                </a:solidFill>
              </a:rPr>
            </a:br>
            <a:r>
              <a:rPr lang="uk-UA" sz="2900" b="1" u="sng" dirty="0" err="1">
                <a:solidFill>
                  <a:srgbClr val="FFFF00"/>
                </a:solidFill>
              </a:rPr>
              <a:t>Показания</a:t>
            </a:r>
            <a:r>
              <a:rPr lang="uk-UA" sz="2900" b="1" u="sng" dirty="0">
                <a:solidFill>
                  <a:srgbClr val="FFFF00"/>
                </a:solidFill>
              </a:rPr>
              <a:t>: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одностороннее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ранение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нижней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конечности</a:t>
            </a:r>
            <a:r>
              <a:rPr lang="uk-UA" sz="2900" b="1" dirty="0">
                <a:solidFill>
                  <a:srgbClr val="FFFF00"/>
                </a:solidFill>
              </a:rPr>
              <a:t>.</a:t>
            </a:r>
            <a:br>
              <a:rPr lang="uk-UA" sz="2900" b="1" dirty="0">
                <a:solidFill>
                  <a:srgbClr val="FFFF00"/>
                </a:solidFill>
              </a:rPr>
            </a:br>
            <a:r>
              <a:rPr lang="uk-UA" sz="2900" b="1" dirty="0" err="1">
                <a:solidFill>
                  <a:srgbClr val="FFFF00"/>
                </a:solidFill>
              </a:rPr>
              <a:t>Расход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лекарств</a:t>
            </a:r>
            <a:r>
              <a:rPr lang="uk-UA" sz="2900" b="1" dirty="0">
                <a:solidFill>
                  <a:srgbClr val="FFFF00"/>
                </a:solidFill>
              </a:rPr>
              <a:t> - </a:t>
            </a:r>
            <a:r>
              <a:rPr lang="uk-UA" sz="2900" b="1" dirty="0" err="1">
                <a:solidFill>
                  <a:srgbClr val="FFFF00"/>
                </a:solidFill>
              </a:rPr>
              <a:t>лидокаин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smtClean="0">
                <a:solidFill>
                  <a:srgbClr val="FFFF00"/>
                </a:solidFill>
              </a:rPr>
              <a:t>400 </a:t>
            </a:r>
            <a:r>
              <a:rPr lang="uk-UA" sz="2900" b="1" dirty="0" err="1" smtClean="0">
                <a:solidFill>
                  <a:srgbClr val="FFFF00"/>
                </a:solidFill>
              </a:rPr>
              <a:t>мг+</a:t>
            </a:r>
            <a:r>
              <a:rPr lang="uk-UA" sz="2900" b="1" dirty="0" smtClean="0">
                <a:solidFill>
                  <a:srgbClr val="FFFF00"/>
                </a:solidFill>
              </a:rPr>
              <a:t> </a:t>
            </a:r>
            <a:r>
              <a:rPr lang="uk-UA" sz="2900" b="1" dirty="0" err="1" smtClean="0">
                <a:solidFill>
                  <a:srgbClr val="FFFF00"/>
                </a:solidFill>
              </a:rPr>
              <a:t>бупивокаин</a:t>
            </a:r>
            <a:r>
              <a:rPr lang="uk-UA" sz="2900" b="1" dirty="0" smtClean="0">
                <a:solidFill>
                  <a:srgbClr val="FFFF00"/>
                </a:solidFill>
              </a:rPr>
              <a:t> 100 мг (20 </a:t>
            </a:r>
            <a:r>
              <a:rPr lang="uk-UA" sz="2900" b="1" dirty="0" err="1">
                <a:solidFill>
                  <a:srgbClr val="FFFF00"/>
                </a:solidFill>
              </a:rPr>
              <a:t>мл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smtClean="0">
                <a:solidFill>
                  <a:srgbClr val="FFFF00"/>
                </a:solidFill>
              </a:rPr>
              <a:t> МА для </a:t>
            </a:r>
            <a:r>
              <a:rPr lang="uk-UA" sz="2900" b="1" dirty="0" err="1">
                <a:solidFill>
                  <a:srgbClr val="FFFF00"/>
                </a:solidFill>
              </a:rPr>
              <a:t>анестезии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седалищного</a:t>
            </a:r>
            <a:r>
              <a:rPr lang="uk-UA" sz="2900" b="1" dirty="0">
                <a:solidFill>
                  <a:srgbClr val="FFFF00"/>
                </a:solidFill>
              </a:rPr>
              <a:t> нерва и 20 </a:t>
            </a:r>
            <a:r>
              <a:rPr lang="uk-UA" sz="2900" b="1" dirty="0" err="1">
                <a:solidFill>
                  <a:srgbClr val="FFFF00"/>
                </a:solidFill>
              </a:rPr>
              <a:t>мл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smtClean="0">
                <a:solidFill>
                  <a:srgbClr val="FFFF00"/>
                </a:solidFill>
              </a:rPr>
              <a:t>- для </a:t>
            </a:r>
            <a:r>
              <a:rPr lang="uk-UA" sz="2900" b="1" dirty="0" err="1">
                <a:solidFill>
                  <a:srgbClr val="FFFF00"/>
                </a:solidFill>
              </a:rPr>
              <a:t>анестезии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нервов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поясничного</a:t>
            </a:r>
            <a:r>
              <a:rPr lang="uk-UA" sz="2900" b="1" dirty="0">
                <a:solidFill>
                  <a:srgbClr val="FFFF00"/>
                </a:solidFill>
              </a:rPr>
              <a:t> </a:t>
            </a:r>
            <a:r>
              <a:rPr lang="uk-UA" sz="2900" b="1" dirty="0" err="1">
                <a:solidFill>
                  <a:srgbClr val="FFFF00"/>
                </a:solidFill>
              </a:rPr>
              <a:t>сплетения</a:t>
            </a:r>
            <a:r>
              <a:rPr lang="uk-UA" sz="2900" b="1" dirty="0">
                <a:solidFill>
                  <a:srgbClr val="FFFF00"/>
                </a:solidFill>
              </a:rPr>
              <a:t>), </a:t>
            </a:r>
            <a:r>
              <a:rPr lang="uk-UA" sz="2900" b="1" dirty="0" err="1">
                <a:solidFill>
                  <a:srgbClr val="FFFF00"/>
                </a:solidFill>
              </a:rPr>
              <a:t>фентанил</a:t>
            </a:r>
            <a:r>
              <a:rPr lang="uk-UA" sz="2900" b="1" dirty="0">
                <a:solidFill>
                  <a:srgbClr val="FFFF00"/>
                </a:solidFill>
              </a:rPr>
              <a:t> 0,15 мг/час (0,005% </a:t>
            </a:r>
            <a:r>
              <a:rPr lang="uk-UA" sz="2900" b="1" dirty="0" err="1">
                <a:solidFill>
                  <a:srgbClr val="FFFF00"/>
                </a:solidFill>
              </a:rPr>
              <a:t>р-р</a:t>
            </a:r>
            <a:r>
              <a:rPr lang="uk-UA" sz="2900" b="1" dirty="0">
                <a:solidFill>
                  <a:srgbClr val="FFFF00"/>
                </a:solidFill>
              </a:rPr>
              <a:t> 3 </a:t>
            </a:r>
            <a:r>
              <a:rPr lang="uk-UA" sz="2900" b="1" dirty="0" err="1">
                <a:solidFill>
                  <a:srgbClr val="FFFF00"/>
                </a:solidFill>
              </a:rPr>
              <a:t>мл</a:t>
            </a:r>
            <a:r>
              <a:rPr lang="uk-UA" sz="2900" b="1" dirty="0">
                <a:solidFill>
                  <a:srgbClr val="FFFF00"/>
                </a:solidFill>
              </a:rPr>
              <a:t>), </a:t>
            </a:r>
            <a:r>
              <a:rPr lang="uk-UA" sz="2900" b="1" dirty="0" err="1">
                <a:solidFill>
                  <a:srgbClr val="FFFF00"/>
                </a:solidFill>
              </a:rPr>
              <a:t>калипсол</a:t>
            </a:r>
            <a:r>
              <a:rPr lang="uk-UA" sz="2900" b="1" dirty="0">
                <a:solidFill>
                  <a:srgbClr val="FFFF00"/>
                </a:solidFill>
              </a:rPr>
              <a:t> 100 мг/час.</a:t>
            </a:r>
            <a:r>
              <a:rPr lang="uk-UA" sz="2900" dirty="0">
                <a:solidFill>
                  <a:srgbClr val="FFFF00"/>
                </a:solidFill>
              </a:rPr>
              <a:t/>
            </a:r>
            <a:br>
              <a:rPr lang="uk-UA" sz="2900" dirty="0">
                <a:solidFill>
                  <a:srgbClr val="FFFF00"/>
                </a:solidFill>
              </a:rPr>
            </a:br>
            <a:endParaRPr lang="uk-UA" sz="2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8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995936" y="332656"/>
            <a:ext cx="4968552" cy="6408711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</a:rPr>
              <a:t>Более 100 </a:t>
            </a:r>
            <a:r>
              <a:rPr lang="ru-RU" b="1" dirty="0">
                <a:solidFill>
                  <a:srgbClr val="FFFF00"/>
                </a:solidFill>
              </a:rPr>
              <a:t>лет назад, в 1915 году, в Петрограде вышла книга </a:t>
            </a:r>
            <a:r>
              <a:rPr lang="ru-RU" b="1" dirty="0" smtClean="0">
                <a:solidFill>
                  <a:srgbClr val="FFFF00"/>
                </a:solidFill>
              </a:rPr>
              <a:t>великого ученого, врача-хирурга, патриота и просветителя Валентина </a:t>
            </a:r>
            <a:r>
              <a:rPr lang="ru-RU" b="1" dirty="0">
                <a:solidFill>
                  <a:srgbClr val="FFFF00"/>
                </a:solidFill>
              </a:rPr>
              <a:t>Феликсовича </a:t>
            </a:r>
            <a:r>
              <a:rPr lang="ru-RU" b="1" dirty="0" err="1">
                <a:solidFill>
                  <a:srgbClr val="FFFF00"/>
                </a:solidFill>
              </a:rPr>
              <a:t>Войно-Ясенецкого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«</a:t>
            </a:r>
            <a:r>
              <a:rPr lang="ru-RU" b="1" dirty="0">
                <a:solidFill>
                  <a:srgbClr val="FFFF00"/>
                </a:solidFill>
              </a:rPr>
              <a:t>Регионарная анестезия</a:t>
            </a:r>
            <a:r>
              <a:rPr lang="ru-RU" b="1" dirty="0" smtClean="0">
                <a:solidFill>
                  <a:srgbClr val="FFFF00"/>
                </a:solidFill>
              </a:rPr>
              <a:t>». </a:t>
            </a:r>
          </a:p>
          <a:p>
            <a:endParaRPr lang="uk-UA" dirty="0"/>
          </a:p>
        </p:txBody>
      </p:sp>
      <p:pic>
        <p:nvPicPr>
          <p:cNvPr id="7" name="Объект 6" descr="http://iconkuznetsov.ru/userImages/svyatitel_luka_10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3744416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92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3100" b="1" i="1" u="sng" dirty="0">
                <a:solidFill>
                  <a:srgbClr val="FFFF00"/>
                </a:solidFill>
              </a:rPr>
              <a:t>Виды </a:t>
            </a:r>
            <a:r>
              <a:rPr lang="ru-RU" sz="3100" b="1" i="1" u="sng" dirty="0" smtClean="0">
                <a:solidFill>
                  <a:srgbClr val="FFFF00"/>
                </a:solidFill>
              </a:rPr>
              <a:t>анестезии </a:t>
            </a:r>
            <a:r>
              <a:rPr lang="ru-RU" sz="3100" b="1" i="1" u="sng" dirty="0">
                <a:solidFill>
                  <a:srgbClr val="FFFF00"/>
                </a:solidFill>
              </a:rPr>
              <a:t>при травматическом </a:t>
            </a:r>
            <a:r>
              <a:rPr lang="ru-RU" sz="3100" b="1" i="1" u="sng" dirty="0" err="1">
                <a:solidFill>
                  <a:srgbClr val="FFFF00"/>
                </a:solidFill>
              </a:rPr>
              <a:t>повреджении</a:t>
            </a:r>
            <a:r>
              <a:rPr lang="ru-RU" sz="3100" b="1" i="1" u="sng">
                <a:solidFill>
                  <a:srgbClr val="FFFF00"/>
                </a:solidFill>
              </a:rPr>
              <a:t> </a:t>
            </a:r>
            <a:r>
              <a:rPr lang="ru-RU" sz="3100" b="1" i="1" u="sng" smtClean="0">
                <a:solidFill>
                  <a:srgbClr val="FFFF00"/>
                </a:solidFill>
              </a:rPr>
              <a:t>органов таза </a:t>
            </a:r>
            <a:r>
              <a:rPr lang="ru-RU" sz="3100" b="1" i="1" u="sng" dirty="0">
                <a:solidFill>
                  <a:srgbClr val="FFFF00"/>
                </a:solidFill>
              </a:rPr>
              <a:t>и нижних </a:t>
            </a:r>
            <a:r>
              <a:rPr lang="ru-RU" sz="3100" b="1" i="1" u="sng" dirty="0" smtClean="0">
                <a:solidFill>
                  <a:srgbClr val="FFFF00"/>
                </a:solidFill>
              </a:rPr>
              <a:t>конечностей, % </a:t>
            </a:r>
            <a:r>
              <a:rPr lang="ru-RU" sz="3100" b="1" i="1" u="sng" dirty="0">
                <a:solidFill>
                  <a:srgbClr val="FFFF00"/>
                </a:solidFill>
              </a:rPr>
              <a:t>(НИИ Травматологии)</a:t>
            </a:r>
            <a:br>
              <a:rPr lang="ru-RU" sz="3100" b="1" i="1" u="sng" dirty="0">
                <a:solidFill>
                  <a:srgbClr val="FFFF00"/>
                </a:solidFill>
              </a:rPr>
            </a:br>
            <a:r>
              <a:rPr lang="ru-RU" sz="2000" b="1" i="1" u="sng" dirty="0">
                <a:solidFill>
                  <a:srgbClr val="FFFF00"/>
                </a:solidFill>
              </a:rPr>
              <a:t/>
            </a:r>
            <a:br>
              <a:rPr lang="ru-RU" sz="2000" b="1" i="1" u="sng" dirty="0">
                <a:solidFill>
                  <a:srgbClr val="FFFF00"/>
                </a:solidFill>
              </a:rPr>
            </a:b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801036"/>
              </p:ext>
            </p:extLst>
          </p:nvPr>
        </p:nvGraphicFramePr>
        <p:xfrm>
          <a:off x="899592" y="2060850"/>
          <a:ext cx="7344816" cy="360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8183"/>
                <a:gridCol w="3216633"/>
              </a:tblGrid>
              <a:tr h="1200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Спинальная </a:t>
                      </a:r>
                      <a:r>
                        <a:rPr lang="ru-RU" sz="2800" b="1" dirty="0">
                          <a:effectLst/>
                        </a:rPr>
                        <a:t>анестезия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70 </a:t>
                      </a:r>
                      <a:r>
                        <a:rPr lang="ru-RU" sz="2800" b="1" dirty="0">
                          <a:effectLst/>
                        </a:rPr>
                        <a:t>%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0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Проводниковая </a:t>
                      </a:r>
                      <a:r>
                        <a:rPr lang="ru-RU" sz="2800" b="1" dirty="0">
                          <a:effectLst/>
                        </a:rPr>
                        <a:t>блокада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15</a:t>
                      </a:r>
                      <a:r>
                        <a:rPr lang="ru-RU" sz="2800" b="1" dirty="0">
                          <a:effectLst/>
                        </a:rPr>
                        <a:t>%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0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В/в </a:t>
                      </a:r>
                      <a:r>
                        <a:rPr lang="ru-RU" sz="2800" b="1" dirty="0">
                          <a:effectLst/>
                        </a:rPr>
                        <a:t>анестезия с ИВЛ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15</a:t>
                      </a:r>
                      <a:r>
                        <a:rPr lang="ru-RU" sz="2800" b="1" dirty="0">
                          <a:effectLst/>
                        </a:rPr>
                        <a:t>%</a:t>
                      </a:r>
                      <a:endParaRPr lang="uk-UA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394722"/>
          </a:xfrm>
        </p:spPr>
        <p:txBody>
          <a:bodyPr>
            <a:normAutofit/>
          </a:bodyPr>
          <a:lstStyle/>
          <a:p>
            <a:pPr algn="l"/>
            <a:r>
              <a:rPr lang="uk-UA" sz="2800" b="1" i="1" u="sng" dirty="0" err="1">
                <a:solidFill>
                  <a:srgbClr val="FFFF00"/>
                </a:solidFill>
              </a:rPr>
              <a:t>Непременным</a:t>
            </a:r>
            <a:r>
              <a:rPr lang="uk-UA" sz="2800" b="1" i="1" u="sng" dirty="0">
                <a:solidFill>
                  <a:srgbClr val="FFFF00"/>
                </a:solidFill>
              </a:rPr>
              <a:t> </a:t>
            </a:r>
            <a:r>
              <a:rPr lang="uk-UA" sz="2800" b="1" i="1" u="sng" dirty="0" err="1">
                <a:solidFill>
                  <a:srgbClr val="FFFF00"/>
                </a:solidFill>
              </a:rPr>
              <a:t>условием</a:t>
            </a:r>
            <a:r>
              <a:rPr lang="uk-UA" sz="2800" b="1" i="1" u="sng" dirty="0">
                <a:solidFill>
                  <a:srgbClr val="FFFF00"/>
                </a:solidFill>
              </a:rPr>
              <a:t> </a:t>
            </a:r>
            <a:r>
              <a:rPr lang="uk-UA" sz="2800" b="1" i="1" u="sng" dirty="0" err="1">
                <a:solidFill>
                  <a:srgbClr val="FFFF00"/>
                </a:solidFill>
              </a:rPr>
              <a:t>успеха</a:t>
            </a:r>
            <a:r>
              <a:rPr lang="uk-UA" sz="2800" b="1" i="1" u="sng" dirty="0">
                <a:solidFill>
                  <a:srgbClr val="FFFF00"/>
                </a:solidFill>
              </a:rPr>
              <a:t> ЭА </a:t>
            </a:r>
            <a:r>
              <a:rPr lang="uk-UA" sz="2800" b="1" i="1" u="sng" dirty="0" err="1">
                <a:solidFill>
                  <a:srgbClr val="FFFF00"/>
                </a:solidFill>
              </a:rPr>
              <a:t>является</a:t>
            </a:r>
            <a:r>
              <a:rPr lang="uk-UA" sz="2800" b="1" i="1" u="sng" dirty="0">
                <a:solidFill>
                  <a:srgbClr val="FFFF00"/>
                </a:solidFill>
              </a:rPr>
              <a:t>: </a:t>
            </a:r>
            <a:r>
              <a:rPr lang="uk-UA" sz="2800" b="1" i="1" u="sng" dirty="0" smtClean="0">
                <a:solidFill>
                  <a:srgbClr val="FFFF00"/>
                </a:solidFill>
              </a:rPr>
              <a:t/>
            </a:r>
            <a:br>
              <a:rPr lang="uk-UA" sz="2800" b="1" i="1" u="sng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1.  </a:t>
            </a:r>
            <a:r>
              <a:rPr lang="uk-UA" sz="2800" b="1" dirty="0">
                <a:solidFill>
                  <a:srgbClr val="FFFF00"/>
                </a:solidFill>
              </a:rPr>
              <a:t>П</a:t>
            </a:r>
            <a:r>
              <a:rPr lang="uk-UA" sz="2800" b="1" dirty="0" smtClean="0">
                <a:solidFill>
                  <a:srgbClr val="FFFF00"/>
                </a:solidFill>
              </a:rPr>
              <a:t>унктуальное </a:t>
            </a:r>
            <a:r>
              <a:rPr lang="uk-UA" sz="2800" b="1" dirty="0">
                <a:solidFill>
                  <a:srgbClr val="FFFF00"/>
                </a:solidFill>
              </a:rPr>
              <a:t>выполнение методики пункции, катетеризации и проведения анестезии с обязательным выполнением тест дозы - 3 мл МА с целью не только идентификации эпидурального пространства, но и выявления волемического </a:t>
            </a:r>
            <a:r>
              <a:rPr lang="uk-UA" sz="2800" b="1" dirty="0" err="1">
                <a:solidFill>
                  <a:srgbClr val="FFFF00"/>
                </a:solidFill>
              </a:rPr>
              <a:t>состояния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пациента</a:t>
            </a:r>
            <a:r>
              <a:rPr lang="uk-UA" sz="2800" b="1" dirty="0" smtClean="0">
                <a:solidFill>
                  <a:srgbClr val="FFFF00"/>
                </a:solidFill>
              </a:rPr>
              <a:t>. 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2.  Обязательное </a:t>
            </a:r>
            <a:r>
              <a:rPr lang="uk-UA" sz="2800" b="1" dirty="0">
                <a:solidFill>
                  <a:srgbClr val="FFFF00"/>
                </a:solidFill>
              </a:rPr>
              <a:t>применение бактериального фильтра. 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Длительность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аналгезии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практически</a:t>
            </a:r>
            <a:r>
              <a:rPr lang="uk-UA" sz="2800" b="1" dirty="0">
                <a:solidFill>
                  <a:srgbClr val="FFFF00"/>
                </a:solidFill>
              </a:rPr>
              <a:t> не </a:t>
            </a:r>
            <a:r>
              <a:rPr lang="uk-UA" sz="2800" b="1" dirty="0" err="1">
                <a:solidFill>
                  <a:srgbClr val="FFFF00"/>
                </a:solidFill>
              </a:rPr>
              <a:t>ограничена</a:t>
            </a:r>
            <a:r>
              <a:rPr lang="uk-UA" sz="2800" b="1" dirty="0">
                <a:solidFill>
                  <a:srgbClr val="FFFF00"/>
                </a:solidFill>
              </a:rPr>
              <a:t> и не </a:t>
            </a:r>
            <a:r>
              <a:rPr lang="uk-UA" sz="2800" b="1" dirty="0" err="1">
                <a:solidFill>
                  <a:srgbClr val="FFFF00"/>
                </a:solidFill>
              </a:rPr>
              <a:t>сопровождается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сколько-нибудь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серьезными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функциональными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нарушениями</a:t>
            </a:r>
            <a:r>
              <a:rPr lang="uk-UA" sz="28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01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466730"/>
          </a:xfrm>
        </p:spPr>
        <p:txBody>
          <a:bodyPr>
            <a:normAutofit fontScale="90000"/>
          </a:bodyPr>
          <a:lstStyle/>
          <a:p>
            <a:pPr algn="l"/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Умеренный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гипотензивный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эффект</a:t>
            </a:r>
            <a:r>
              <a:rPr lang="uk-UA" sz="2800" b="1" dirty="0">
                <a:solidFill>
                  <a:srgbClr val="FFFF00"/>
                </a:solidFill>
              </a:rPr>
              <a:t> при ЭА </a:t>
            </a:r>
            <a:r>
              <a:rPr lang="uk-UA" sz="2800" b="1" dirty="0" err="1" smtClean="0">
                <a:solidFill>
                  <a:srgbClr val="FFFF00"/>
                </a:solidFill>
              </a:rPr>
              <a:t>отмечался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у </a:t>
            </a:r>
            <a:r>
              <a:rPr lang="uk-UA" sz="2800" b="1" dirty="0" err="1">
                <a:solidFill>
                  <a:srgbClr val="FFFF00"/>
                </a:solidFill>
              </a:rPr>
              <a:t>большинства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раненых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 err="1" smtClean="0">
                <a:solidFill>
                  <a:srgbClr val="FFFF00"/>
                </a:solidFill>
              </a:rPr>
              <a:t>что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является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физиологическим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следствием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симпатической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блокады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особенно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если</a:t>
            </a:r>
            <a:r>
              <a:rPr lang="uk-UA" sz="2800" b="1" dirty="0">
                <a:solidFill>
                  <a:srgbClr val="FFFF00"/>
                </a:solidFill>
              </a:rPr>
              <a:t> ЭА </a:t>
            </a:r>
            <a:r>
              <a:rPr lang="uk-UA" sz="2800" b="1" dirty="0" err="1">
                <a:solidFill>
                  <a:srgbClr val="FFFF00"/>
                </a:solidFill>
              </a:rPr>
              <a:t>проводится</a:t>
            </a:r>
            <a:r>
              <a:rPr lang="uk-UA" sz="2800" b="1" dirty="0">
                <a:solidFill>
                  <a:srgbClr val="FFFF00"/>
                </a:solidFill>
              </a:rPr>
              <a:t> в </a:t>
            </a:r>
            <a:r>
              <a:rPr lang="uk-UA" sz="2800" b="1" dirty="0" err="1">
                <a:solidFill>
                  <a:srgbClr val="FFFF00"/>
                </a:solidFill>
              </a:rPr>
              <a:t>верхне-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средне-</a:t>
            </a:r>
            <a:r>
              <a:rPr lang="uk-UA" sz="2800" b="1" dirty="0">
                <a:solidFill>
                  <a:srgbClr val="FFFF00"/>
                </a:solidFill>
              </a:rPr>
              <a:t> и </a:t>
            </a:r>
            <a:r>
              <a:rPr lang="uk-UA" sz="2800" b="1" dirty="0" err="1">
                <a:solidFill>
                  <a:srgbClr val="FFFF00"/>
                </a:solidFill>
              </a:rPr>
              <a:t>нижнегрудном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отделах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позвоночника</a:t>
            </a:r>
            <a:r>
              <a:rPr lang="uk-UA" sz="2800" b="1" dirty="0">
                <a:solidFill>
                  <a:srgbClr val="FFFF00"/>
                </a:solidFill>
              </a:rPr>
              <a:t>. 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Умеренная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гипотензия</a:t>
            </a:r>
            <a:r>
              <a:rPr lang="uk-UA" sz="2800" b="1" dirty="0">
                <a:solidFill>
                  <a:srgbClr val="FFFF00"/>
                </a:solidFill>
              </a:rPr>
              <a:t> до 100 мм </a:t>
            </a:r>
            <a:r>
              <a:rPr lang="uk-UA" sz="2800" b="1" dirty="0" err="1">
                <a:solidFill>
                  <a:srgbClr val="FFFF00"/>
                </a:solidFill>
              </a:rPr>
              <a:t>рт</a:t>
            </a:r>
            <a:r>
              <a:rPr lang="uk-UA" sz="2800" b="1" dirty="0">
                <a:solidFill>
                  <a:srgbClr val="FFFF00"/>
                </a:solidFill>
              </a:rPr>
              <a:t>. ст. не </a:t>
            </a:r>
            <a:r>
              <a:rPr lang="uk-UA" sz="2800" b="1" dirty="0" err="1">
                <a:solidFill>
                  <a:srgbClr val="FFFF00"/>
                </a:solidFill>
              </a:rPr>
              <a:t>вызывала</a:t>
            </a:r>
            <a:r>
              <a:rPr lang="uk-UA" sz="2800" b="1" dirty="0">
                <a:solidFill>
                  <a:srgbClr val="FFFF00"/>
                </a:solidFill>
              </a:rPr>
              <a:t> у нас </a:t>
            </a:r>
            <a:r>
              <a:rPr lang="uk-UA" sz="2800" b="1" dirty="0" err="1">
                <a:solidFill>
                  <a:srgbClr val="FFFF00"/>
                </a:solidFill>
              </a:rPr>
              <a:t>беспокойства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если</a:t>
            </a:r>
            <a:r>
              <a:rPr lang="uk-UA" sz="2800" b="1" dirty="0">
                <a:solidFill>
                  <a:srgbClr val="FFFF00"/>
                </a:solidFill>
              </a:rPr>
              <a:t> при </a:t>
            </a:r>
            <a:r>
              <a:rPr lang="uk-UA" sz="2800" b="1" dirty="0" err="1">
                <a:solidFill>
                  <a:srgbClr val="FFFF00"/>
                </a:solidFill>
              </a:rPr>
              <a:t>этом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сохранялась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удовлетворительная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пульсация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на </a:t>
            </a:r>
            <a:r>
              <a:rPr lang="uk-UA" sz="2800" b="1" dirty="0" err="1">
                <a:solidFill>
                  <a:srgbClr val="FFFF00"/>
                </a:solidFill>
              </a:rPr>
              <a:t>периферических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артериях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 smtClean="0">
                <a:solidFill>
                  <a:srgbClr val="FFFF00"/>
                </a:solidFill>
              </a:rPr>
              <a:t>отсутствовала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брадикардия</a:t>
            </a:r>
            <a:r>
              <a:rPr lang="uk-UA" sz="2800" b="1" dirty="0" smtClean="0">
                <a:solidFill>
                  <a:srgbClr val="FFFF00"/>
                </a:solidFill>
              </a:rPr>
              <a:t> и </a:t>
            </a:r>
            <a:r>
              <a:rPr lang="uk-UA" sz="2800" b="1" dirty="0" err="1" smtClean="0">
                <a:solidFill>
                  <a:srgbClr val="FFFF00"/>
                </a:solidFill>
              </a:rPr>
              <a:t>сатурация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составляла</a:t>
            </a:r>
            <a:r>
              <a:rPr lang="uk-UA" sz="2800" b="1" dirty="0" smtClean="0">
                <a:solidFill>
                  <a:srgbClr val="FFFF00"/>
                </a:solidFill>
              </a:rPr>
              <a:t> 96-98%. 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У </a:t>
            </a:r>
            <a:r>
              <a:rPr lang="uk-UA" sz="2800" b="1" dirty="0" err="1">
                <a:solidFill>
                  <a:srgbClr val="FFFF00"/>
                </a:solidFill>
              </a:rPr>
              <a:t>одной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трети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раненых</a:t>
            </a:r>
            <a:r>
              <a:rPr lang="uk-UA" sz="2800" b="1" dirty="0">
                <a:solidFill>
                  <a:srgbClr val="FFFF00"/>
                </a:solidFill>
              </a:rPr>
              <a:t> (28 -33</a:t>
            </a:r>
            <a:r>
              <a:rPr lang="uk-UA" sz="2800" b="1" dirty="0" smtClean="0">
                <a:solidFill>
                  <a:srgbClr val="FFFF00"/>
                </a:solidFill>
              </a:rPr>
              <a:t>%), при </a:t>
            </a:r>
            <a:r>
              <a:rPr lang="uk-UA" sz="2800" b="1" dirty="0" err="1" smtClean="0">
                <a:solidFill>
                  <a:srgbClr val="FFFF00"/>
                </a:solidFill>
              </a:rPr>
              <a:t>возникновении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выраженной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гипотензии</a:t>
            </a:r>
            <a:r>
              <a:rPr lang="uk-UA" sz="2800" b="1" dirty="0" smtClean="0">
                <a:solidFill>
                  <a:srgbClr val="FFFF00"/>
                </a:solidFill>
              </a:rPr>
              <a:t> в </a:t>
            </a:r>
            <a:r>
              <a:rPr lang="uk-UA" sz="2800" b="1" dirty="0" err="1" smtClean="0">
                <a:solidFill>
                  <a:srgbClr val="FFFF00"/>
                </a:solidFill>
              </a:rPr>
              <a:t>ситуациях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когда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нежелательно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использовать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ускоренную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объемную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инфузию</a:t>
            </a:r>
            <a:r>
              <a:rPr lang="uk-UA" sz="2800" b="1" dirty="0" smtClean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коррекцию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гемодинамики</a:t>
            </a:r>
            <a:r>
              <a:rPr lang="uk-UA" sz="2800" b="1" dirty="0" smtClean="0">
                <a:solidFill>
                  <a:srgbClr val="FFFF00"/>
                </a:solidFill>
              </a:rPr>
              <a:t> проводили </a:t>
            </a:r>
            <a:r>
              <a:rPr lang="uk-UA" sz="2800" b="1" dirty="0" err="1">
                <a:solidFill>
                  <a:srgbClr val="FFFF00"/>
                </a:solidFill>
              </a:rPr>
              <a:t>дофамином</a:t>
            </a:r>
            <a:r>
              <a:rPr lang="uk-UA" sz="2800" b="1" dirty="0">
                <a:solidFill>
                  <a:srgbClr val="FFFF00"/>
                </a:solidFill>
              </a:rPr>
              <a:t> в </a:t>
            </a:r>
            <a:r>
              <a:rPr lang="uk-UA" sz="2800" b="1" dirty="0" err="1">
                <a:solidFill>
                  <a:srgbClr val="FFFF00"/>
                </a:solidFill>
              </a:rPr>
              <a:t>дозе</a:t>
            </a:r>
            <a:r>
              <a:rPr lang="uk-UA" sz="2800" b="1" dirty="0">
                <a:solidFill>
                  <a:srgbClr val="FFFF00"/>
                </a:solidFill>
              </a:rPr>
              <a:t> 3-5 </a:t>
            </a:r>
            <a:r>
              <a:rPr lang="uk-UA" sz="2800" b="1" dirty="0" err="1">
                <a:solidFill>
                  <a:srgbClr val="FFFF00"/>
                </a:solidFill>
              </a:rPr>
              <a:t>мкг</a:t>
            </a:r>
            <a:r>
              <a:rPr lang="uk-UA" sz="2800" b="1" dirty="0">
                <a:solidFill>
                  <a:srgbClr val="FFFF00"/>
                </a:solidFill>
              </a:rPr>
              <a:t>/кг/</a:t>
            </a:r>
            <a:r>
              <a:rPr lang="uk-UA" sz="2800" b="1" dirty="0" err="1">
                <a:solidFill>
                  <a:srgbClr val="FFFF00"/>
                </a:solidFill>
              </a:rPr>
              <a:t>мин</a:t>
            </a:r>
            <a:r>
              <a:rPr lang="uk-UA" sz="28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9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>
            <a:normAutofit/>
          </a:bodyPr>
          <a:lstStyle/>
          <a:p>
            <a:pPr algn="l"/>
            <a:r>
              <a:rPr lang="uk-UA" sz="2800" b="1" u="sng" dirty="0">
                <a:solidFill>
                  <a:srgbClr val="FFFF00"/>
                </a:solidFill>
              </a:rPr>
              <a:t>Заключение.</a:t>
            </a:r>
            <a:r>
              <a:rPr lang="uk-UA" sz="2800" b="1" dirty="0">
                <a:solidFill>
                  <a:srgbClr val="FFFF00"/>
                </a:solidFill>
              </a:rPr>
              <a:t> </a:t>
            </a: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1) Регионарная анестезия должна являться основным методом обезболивания при сочетанных ранениях нижних отделов брюшной полости, органов таза и нижних конечностей.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/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2) Рациональное  применение </a:t>
            </a:r>
            <a:r>
              <a:rPr lang="uk-UA" sz="2800" b="1" dirty="0">
                <a:solidFill>
                  <a:srgbClr val="FFFF00"/>
                </a:solidFill>
              </a:rPr>
              <a:t>стандартных методик регионарной </a:t>
            </a:r>
            <a:r>
              <a:rPr lang="uk-UA" sz="2800" b="1" dirty="0" smtClean="0">
                <a:solidFill>
                  <a:srgbClr val="FFFF00"/>
                </a:solidFill>
              </a:rPr>
              <a:t>анестезии обеспечивает </a:t>
            </a:r>
            <a:r>
              <a:rPr lang="uk-UA" sz="2800" b="1" dirty="0">
                <a:solidFill>
                  <a:srgbClr val="FFFF00"/>
                </a:solidFill>
              </a:rPr>
              <a:t>безопасность </a:t>
            </a:r>
            <a:r>
              <a:rPr lang="uk-UA" sz="2800" b="1" dirty="0" smtClean="0">
                <a:solidFill>
                  <a:srgbClr val="FFFF00"/>
                </a:solidFill>
              </a:rPr>
              <a:t>пациента, </a:t>
            </a:r>
            <a:r>
              <a:rPr lang="uk-UA" sz="2800" b="1" dirty="0" err="1" smtClean="0">
                <a:solidFill>
                  <a:srgbClr val="FFFF00"/>
                </a:solidFill>
              </a:rPr>
              <a:t>особенно</a:t>
            </a:r>
            <a:r>
              <a:rPr lang="uk-UA" sz="2800" b="1" dirty="0" smtClean="0">
                <a:solidFill>
                  <a:srgbClr val="FFFF00"/>
                </a:solidFill>
              </a:rPr>
              <a:t>, в условиях боевой травмы. 	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 smtClean="0">
                <a:solidFill>
                  <a:srgbClr val="FFFF00"/>
                </a:solidFill>
              </a:rPr>
              <a:t>	</a:t>
            </a:r>
            <a:endParaRPr lang="uk-UA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r>
              <a:rPr lang="uk-UA" b="1" dirty="0">
                <a:solidFill>
                  <a:srgbClr val="FFFF00"/>
                </a:solidFill>
              </a:rPr>
              <a:t>Каждый, уважающий себя, анестезиолог должен стремиться к проведению регионарной анестезии у раненых и пострадавших.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31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7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332656"/>
            <a:ext cx="4391471" cy="6048672"/>
          </a:xfrm>
        </p:spPr>
        <p:txBody>
          <a:bodyPr/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Валентин </a:t>
            </a:r>
            <a:r>
              <a:rPr lang="ru-RU" sz="4000" dirty="0">
                <a:solidFill>
                  <a:srgbClr val="FFFF00"/>
                </a:solidFill>
              </a:rPr>
              <a:t>Феликсович </a:t>
            </a:r>
            <a:r>
              <a:rPr lang="ru-RU" sz="4000" dirty="0" err="1">
                <a:solidFill>
                  <a:srgbClr val="FFFF00"/>
                </a:solidFill>
              </a:rPr>
              <a:t>Войно-Ясенецкий</a:t>
            </a:r>
            <a:r>
              <a:rPr lang="ru-RU" sz="4000" dirty="0">
                <a:solidFill>
                  <a:srgbClr val="FFFF00"/>
                </a:solidFill>
              </a:rPr>
              <a:t>, святитель Лука</a:t>
            </a:r>
            <a:endParaRPr lang="uk-UA" sz="4000" dirty="0">
              <a:solidFill>
                <a:srgbClr val="FFFF00"/>
              </a:solidFill>
            </a:endParaRPr>
          </a:p>
          <a:p>
            <a:endParaRPr lang="uk-UA" dirty="0"/>
          </a:p>
        </p:txBody>
      </p:sp>
      <p:pic>
        <p:nvPicPr>
          <p:cNvPr id="7" name="Объект 6" descr="http://www.kurskonb.ru/our-booke/svyat-kursk/img/ls_1.jp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176464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543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590465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 «Я не ошибусь, если назову регионарную анестезию совершенным методом местной </a:t>
            </a:r>
            <a:r>
              <a:rPr lang="ru-RU" sz="3600" b="1" dirty="0" smtClean="0">
                <a:solidFill>
                  <a:srgbClr val="FFFF00"/>
                </a:solidFill>
              </a:rPr>
              <a:t>анестезии… </a:t>
            </a:r>
            <a:r>
              <a:rPr lang="ru-RU" sz="3600" b="1" dirty="0">
                <a:solidFill>
                  <a:srgbClr val="FFFF00"/>
                </a:solidFill>
              </a:rPr>
              <a:t>Пришла  новая, изящная и привлекательная методика местной анестезии, в основу которой легла глубоко рациональная идея прервать проводимость тех нервов, по которым передается болевая чувствительность из области, подлежащей операции</a:t>
            </a:r>
            <a:r>
              <a:rPr lang="ru-RU" sz="3600" b="1" dirty="0" smtClean="0">
                <a:solidFill>
                  <a:srgbClr val="FFFF00"/>
                </a:solidFill>
              </a:rPr>
              <a:t>»</a:t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/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/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/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В.Ф. </a:t>
            </a:r>
            <a:r>
              <a:rPr lang="ru-RU" sz="2400" b="1" dirty="0" err="1" smtClean="0">
                <a:solidFill>
                  <a:srgbClr val="FFFF00"/>
                </a:solidFill>
              </a:rPr>
              <a:t>Войно-Ясенецкий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«Регионарная анестезия».</a:t>
            </a:r>
            <a:r>
              <a:rPr lang="uk-UA" sz="3200" b="1" dirty="0">
                <a:solidFill>
                  <a:srgbClr val="FFFF00"/>
                </a:solidFill>
              </a:rPr>
              <a:t/>
            </a:r>
            <a:br>
              <a:rPr lang="uk-UA" sz="3200" b="1" dirty="0">
                <a:solidFill>
                  <a:srgbClr val="FFFF00"/>
                </a:solidFill>
              </a:rPr>
            </a:b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458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fontAlgn="base"/>
            <a:r>
              <a:rPr lang="uk-UA" sz="2400" dirty="0" smtClean="0">
                <a:solidFill>
                  <a:srgbClr val="FFFF00"/>
                </a:solidFill>
              </a:rPr>
              <a:t>	</a:t>
            </a:r>
            <a:r>
              <a:rPr lang="uk-UA" sz="2200" b="1" dirty="0" smtClean="0">
                <a:solidFill>
                  <a:srgbClr val="FFFF00"/>
                </a:solidFill>
              </a:rPr>
              <a:t/>
            </a:r>
            <a:br>
              <a:rPr lang="uk-UA" sz="2200" b="1" dirty="0" smtClean="0">
                <a:solidFill>
                  <a:srgbClr val="FFFF00"/>
                </a:solidFill>
              </a:rPr>
            </a:br>
            <a:r>
              <a:rPr lang="uk-UA" sz="2200" b="1" dirty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Специфика </a:t>
            </a:r>
            <a:r>
              <a:rPr lang="uk-UA" sz="2800" b="1" dirty="0">
                <a:solidFill>
                  <a:srgbClr val="FFFF00"/>
                </a:solidFill>
              </a:rPr>
              <a:t>работы анестезиологической службы </a:t>
            </a:r>
            <a:r>
              <a:rPr lang="uk-UA" sz="2800" b="1" dirty="0" smtClean="0">
                <a:solidFill>
                  <a:srgbClr val="FFFF00"/>
                </a:solidFill>
              </a:rPr>
              <a:t> в военное время сопряжена со </a:t>
            </a:r>
            <a:r>
              <a:rPr lang="uk-UA" sz="2800" b="1" dirty="0">
                <a:solidFill>
                  <a:srgbClr val="FFFF00"/>
                </a:solidFill>
              </a:rPr>
              <a:t>следующими </a:t>
            </a:r>
            <a:r>
              <a:rPr lang="uk-UA" sz="2800" b="1" dirty="0" smtClean="0">
                <a:solidFill>
                  <a:srgbClr val="FFFF00"/>
                </a:solidFill>
              </a:rPr>
              <a:t>сложностями:</a:t>
            </a: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- основной поток пострадавших - травматологические больные, которые требуют немедленного оперативного вмешательства;</a:t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- пациенты не обследованы и не подготовлены для проведения оперативного вмешательства и анестезиологического пособия;</a:t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- у анестезиолога возникает </a:t>
            </a:r>
            <a:r>
              <a:rPr lang="uk-UA" sz="2800" b="1" dirty="0" smtClean="0">
                <a:solidFill>
                  <a:srgbClr val="FFFF00"/>
                </a:solidFill>
              </a:rPr>
              <a:t>необходимость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работать </a:t>
            </a:r>
            <a:r>
              <a:rPr lang="uk-UA" sz="2800" b="1" dirty="0">
                <a:solidFill>
                  <a:srgbClr val="FFFF00"/>
                </a:solidFill>
              </a:rPr>
              <a:t>при большом потоке </a:t>
            </a:r>
            <a:r>
              <a:rPr lang="uk-UA" sz="2800" b="1" dirty="0" smtClean="0">
                <a:solidFill>
                  <a:srgbClr val="FFFF00"/>
                </a:solidFill>
              </a:rPr>
              <a:t>пострадавших;</a:t>
            </a:r>
            <a:r>
              <a:rPr lang="uk-UA" sz="2800" b="1" dirty="0">
                <a:solidFill>
                  <a:srgbClr val="FFFF00"/>
                </a:solidFill>
              </a:rPr>
              <a:t/>
            </a:r>
            <a:br>
              <a:rPr lang="uk-UA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- необходимость быстрого выхода из наркоза.</a:t>
            </a:r>
            <a:endParaRPr lang="uk-UA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4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uk-UA" sz="2400" dirty="0" smtClean="0">
                <a:solidFill>
                  <a:srgbClr val="FFFF00"/>
                </a:solidFill>
              </a:rPr>
              <a:t>	</a:t>
            </a:r>
            <a:r>
              <a:rPr lang="uk-UA" sz="2800" b="1" dirty="0" err="1" smtClean="0">
                <a:solidFill>
                  <a:srgbClr val="FFFF00"/>
                </a:solidFill>
              </a:rPr>
              <a:t>Среди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различных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видов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анестезиологических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пособий</a:t>
            </a:r>
            <a:r>
              <a:rPr lang="uk-UA" sz="2800" b="1" dirty="0">
                <a:solidFill>
                  <a:srgbClr val="FFFF00"/>
                </a:solidFill>
              </a:rPr>
              <a:t>, широко </a:t>
            </a:r>
            <a:r>
              <a:rPr lang="uk-UA" sz="2800" b="1" dirty="0" err="1">
                <a:solidFill>
                  <a:srgbClr val="FFFF00"/>
                </a:solidFill>
              </a:rPr>
              <a:t>применяемых</a:t>
            </a:r>
            <a:r>
              <a:rPr lang="uk-UA" sz="2800" b="1" dirty="0">
                <a:solidFill>
                  <a:srgbClr val="FFFF00"/>
                </a:solidFill>
              </a:rPr>
              <a:t> в </a:t>
            </a:r>
            <a:r>
              <a:rPr lang="uk-UA" sz="2800" b="1" dirty="0" err="1">
                <a:solidFill>
                  <a:srgbClr val="FFFF00"/>
                </a:solidFill>
              </a:rPr>
              <a:t>различных</a:t>
            </a:r>
            <a:r>
              <a:rPr lang="uk-UA" sz="2800" b="1" dirty="0">
                <a:solidFill>
                  <a:srgbClr val="FFFF00"/>
                </a:solidFill>
              </a:rPr>
              <a:t> областях </a:t>
            </a:r>
            <a:r>
              <a:rPr lang="uk-UA" sz="2800" b="1" dirty="0" err="1">
                <a:solidFill>
                  <a:srgbClr val="FFFF00"/>
                </a:solidFill>
              </a:rPr>
              <a:t>медицины</a:t>
            </a:r>
            <a:r>
              <a:rPr lang="uk-UA" sz="2800" b="1" dirty="0">
                <a:solidFill>
                  <a:srgbClr val="FFFF00"/>
                </a:solidFill>
              </a:rPr>
              <a:t>, </a:t>
            </a:r>
            <a:r>
              <a:rPr lang="uk-UA" sz="2800" b="1" dirty="0" err="1">
                <a:solidFill>
                  <a:srgbClr val="FFFF00"/>
                </a:solidFill>
              </a:rPr>
              <a:t>особое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место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занимает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проводниковая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или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>
                <a:solidFill>
                  <a:srgbClr val="FFFF00"/>
                </a:solidFill>
              </a:rPr>
              <a:t>регионарная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анестезия</a:t>
            </a:r>
            <a:r>
              <a:rPr lang="uk-UA" sz="2800" b="1" dirty="0" smtClean="0">
                <a:solidFill>
                  <a:srgbClr val="FFFF00"/>
                </a:solidFill>
              </a:rPr>
              <a:t> (РА). </a:t>
            </a:r>
            <a:br>
              <a:rPr lang="uk-UA" sz="2800" b="1" dirty="0" smtClean="0">
                <a:solidFill>
                  <a:srgbClr val="FFFF00"/>
                </a:solidFill>
              </a:rPr>
            </a:br>
            <a:r>
              <a:rPr lang="uk-UA" sz="2800" b="1" dirty="0">
                <a:solidFill>
                  <a:srgbClr val="FFFF00"/>
                </a:solidFill>
              </a:rPr>
              <a:t>	</a:t>
            </a:r>
            <a:r>
              <a:rPr lang="uk-UA" sz="2800" b="1" dirty="0" smtClean="0">
                <a:solidFill>
                  <a:srgbClr val="FFFF00"/>
                </a:solidFill>
              </a:rPr>
              <a:t>На </a:t>
            </a:r>
            <a:r>
              <a:rPr lang="uk-UA" sz="2800" b="1" dirty="0" err="1">
                <a:solidFill>
                  <a:srgbClr val="FFFF00"/>
                </a:solidFill>
              </a:rPr>
              <a:t>сегодняшний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день </a:t>
            </a:r>
            <a:r>
              <a:rPr lang="uk-UA" sz="2800" b="1" dirty="0">
                <a:solidFill>
                  <a:srgbClr val="FFFF00"/>
                </a:solidFill>
              </a:rPr>
              <a:t>этот </a:t>
            </a:r>
            <a:r>
              <a:rPr lang="uk-UA" sz="2800" b="1" dirty="0" smtClean="0">
                <a:solidFill>
                  <a:srgbClr val="FFFF00"/>
                </a:solidFill>
              </a:rPr>
              <a:t>метод, </a:t>
            </a:r>
            <a:r>
              <a:rPr lang="uk-UA" sz="2800" b="1" dirty="0">
                <a:solidFill>
                  <a:srgbClr val="FFFF00"/>
                </a:solidFill>
              </a:rPr>
              <a:t>в </a:t>
            </a:r>
            <a:r>
              <a:rPr lang="uk-UA" sz="2800" b="1" dirty="0" err="1">
                <a:solidFill>
                  <a:srgbClr val="FFFF00"/>
                </a:solidFill>
              </a:rPr>
              <a:t>наибольшей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степени</a:t>
            </a:r>
            <a:r>
              <a:rPr lang="ru-RU" sz="2800" b="1" dirty="0">
                <a:solidFill>
                  <a:srgbClr val="FFFF00"/>
                </a:solidFill>
              </a:rPr>
              <a:t>,</a:t>
            </a:r>
            <a:r>
              <a:rPr lang="uk-UA" sz="2800" b="1" dirty="0" smtClean="0">
                <a:solidFill>
                  <a:srgbClr val="FFFF00"/>
                </a:solidFill>
              </a:rPr>
              <a:t> помогает </a:t>
            </a:r>
            <a:r>
              <a:rPr lang="uk-UA" sz="2800" b="1" dirty="0" err="1" smtClean="0">
                <a:solidFill>
                  <a:srgbClr val="FFFF00"/>
                </a:solidFill>
              </a:rPr>
              <a:t>решать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вышеуказанные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задачи</a:t>
            </a:r>
            <a:r>
              <a:rPr lang="uk-UA" sz="2800" b="1" dirty="0" smtClean="0">
                <a:solidFill>
                  <a:srgbClr val="FFFF00"/>
                </a:solidFill>
              </a:rPr>
              <a:t> и</a:t>
            </a:r>
            <a:r>
              <a:rPr lang="uk-UA" sz="2800" b="1" dirty="0">
                <a:solidFill>
                  <a:srgbClr val="FFFF00"/>
                </a:solidFill>
              </a:rPr>
              <a:t>, соответственно, нашел широкое применение в </a:t>
            </a:r>
            <a:r>
              <a:rPr lang="uk-UA" sz="2800" b="1" dirty="0" smtClean="0">
                <a:solidFill>
                  <a:srgbClr val="FFFF00"/>
                </a:solidFill>
              </a:rPr>
              <a:t>военной </a:t>
            </a:r>
            <a:r>
              <a:rPr lang="uk-UA" sz="2800" b="1" dirty="0">
                <a:solidFill>
                  <a:srgbClr val="FFFF00"/>
                </a:solidFill>
              </a:rPr>
              <a:t>медицине.</a:t>
            </a:r>
            <a:br>
              <a:rPr lang="uk-UA" sz="2800" b="1" dirty="0">
                <a:solidFill>
                  <a:srgbClr val="FFFF00"/>
                </a:solidFill>
              </a:rPr>
            </a:br>
            <a:endParaRPr lang="uk-UA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4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FF00"/>
                </a:solidFill>
              </a:rPr>
              <a:t>	</a:t>
            </a:r>
            <a:r>
              <a:rPr lang="ru-RU" sz="2400" b="1" dirty="0" smtClean="0">
                <a:solidFill>
                  <a:srgbClr val="FFFF00"/>
                </a:solidFill>
              </a:rPr>
              <a:t>Проводниковая </a:t>
            </a:r>
            <a:r>
              <a:rPr lang="ru-RU" sz="2400" b="1" dirty="0">
                <a:solidFill>
                  <a:srgbClr val="FFFF00"/>
                </a:solidFill>
              </a:rPr>
              <a:t>анестезия обладает рядом значительных преимуществ по сравнению с нейролептаналгезией, внутривенным, внутримышечным и другими видами общей анестезии. </a:t>
            </a:r>
            <a:r>
              <a:rPr lang="ru-RU" sz="2400" b="1" dirty="0" smtClean="0">
                <a:solidFill>
                  <a:srgbClr val="FFFF00"/>
                </a:solidFill>
              </a:rPr>
              <a:t/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>
                <a:solidFill>
                  <a:srgbClr val="FFFF00"/>
                </a:solidFill>
              </a:rPr>
              <a:t>	</a:t>
            </a:r>
            <a:r>
              <a:rPr lang="ru-RU" sz="2400" b="1" dirty="0" smtClean="0">
                <a:solidFill>
                  <a:srgbClr val="FFFF00"/>
                </a:solidFill>
              </a:rPr>
              <a:t>Прежде </a:t>
            </a:r>
            <a:r>
              <a:rPr lang="ru-RU" sz="2400" b="1" dirty="0">
                <a:solidFill>
                  <a:srgbClr val="FFFF00"/>
                </a:solidFill>
              </a:rPr>
              <a:t>всего, это малая токсичность используемых препаратов, возможность сохранения сознания пациента, применение </a:t>
            </a:r>
            <a:r>
              <a:rPr lang="ru-RU" sz="2400" b="1" dirty="0" smtClean="0">
                <a:solidFill>
                  <a:srgbClr val="FFFF00"/>
                </a:solidFill>
              </a:rPr>
              <a:t>практически </a:t>
            </a:r>
            <a:r>
              <a:rPr lang="ru-RU" sz="2400" b="1" dirty="0">
                <a:solidFill>
                  <a:srgbClr val="FFFF00"/>
                </a:solidFill>
              </a:rPr>
              <a:t>в любых, даже неклинических условиях с минимальным риском при угрозе </a:t>
            </a:r>
            <a:r>
              <a:rPr lang="ru-RU" sz="2400" b="1" dirty="0" err="1">
                <a:solidFill>
                  <a:srgbClr val="FFFF00"/>
                </a:solidFill>
              </a:rPr>
              <a:t>регургитации</a:t>
            </a:r>
            <a:r>
              <a:rPr lang="ru-RU" sz="2400" b="1" dirty="0">
                <a:solidFill>
                  <a:srgbClr val="FFFF00"/>
                </a:solidFill>
              </a:rPr>
              <a:t> и возникновения других жизненно опасных состояний, связанных с общим обезболиванием. </a:t>
            </a:r>
            <a:r>
              <a:rPr lang="ru-RU" sz="2400" b="1" dirty="0" smtClean="0">
                <a:solidFill>
                  <a:srgbClr val="FFFF00"/>
                </a:solidFill>
              </a:rPr>
              <a:t/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>
                <a:solidFill>
                  <a:srgbClr val="FFFF00"/>
                </a:solidFill>
              </a:rPr>
              <a:t>	</a:t>
            </a:r>
            <a:r>
              <a:rPr lang="ru-RU" sz="2400" b="1" dirty="0" smtClean="0">
                <a:solidFill>
                  <a:srgbClr val="FFFF00"/>
                </a:solidFill>
              </a:rPr>
              <a:t>Проводниковая </a:t>
            </a:r>
            <a:r>
              <a:rPr lang="ru-RU" sz="2400" b="1" dirty="0">
                <a:solidFill>
                  <a:srgbClr val="FFFF00"/>
                </a:solidFill>
              </a:rPr>
              <a:t>анестезия не вызывает отрицательного влияния на организм в виде послеоперационного стресс-ответа на анестезию и хирургическое вмешательство, желудочно-кишечных </a:t>
            </a:r>
            <a:r>
              <a:rPr lang="ru-RU" sz="2400" b="1" dirty="0" smtClean="0">
                <a:solidFill>
                  <a:srgbClr val="FFFF00"/>
                </a:solidFill>
              </a:rPr>
              <a:t>расстройств, </a:t>
            </a:r>
            <a:r>
              <a:rPr lang="ru-RU" sz="2400" b="1" dirty="0">
                <a:solidFill>
                  <a:srgbClr val="FFFF00"/>
                </a:solidFill>
              </a:rPr>
              <a:t>нарушений функций ЦНС (таких как возбуждение, </a:t>
            </a:r>
            <a:r>
              <a:rPr lang="ru-RU" sz="2400" b="1" dirty="0" smtClean="0">
                <a:solidFill>
                  <a:srgbClr val="FFFF00"/>
                </a:solidFill>
              </a:rPr>
              <a:t>бред и </a:t>
            </a:r>
            <a:r>
              <a:rPr lang="ru-RU" sz="2400" b="1" dirty="0">
                <a:solidFill>
                  <a:srgbClr val="FFFF00"/>
                </a:solidFill>
              </a:rPr>
              <a:t>т.п.)</a:t>
            </a:r>
            <a:endParaRPr lang="uk-UA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56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err="1">
                <a:solidFill>
                  <a:srgbClr val="FFFF00"/>
                </a:solidFill>
              </a:rPr>
              <a:t>Распределение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err="1" smtClean="0">
                <a:solidFill>
                  <a:srgbClr val="FFFF00"/>
                </a:solidFill>
              </a:rPr>
              <a:t>пострадавших</a:t>
            </a:r>
            <a:r>
              <a:rPr lang="uk-UA" sz="2800" b="1" dirty="0" smtClean="0">
                <a:solidFill>
                  <a:srgbClr val="FFFF00"/>
                </a:solidFill>
              </a:rPr>
              <a:t> </a:t>
            </a:r>
            <a:r>
              <a:rPr lang="uk-UA" sz="2800" b="1" dirty="0">
                <a:solidFill>
                  <a:srgbClr val="FFFF00"/>
                </a:solidFill>
              </a:rPr>
              <a:t>по </a:t>
            </a:r>
            <a:r>
              <a:rPr lang="uk-UA" sz="2800" b="1" dirty="0" err="1">
                <a:solidFill>
                  <a:srgbClr val="FFFF00"/>
                </a:solidFill>
              </a:rPr>
              <a:t>локализации</a:t>
            </a:r>
            <a:r>
              <a:rPr lang="uk-UA" sz="2800" b="1" dirty="0">
                <a:solidFill>
                  <a:srgbClr val="FFFF00"/>
                </a:solidFill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</a:rPr>
              <a:t>ранений</a:t>
            </a:r>
            <a:r>
              <a:rPr lang="uk-UA" sz="2800" b="1" dirty="0">
                <a:solidFill>
                  <a:srgbClr val="FFFF00"/>
                </a:solidFill>
              </a:rPr>
              <a:t>, %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946018"/>
              </p:ext>
            </p:extLst>
          </p:nvPr>
        </p:nvGraphicFramePr>
        <p:xfrm>
          <a:off x="539552" y="1681213"/>
          <a:ext cx="8136904" cy="4965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1065"/>
                <a:gridCol w="2587737"/>
                <a:gridCol w="2228102"/>
              </a:tblGrid>
              <a:tr h="1081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Локализация ранения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ДОКТМО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НИИ Травматологии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Голова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4,5%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0,5%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Шея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0,5%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0,5%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Грудная клетка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10%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10%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Верхние конечности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25%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Живот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uk-UA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80 %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12%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4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Таз + Нижние конечности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Нижние конечности</a:t>
                      </a:r>
                      <a:endParaRPr lang="uk-UA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50%</a:t>
                      </a:r>
                      <a:endParaRPr lang="uk-UA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25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algn="l"/>
            <a:r>
              <a:rPr lang="uk-UA" sz="3200" b="1" u="sng" dirty="0" err="1">
                <a:solidFill>
                  <a:srgbClr val="FFFF00"/>
                </a:solidFill>
              </a:rPr>
              <a:t>Особенности</a:t>
            </a:r>
            <a:r>
              <a:rPr lang="uk-UA" sz="3200" b="1" u="sng" dirty="0">
                <a:solidFill>
                  <a:srgbClr val="FFFF00"/>
                </a:solidFill>
              </a:rPr>
              <a:t> </a:t>
            </a:r>
            <a:r>
              <a:rPr lang="uk-UA" sz="3200" b="1" u="sng" dirty="0" err="1" smtClean="0">
                <a:solidFill>
                  <a:srgbClr val="FFFF00"/>
                </a:solidFill>
              </a:rPr>
              <a:t>соматического</a:t>
            </a:r>
            <a:r>
              <a:rPr lang="uk-UA" sz="3200" b="1" u="sng" dirty="0" smtClean="0">
                <a:solidFill>
                  <a:srgbClr val="FFFF00"/>
                </a:solidFill>
              </a:rPr>
              <a:t> </a:t>
            </a:r>
            <a:r>
              <a:rPr lang="uk-UA" sz="3200" b="1" u="sng" dirty="0" err="1">
                <a:solidFill>
                  <a:srgbClr val="FFFF00"/>
                </a:solidFill>
              </a:rPr>
              <a:t>состояния</a:t>
            </a:r>
            <a:r>
              <a:rPr lang="uk-UA" sz="3200" b="1" u="sng" dirty="0">
                <a:solidFill>
                  <a:srgbClr val="FFFF00"/>
                </a:solidFill>
              </a:rPr>
              <a:t> </a:t>
            </a:r>
            <a:r>
              <a:rPr lang="uk-UA" sz="3200" b="1" u="sng" dirty="0" err="1" smtClean="0">
                <a:solidFill>
                  <a:srgbClr val="FFFF00"/>
                </a:solidFill>
              </a:rPr>
              <a:t>раненых</a:t>
            </a:r>
            <a:r>
              <a:rPr lang="uk-UA" sz="3200" b="1" u="sng" dirty="0" smtClean="0">
                <a:solidFill>
                  <a:srgbClr val="FFFF00"/>
                </a:solidFill>
              </a:rPr>
              <a:t>:</a:t>
            </a:r>
            <a:br>
              <a:rPr lang="uk-UA" sz="3200" b="1" u="sng" dirty="0" smtClean="0">
                <a:solidFill>
                  <a:srgbClr val="FFFF00"/>
                </a:solidFill>
              </a:rPr>
            </a:br>
            <a:r>
              <a:rPr lang="uk-UA" sz="3200" b="1" dirty="0">
                <a:solidFill>
                  <a:srgbClr val="FFFF00"/>
                </a:solidFill>
              </a:rPr>
              <a:t/>
            </a:r>
            <a:br>
              <a:rPr lang="uk-UA" sz="3200" b="1" dirty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- </a:t>
            </a:r>
            <a:r>
              <a:rPr lang="uk-UA" sz="3200" b="1" dirty="0" err="1" smtClean="0">
                <a:solidFill>
                  <a:srgbClr val="FFFF00"/>
                </a:solidFill>
              </a:rPr>
              <a:t>Боль</a:t>
            </a:r>
            <a:r>
              <a:rPr lang="uk-UA" sz="3200" b="1" dirty="0">
                <a:solidFill>
                  <a:srgbClr val="FFFF00"/>
                </a:solidFill>
              </a:rPr>
              <a:t>, шок.</a:t>
            </a:r>
            <a:br>
              <a:rPr lang="uk-UA" sz="3200" b="1" dirty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- </a:t>
            </a:r>
            <a:r>
              <a:rPr lang="uk-UA" sz="3200" b="1" dirty="0" err="1" smtClean="0">
                <a:solidFill>
                  <a:srgbClr val="FFFF00"/>
                </a:solidFill>
              </a:rPr>
              <a:t>Значительная</a:t>
            </a:r>
            <a:r>
              <a:rPr lang="uk-UA" sz="3200" b="1" dirty="0" smtClean="0">
                <a:solidFill>
                  <a:srgbClr val="FFFF00"/>
                </a:solidFill>
              </a:rPr>
              <a:t> </a:t>
            </a:r>
            <a:r>
              <a:rPr lang="uk-UA" sz="3200" b="1" dirty="0" err="1" smtClean="0">
                <a:solidFill>
                  <a:srgbClr val="FFFF00"/>
                </a:solidFill>
              </a:rPr>
              <a:t>кровопотеря</a:t>
            </a:r>
            <a:r>
              <a:rPr lang="uk-UA" sz="3200" b="1" dirty="0" smtClean="0">
                <a:solidFill>
                  <a:srgbClr val="FFFF00"/>
                </a:solidFill>
              </a:rPr>
              <a:t>. </a:t>
            </a:r>
            <a:br>
              <a:rPr lang="uk-UA" sz="3200" b="1" dirty="0" smtClean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- Исходное </a:t>
            </a:r>
            <a:r>
              <a:rPr lang="uk-UA" sz="3200" b="1" dirty="0">
                <a:solidFill>
                  <a:srgbClr val="FFFF00"/>
                </a:solidFill>
              </a:rPr>
              <a:t>обезвоживание из-за тяжелых физических, психических </a:t>
            </a:r>
            <a:r>
              <a:rPr lang="uk-UA" sz="3200" b="1" dirty="0" smtClean="0">
                <a:solidFill>
                  <a:srgbClr val="FFFF00"/>
                </a:solidFill>
              </a:rPr>
              <a:t>нагрузок. </a:t>
            </a:r>
            <a:br>
              <a:rPr lang="uk-UA" sz="3200" b="1" dirty="0" smtClean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- </a:t>
            </a:r>
            <a:r>
              <a:rPr lang="uk-UA" sz="3200" b="1" dirty="0" err="1" smtClean="0">
                <a:solidFill>
                  <a:srgbClr val="FFFF00"/>
                </a:solidFill>
              </a:rPr>
              <a:t>Полный</a:t>
            </a:r>
            <a:r>
              <a:rPr lang="uk-UA" sz="3200" b="1" dirty="0" smtClean="0">
                <a:solidFill>
                  <a:srgbClr val="FFFF00"/>
                </a:solidFill>
              </a:rPr>
              <a:t> </a:t>
            </a:r>
            <a:r>
              <a:rPr lang="uk-UA" sz="3200" b="1" dirty="0" err="1">
                <a:solidFill>
                  <a:srgbClr val="FFFF00"/>
                </a:solidFill>
              </a:rPr>
              <a:t>желудок</a:t>
            </a:r>
            <a:r>
              <a:rPr lang="uk-UA" sz="3200" b="1" dirty="0">
                <a:solidFill>
                  <a:srgbClr val="FFFF00"/>
                </a:solidFill>
              </a:rPr>
              <a:t>.</a:t>
            </a:r>
            <a:br>
              <a:rPr lang="uk-UA" sz="3200" b="1" dirty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- </a:t>
            </a:r>
            <a:r>
              <a:rPr lang="uk-UA" sz="3200" b="1" dirty="0" err="1" smtClean="0">
                <a:solidFill>
                  <a:srgbClr val="FFFF00"/>
                </a:solidFill>
              </a:rPr>
              <a:t>Психоэмоциональная</a:t>
            </a:r>
            <a:r>
              <a:rPr lang="uk-UA" sz="3200" b="1" dirty="0" smtClean="0">
                <a:solidFill>
                  <a:srgbClr val="FFFF00"/>
                </a:solidFill>
              </a:rPr>
              <a:t> </a:t>
            </a:r>
            <a:r>
              <a:rPr lang="uk-UA" sz="3200" b="1" dirty="0" err="1">
                <a:solidFill>
                  <a:srgbClr val="FFFF00"/>
                </a:solidFill>
              </a:rPr>
              <a:t>перегрузка</a:t>
            </a:r>
            <a:r>
              <a:rPr lang="uk-UA" sz="3200" b="1" dirty="0">
                <a:solidFill>
                  <a:srgbClr val="FFFF00"/>
                </a:solidFill>
              </a:rPr>
              <a:t>.</a:t>
            </a:r>
            <a:br>
              <a:rPr lang="uk-UA" sz="3200" b="1" dirty="0">
                <a:solidFill>
                  <a:srgbClr val="FFFF00"/>
                </a:solidFill>
              </a:rPr>
            </a:br>
            <a:endParaRPr lang="uk-UA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1195</TotalTime>
  <Words>252</Words>
  <Application>Microsoft Office PowerPoint</Application>
  <PresentationFormat>Экран (4:3)</PresentationFormat>
  <Paragraphs>70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Государственная образовательная организация высшего профессионального образования «Донецкий национальный медицинский университет имени М.Горького»  Кафедра анестезиологии, интенсивной терапии и МНС   РЕГИОНАРНАЯ АНЕСТЕЗИЯ У РАНЕННЫХ И ПОСТРАДАВШИХ   Доцент Смирнова Н.Н., доцент Ермилов Г.И.,  доцент Билошапка В.А., ассистент Ермилова М.В.</vt:lpstr>
      <vt:lpstr>Презентация PowerPoint</vt:lpstr>
      <vt:lpstr>Презентация PowerPoint</vt:lpstr>
      <vt:lpstr> «Я не ошибусь, если назову регионарную анестезию совершенным методом местной анестезии… Пришла  новая, изящная и привлекательная методика местной анестезии, в основу которой легла глубоко рациональная идея прервать проводимость тех нервов, по которым передается болевая чувствительность из области, подлежащей операции»    В.Ф. Войно-Ясенецкий «Регионарная анестезия». </vt:lpstr>
      <vt:lpstr>   Специфика работы анестезиологической службы  в военное время сопряжена со следующими сложностями: - основной поток пострадавших - травматологические больные, которые требуют немедленного оперативного вмешательства; - пациенты не обследованы и не подготовлены для проведения оперативного вмешательства и анестезиологического пособия; - у анестезиолога возникает необходимость работать при большом потоке пострадавших; - необходимость быстрого выхода из наркоза.</vt:lpstr>
      <vt:lpstr> Среди различных видов анестезиологических пособий, широко применяемых в различных областях медицины, особое место занимает проводниковая или регионарная анестезия (РА).   На сегодняшний день этот метод, в наибольшей степени, помогает решать вышеуказанные задачи и, соответственно, нашел широкое применение в военной медицине. </vt:lpstr>
      <vt:lpstr> Проводниковая анестезия обладает рядом значительных преимуществ по сравнению с нейролептаналгезией, внутривенным, внутримышечным и другими видами общей анестезии.   Прежде всего, это малая токсичность используемых препаратов, возможность сохранения сознания пациента, применение практически в любых, даже неклинических условиях с минимальным риском при угрозе регургитации и возникновения других жизненно опасных состояний, связанных с общим обезболиванием.   Проводниковая анестезия не вызывает отрицательного влияния на организм в виде послеоперационного стресс-ответа на анестезию и хирургическое вмешательство, желудочно-кишечных расстройств, нарушений функций ЦНС (таких как возбуждение, бред и т.п.)</vt:lpstr>
      <vt:lpstr>Распределение пострадавших по локализации ранений, % </vt:lpstr>
      <vt:lpstr>Особенности соматического состояния раненых:  - Боль, шок. - Значительная кровопотеря.  - Исходное обезвоживание из-за тяжелых физических, психических нагрузок.  - Полный желудок. - Психоэмоциональная перегрузка. </vt:lpstr>
      <vt:lpstr> Для адекватной защиты организма от хирургической травмы мы применяли многокомпонентную и многоуровневую анестезию, где ведущим компонентом являлась сегментарная аналгезия.     Регионарная анестезия при операциях применялась: -  в чистом виде;  - в сочетании с анальгетиками и (или) седативными препаратами;  -  в качестве вспомогательного анальгетического компонента при общей анестезии.     При лечении раненых, выбор того или иного метода анестезии определялся характером ранений.</vt:lpstr>
      <vt:lpstr>При проведении РА в ДоКТМО мы использовали:   1) катетерную технику продленной РА;   2) новые малотоксичные местные анестетики длительного действия;   3) малые дозы МА, что беспечивало управляемость и безопасность регионарной анестезии;   4) комбинированную (сочетанную) регионарную и общую анестезии.</vt:lpstr>
      <vt:lpstr> Не противопоставляя регионарную анестезию общей, следует  отметить, что привлекательность РА в значительной степени связана с возможностью отказаться от применения ИВЛ при операциях на нижних конечностях, органах брюшной полости  ниже пупка и малого таза.</vt:lpstr>
      <vt:lpstr>Показаниями к проведению комбинированной  (РА+общая анестезия+ИВЛ) анестезии являются:  - неустойчивая гемодинамика;  - длительные операции, связанные с неудобным положением и утомляемостью на операционном столе;  - невозможность в полной мере обеспечить регионарной анестезией эффективный сенсорный блок, в особенности, при операциях на верхнем этаже брюшной полости и при множественных повреждениях;  - необходимость в мышечной релаксации для работы хирурга, которая не всегда может быть обеспечена РА в полной мере;  - операции на органах грудной клетки.</vt:lpstr>
      <vt:lpstr> Каждая составляющая комбинированной анестезии имеет свои преимущества.    РА способствует снижению операционной кровопотери, частоты тромбоэмболических осложнений, числа эвентраций после абдоминальных операций, улучшению трофики тканей, предупреждению пареза желудочно-кишечного тракта и др.    РА, создавая адекватную аналгезию и регионарную симпатическую блокаду, эффективно блокирует выброс стрессорных гормонов и ноцицептивную импульсацию в целом.     Достоинством комбинированной анестезии является возможность снижения доз, как общих, так и местных анестетиков. </vt:lpstr>
      <vt:lpstr>Особенности РА у раненых и пострадавших.  1.  Выполнение только при условии стабилизации гемодинамики. 2. Эффект РА  пропорционален степени выраженности болевого синдрома. 3. Снижение общей дозы МА  до  2/3 от общепринятых. 4.  Осторожное применение РА (минимальные дозы МА) или отказ от РА при предполагаемой массивной кровопотере.  5.  Недопустимость использования МА длительного действия в стандартных дозировках, т.к. они увеличивают объем сосудистого русла на длительное время (иногда до 12 часов). </vt:lpstr>
      <vt:lpstr>Для обеспечение безопасности РА, необходимы:  - надежный венозный доступ,  - интубационный набор,  - наркозно-дыхательный аппарат,  - дефибриллятор,  - монитор ЭКГ.    Обязательный перечень медикаментов должен включать ваголитики, седативные, вазопрессоры, миорелаксанты.     Любую РА следует проводить с инфузионной поддержкой.    Не применять растворы местных анестетиков с адреналином, т.к. он может вызвать ишемию нервных стволов. </vt:lpstr>
      <vt:lpstr>Анестезия при шоке.   Периферическая блокада в качестве анальгетического компонента применялась осторожно, при положительном ответе на инфузионную терапию, дозами сниженными на 1/3, достигалась 0,25% р-ром  бупивокаина или 0,2% р-ром ропивокаина.  Как правило, ИВЛ с FiО2= 60-80%.   Использовали внутривенные анестетики: ГОМК, калипсол, бензодиазепин, фентанил, редко барбитураты.   </vt:lpstr>
      <vt:lpstr>Эпидуральная анестезия (ЭА) с ИВЛ.  Показания:  ранения в грудь, живот, таз, нижние конечности. Расход медикаментов за час составил: фентанил 2 мл, калипсол - 100 мг, ардуан 4 мг, ропивокаин 10-20 мг (0,2% р-р – 5-10 мл).  Эпидуральная анестезия на спонтанном дыхании.  Показания: ранения органов малого таза и нижних конечностей. Расход медикаментов за час анестезии: лидокаин – 300- мг (2% р-р -15 мл) или бупивокаин  75 мг (0,5% р-р 15 мл), калипсол 100 мг, сибазон 10 мг. </vt:lpstr>
      <vt:lpstr> Анестезия плечевого сплетения в межлестничном промежутке. Показания: ранения верхней конечности и плечевого пояса. Расход лекарств - 2% р-р лидокаина - 20 мл + 0,5% р-р бупивокаина – 20 мл, фентанил 0,1 мг/час (0,005% р-р 2 мл), калипсол 100 мг/час.  Анестезия нижней конечности в верхней трети бедра. Показания: одностороннее ранение нижней конечности. Расход лекарств - лидокаин 400 мг+ бупивокаин 100 мг (20 мл  МА для анестезии седалищного нерва и 20 мл - для анестезии нервов поясничного сплетения), фентанил 0,15 мг/час (0,005% р-р 3 мл), калипсол 100 мг/час. </vt:lpstr>
      <vt:lpstr>Виды анестезии при травматическом повреджении органов таза и нижних конечностей, % (НИИ Травматологии)  </vt:lpstr>
      <vt:lpstr>Непременным условием успеха ЭА является:   1.  Пунктуальное выполнение методики пункции, катетеризации и проведения анестезии с обязательным выполнением тест дозы - 3 мл МА с целью не только идентификации эпидурального пространства, но и выявления волемического состояния пациента.  2.  Обязательное применение бактериального фильтра.    Длительность аналгезии практически не ограничена и не сопровождается сколько-нибудь серьезными функциональными нарушениями.</vt:lpstr>
      <vt:lpstr> Умеренный гипотензивный эффект при ЭА отмечался у большинства раненых, что является физиологическим следствием симпатической блокады, особенно, если ЭА проводится в верхне-, средне- и нижнегрудном отделах позвоночника.    Умеренная гипотензия до 100 мм рт. ст. не вызывала у нас беспокойства, если при этом сохранялась удовлетворительная пульсация на периферических артериях, отсутствовала брадикардия и сатурация составляла 96-98%.    У одной трети раненых (28 -33%), при возникновении выраженной гипотензии в ситуациях, когда нежелательно использовать ускоренную объемную инфузию, коррекцию гемодинамики проводили дофамином в дозе 3-5 мкг/кг/мин.</vt:lpstr>
      <vt:lpstr>Заключение.     1) Регионарная анестезия должна являться основным методом обезболивания при сочетанных ранениях нижних отделов брюшной полости, органов таза и нижних конечностей.   2) Рациональное  применение стандартных методик регионарной анестезии обеспечивает безопасность пациента, особенно, в условиях боевой травмы.     </vt:lpstr>
      <vt:lpstr>Каждый, уважающий себя, анестезиолог должен стремиться к проведению регионарной анестезии у раненых и пострадавших.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анестезиологии, интенсивной терапии и МНС    АНЕСТЕЗИЯ И ИНТЕНСИВНАЯ ТЕРАПИЯ В УРОЛОГИИ</dc:title>
  <dc:creator>Геннадий</dc:creator>
  <cp:lastModifiedBy>Пользователь Windows</cp:lastModifiedBy>
  <cp:revision>98</cp:revision>
  <dcterms:created xsi:type="dcterms:W3CDTF">2015-09-27T11:25:20Z</dcterms:created>
  <dcterms:modified xsi:type="dcterms:W3CDTF">2020-10-28T16:28:06Z</dcterms:modified>
</cp:coreProperties>
</file>