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2142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8142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780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41655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2640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1638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48592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4513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296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7864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6445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1778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13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952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81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2962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3724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B0A00E4-28BD-4469-A7EE-203C0FEE4859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CCAE13D-4F5C-408F-9B01-BA97C38157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2990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49" y="171451"/>
            <a:ext cx="11015664" cy="51577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образовательная организация высшего профессионального образования 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«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Донецкий национальный медицинский университет имени М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Горького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smtClean="0">
                <a:solidFill>
                  <a:srgbClr val="002060"/>
                </a:solidFill>
              </a:rPr>
              <a:t/>
            </a:r>
            <a:br>
              <a:rPr lang="ru-RU" sz="2800" dirty="0" smtClean="0">
                <a:solidFill>
                  <a:srgbClr val="002060"/>
                </a:solidFill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Кафедра анестезиологии, интенсивной терапии и МНС</a:t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ПОСЛЕОПЕРАЦИОННАЯ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КОГНИТИВНАЯ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ДИСФУНКЦИЯ </a:t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 ОПЕРАТИВНОЙ УРОЛОГИИ У ВОЗРАСТНЫХ ПАЦИЕНТОВ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9816" y="4349795"/>
            <a:ext cx="4089968" cy="1554616"/>
          </a:xfrm>
        </p:spPr>
        <p:txBody>
          <a:bodyPr>
            <a:normAutofit fontScale="92500"/>
          </a:bodyPr>
          <a:lstStyle/>
          <a:p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Городник Г.А. доцент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Смирнова Н.Н., 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ассистент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Ермилова М.В.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64414" y="6252755"/>
            <a:ext cx="17155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ДОНЕЦК 2020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21133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-128587"/>
            <a:ext cx="10515600" cy="9144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ДИЗАЙН ИССЛЕДОВАНИЯ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785813"/>
            <a:ext cx="12192000" cy="60721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объема оперативного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лечения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вида анестезии все больные были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разделены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две группы: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 первую группу были включены 19 больных с раком предстательной железы в стадии Т1-2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NoMo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суммарным индексом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Глисона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более 6 балов, которым была выполнена радикальная простатэктомия под комбинированной анестезией (продленная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эпидуральная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анестезия 0,75% раствором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ропивакаина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(15-20 мл), которая сопровождалась внутривенной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седацией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раствором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пропофола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седации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оценивался клинически и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монитора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BIS VISTA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) и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составлял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-50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во вторую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группу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были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включены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больных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доброкачественной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гиперплазией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предстательной железы,  которым была выполнена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трансуретральная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резекция предстательной железы под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эпидуральн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анестезией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0,75% раствором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ропивакаина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(15-20 мл), которая сопровождалась внутривенной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седацией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1%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раствором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пропофола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Уровень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седации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оценивался клинически и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монитора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 VISTA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) и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составлял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-50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470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5738"/>
            <a:ext cx="10515600" cy="82867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ДИЗАЙН ИССЛЕДОВАНИЯ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4300" y="1414462"/>
            <a:ext cx="11972924" cy="544353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пациентов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проводилась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профилактическая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премедикаци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я, включающая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глюкокортикоиды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антигистаминные препараты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М-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холинолитики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при необходимости. После катетеризации периферической вены, проведения внутривенной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инфузии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сбалансированными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растворами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кристаллоидов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объеме 600-800 мл,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проводили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эпидуральную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анестезию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раствором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ропивакаина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0,75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%;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предполагаемая длительность операции превышала 120 минут, то пациенту проводилась установка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эпидурального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катетера для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интраоперационного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послеоперационного введения анестетика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эпидуральное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пространство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Осуществлялся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АД, ЧСС, ЭКГ,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SpO</a:t>
            </a:r>
            <a:r>
              <a:rPr lang="uk-UA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монитором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MEC 1000 (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Mindray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Passport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5).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седации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оценивался клинически и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помощью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BIS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монитора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BIS VISTA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2199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4301"/>
            <a:ext cx="10515600" cy="107156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ДИЗАЙН ИССЛЕДОВАНИЯ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7175" y="1414463"/>
            <a:ext cx="11715750" cy="5186362"/>
          </a:xfrm>
        </p:spPr>
        <p:txBody>
          <a:bodyPr/>
          <a:lstStyle/>
          <a:p>
            <a:pPr algn="just"/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анестезиологического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варьировала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от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90 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минут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среднем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составляя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135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±45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минут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всех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видах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проводимого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анестезиологического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пособия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интраоперационная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инфузионная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терапия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проводилась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сбалансированными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растворами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кристаллоидов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коллоидов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uk-UA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елофузин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buNone/>
            </a:pPr>
            <a:endParaRPr lang="uk-U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Трансфузию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компонентов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крови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(альбумин, свежезамороженная плазма,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эритроцитарная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тромбоцитарная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масса)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исследуемых групп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больных не проводили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4153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5739"/>
            <a:ext cx="10515600" cy="97154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ДИЗАЙН ИССЛЕДОВАНИЯ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613" y="1157288"/>
            <a:ext cx="11472862" cy="53578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Всем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пациентам дважды исследовали когнитивный статус: за 24-72 часа до хирургического вмешательства и через 5-7 суток после него.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Одновременно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применялись две методики нейропсихологического тестирования: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Монреальская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шкала оценки когнитивной функции (КФ) (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МоСА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короткая шкала оценки психического статуса (MMSE), позволяющие быстро (прохождение каждого из тестов требует не более 10-15 минут даже у пожилых пациентов) и объективно выполнить анализ состояния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КФ. </a:t>
            </a:r>
          </a:p>
          <a:p>
            <a:pPr marL="0" indent="0" algn="just">
              <a:buNone/>
            </a:pP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валидность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МоСА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MMSE подтверждают в своих публикациях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Осипов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Е.В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 </a:t>
            </a:r>
            <a:r>
              <a:rPr lang="ru-RU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соавт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2015;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Политов М.Е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и </a:t>
            </a:r>
            <a:r>
              <a:rPr lang="ru-RU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соавт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2015;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Новицкая-Усенко Л.В. 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2017;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Трубникова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О.А. и </a:t>
            </a:r>
            <a:r>
              <a:rPr lang="ru-RU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соавт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 2017).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41685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4301"/>
            <a:ext cx="10515600" cy="91439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ДИЗАЙН ИССЛЕДОВАНИЯ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028700"/>
            <a:ext cx="11730038" cy="5614988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ГРУПП ИССЛЕДОВАНИЯ</a:t>
            </a:r>
          </a:p>
          <a:p>
            <a:pPr marL="0" indent="0" algn="ctr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642310"/>
              </p:ext>
            </p:extLst>
          </p:nvPr>
        </p:nvGraphicFramePr>
        <p:xfrm>
          <a:off x="0" y="886959"/>
          <a:ext cx="12192000" cy="575672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586163"/>
                <a:gridCol w="3975862"/>
                <a:gridCol w="4629975"/>
              </a:tblGrid>
              <a:tr h="1654661">
                <a:tc>
                  <a:txBody>
                    <a:bodyPr/>
                    <a:lstStyle/>
                    <a:p>
                      <a:pPr marL="101600" marR="294640" algn="l"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1600" marR="294640" algn="l"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1600" marR="294640" algn="l">
                        <a:spcBef>
                          <a:spcPts val="26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9085" marR="292735" algn="ctr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группа — продленная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эпидуральная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анестезия с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седацией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пропофолом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2735" algn="ctr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005" algn="ctr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=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19)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08585" marR="101600" indent="-1270" algn="ctr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группа —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эпидуральная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анестезия</a:t>
                      </a:r>
                      <a:r>
                        <a:rPr lang="ru-RU" sz="2400" spc="-1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2400" spc="-1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седацией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пропофолом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8585" marR="101600" indent="-1270" algn="ctr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005" algn="ctr">
                        <a:lnSpc>
                          <a:spcPts val="955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(n = 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20)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536528">
                <a:tc>
                  <a:txBody>
                    <a:bodyPr/>
                    <a:lstStyle/>
                    <a:p>
                      <a:pPr marL="53340" marR="294640" algn="l">
                        <a:lnSpc>
                          <a:spcPts val="865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340" marR="294640" algn="l">
                        <a:lnSpc>
                          <a:spcPts val="8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340" marR="294640" algn="l">
                        <a:lnSpc>
                          <a:spcPts val="8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340" marR="294640" algn="l">
                        <a:lnSpc>
                          <a:spcPts val="8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en-US" sz="2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озраст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9085" marR="294640" algn="ctr">
                        <a:lnSpc>
                          <a:spcPts val="8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9085" marR="294640" algn="ctr">
                        <a:lnSpc>
                          <a:spcPts val="8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5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±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5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381531">
                <a:tc rowSpan="2">
                  <a:txBody>
                    <a:bodyPr/>
                    <a:lstStyle/>
                    <a:p>
                      <a:pPr marL="53340" marR="294640"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340" marR="29464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Операционно-анестезиологический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риск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340" marR="294640"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340" marR="294640"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Гологорскому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340" marR="294640"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340" marR="294640" algn="just">
                        <a:lnSpc>
                          <a:spcPts val="113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баллы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299085" marR="294640" algn="ctr">
                        <a:lnSpc>
                          <a:spcPts val="835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3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3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35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II-III </a:t>
                      </a: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9085" marR="294640" algn="ctr">
                        <a:lnSpc>
                          <a:spcPts val="835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3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35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35"/>
                        </a:lnSpc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II-III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111212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99085" marR="294640" algn="ctr">
                        <a:lnSpc>
                          <a:spcPts val="79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9085" marR="294640" algn="ctr">
                        <a:lnSpc>
                          <a:spcPts val="79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829261">
                <a:tc>
                  <a:txBody>
                    <a:bodyPr/>
                    <a:lstStyle/>
                    <a:p>
                      <a:pPr marL="53340" marR="294640" algn="l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340" marR="294640" algn="l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340" marR="294640" algn="l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Длительность</a:t>
                      </a:r>
                    </a:p>
                    <a:p>
                      <a:pPr marL="53340" marR="294640" algn="l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340" marR="294640" algn="l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операции,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мин.</a:t>
                      </a:r>
                    </a:p>
                    <a:p>
                      <a:pPr marL="53340" marR="294640" algn="l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entury Gothic" panose="020B0502020202020204" pitchFamily="34" charset="0"/>
                          <a:cs typeface="Times New Roman" panose="02020603050405020304" pitchFamily="18" charset="0"/>
                        </a:rPr>
                        <a:t>90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  <a:tr h="669441">
                <a:tc>
                  <a:txBody>
                    <a:bodyPr/>
                    <a:lstStyle/>
                    <a:p>
                      <a:pPr marL="53340" marR="294640" algn="l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53340" marR="294640" algn="l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340" marR="294640" algn="l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</a:t>
                      </a: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кровопотери, 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340" marR="294640" algn="l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3340" marR="294640" algn="l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entury Gothic" panose="020B0502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endParaRPr lang="ru-RU" sz="11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24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Century Gothic" panose="020B0502020202020204" pitchFamily="34" charset="0"/>
                      </a:endParaRPr>
                    </a:p>
                    <a:p>
                      <a:pPr marL="299085" marR="294640" algn="ctr">
                        <a:lnSpc>
                          <a:spcPts val="86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Century Gothic" panose="020B0502020202020204" pitchFamily="34" charset="0"/>
                      </a:endParaRPr>
                    </a:p>
                  </a:txBody>
                  <a:tcPr marL="0" marR="0" marT="0" marB="0"/>
                </a:tc>
              </a:tr>
              <a:tr h="199573">
                <a:tc>
                  <a:txBody>
                    <a:bodyPr/>
                    <a:lstStyle/>
                    <a:p>
                      <a:pPr marL="53340" marR="294640" algn="l">
                        <a:lnSpc>
                          <a:spcPts val="815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Century Gothic" panose="020B050202020202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99085" marR="294005" algn="ctr">
                        <a:lnSpc>
                          <a:spcPts val="815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Century Gothic" panose="020B0502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9085" marR="293370" algn="ctr">
                        <a:lnSpc>
                          <a:spcPts val="815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entury Gothic" panose="020B0502020202020204" pitchFamily="34" charset="0"/>
                        <a:ea typeface="Century Gothic" panose="020B0502020202020204" pitchFamily="34" charset="0"/>
                        <a:cs typeface="Century Gothic" panose="020B0502020202020204" pitchFamily="34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2722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64293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ДИЗАЙН ИССЛЕДОВАНИЯ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13" y="642938"/>
            <a:ext cx="11958638" cy="6215062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ct val="0"/>
              </a:spcBef>
              <a:spcAft>
                <a:spcPct val="0"/>
              </a:spcAft>
              <a:buNone/>
            </a:pPr>
            <a:endParaRPr lang="ru-RU" altLang="ru-RU" b="1" dirty="0" smtClean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Статистические </a:t>
            </a:r>
            <a:r>
              <a:rPr lang="ru-RU" altLang="ru-RU" sz="3000" b="1" dirty="0">
                <a:solidFill>
                  <a:srgbClr val="002060"/>
                </a:solidFill>
                <a:latin typeface="Cambria" panose="02040503050406030204" pitchFamily="18" charset="0"/>
              </a:rPr>
              <a:t>методы </a:t>
            </a:r>
            <a:r>
              <a:rPr lang="ru-RU" altLang="ru-RU" sz="3000" b="1" dirty="0" smtClean="0">
                <a:solidFill>
                  <a:srgbClr val="002060"/>
                </a:solidFill>
                <a:latin typeface="Cambria" panose="02040503050406030204" pitchFamily="18" charset="0"/>
              </a:rPr>
              <a:t>обработки данных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3000" b="1" dirty="0">
              <a:solidFill>
                <a:srgbClr val="FF0000"/>
              </a:solidFill>
              <a:latin typeface="Cambria" panose="02040503050406030204" pitchFamily="18" charset="0"/>
            </a:endParaRPr>
          </a:p>
          <a:p>
            <a:pPr marL="0" indent="0" algn="just">
              <a:buNone/>
            </a:pPr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 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статистической обработке результатов сначала устанавливали категорию переменных (количественные непрерывные) и, с помощью методов описательной статистики, характер распределения. Затем, с учетом близкого к нормальному характера распределения, в каждой из выборок рассчитывали среднеарифметическую величину M и величину среднего отклонения σ. Далее, для оценки значимости различий показателей в группах использовали параметрический t-критерий </a:t>
            </a:r>
            <a:r>
              <a:rPr lang="ru-RU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Стъюдента</a:t>
            </a: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Изменения считали статистически значимыми при уровне достоверности p0,05).</a:t>
            </a:r>
          </a:p>
          <a:p>
            <a:pPr marL="0" indent="0">
              <a:buNone/>
            </a:pP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Статистическая 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обработка полученных данных осуществлялась при помощи лицензионной программы </a:t>
            </a:r>
            <a:r>
              <a:rPr lang="ru-RU" sz="24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MedStat</a:t>
            </a: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b="1" dirty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ru-RU" altLang="ru-RU" b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0826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50" y="1"/>
            <a:ext cx="11558588" cy="120014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 </a:t>
            </a: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НЕЙРОПСИХОЛОГИЧЕСКОЙ ОЦЕНКИ КОНГИТИВНОГО СТАТУСА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893256"/>
              </p:ext>
            </p:extLst>
          </p:nvPr>
        </p:nvGraphicFramePr>
        <p:xfrm>
          <a:off x="0" y="1072265"/>
          <a:ext cx="12192001" cy="6098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3392"/>
                <a:gridCol w="1613409"/>
                <a:gridCol w="2438400"/>
                <a:gridCol w="2438400"/>
                <a:gridCol w="2438400"/>
              </a:tblGrid>
              <a:tr h="699981">
                <a:tc rowSpan="4">
                  <a:txBody>
                    <a:bodyPr/>
                    <a:lstStyle/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ru-RU" sz="20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МЕТОДЫ НЕЙРОПСИХОЛОГИЧЕСКОГО ТЕСТИРОВАНИЯ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650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МоСА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ММ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</a:t>
                      </a:r>
                      <a:endParaRPr lang="ru-RU" sz="24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6370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РЕЗУЛЬТАТЫ</a:t>
                      </a: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ОТНОШЕНИЮ К ХИРУРГИЧЕСКОМУ ЛЕЧЕНИЮ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56508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7457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группа — продленная </a:t>
                      </a:r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эпидуральная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анестезия с </a:t>
                      </a:r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седацией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пропофолом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(n=19)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9686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баллов (М±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m)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22,02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±1,28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20,34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±2,04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26,14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±2,06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24,04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±1,17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810539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uk-UA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пациентов</a:t>
                      </a:r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uk-UA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</a:t>
                      </a:r>
                      <a:r>
                        <a:rPr lang="uk-UA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</a:t>
                      </a:r>
                      <a:r>
                        <a:rPr lang="uk-UA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(100%)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(21,05%)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(100%)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(21,05%)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82172">
                <a:tc gridSpan="5">
                  <a:txBody>
                    <a:bodyPr/>
                    <a:lstStyle/>
                    <a:p>
                      <a:pPr marL="108585" marR="101600" indent="-1270" algn="ctr">
                        <a:lnSpc>
                          <a:spcPct val="9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группа — </a:t>
                      </a:r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эпидуральная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анестезия</a:t>
                      </a:r>
                      <a:r>
                        <a:rPr lang="ru-RU" sz="2400" b="1" spc="-14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</a:t>
                      </a:r>
                      <a:r>
                        <a:rPr lang="ru-RU" sz="2400" b="1" spc="-14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седацией</a:t>
                      </a:r>
                      <a:r>
                        <a:rPr lang="ru-RU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400" b="1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пропофолом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(n=20)</a:t>
                      </a:r>
                      <a:endParaRPr lang="ru-RU" sz="24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9937"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 баллов (М±</a:t>
                      </a:r>
                      <a:r>
                        <a:rPr lang="en-US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m)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23,51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±2,35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21,45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±2,15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26,48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±1,48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24,08</a:t>
                      </a:r>
                      <a:r>
                        <a:rPr lang="ru-RU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±2,25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678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uk-UA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пациентов</a:t>
                      </a:r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uk-UA" sz="2000" b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абс</a:t>
                      </a:r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и</a:t>
                      </a:r>
                      <a:r>
                        <a:rPr lang="uk-UA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2000" b="1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отн</a:t>
                      </a:r>
                      <a:r>
                        <a:rPr lang="uk-UA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20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(100%)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(15%)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(100%)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uk-UA" sz="2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uk-UA" sz="2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(15%)</a:t>
                      </a:r>
                      <a:endParaRPr lang="ru-RU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35162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6438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РЕЗЮМЕ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8868" y="0"/>
            <a:ext cx="11672888" cy="5000625"/>
          </a:xfrm>
        </p:spPr>
        <p:txBody>
          <a:bodyPr/>
          <a:lstStyle/>
          <a:p>
            <a:pPr marL="0" indent="0" algn="just">
              <a:buNone/>
            </a:pPr>
            <a:r>
              <a:rPr lang="uk-UA" dirty="0" smtClean="0"/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Проведенное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исследование показало, что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предикторами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послеоперационной когнитивной дисфункции у возрастных пациентов является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периоперационных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факторов: длительность операции, продолжительность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комбинированной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анестезии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расширенный объем и большая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травматичность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оперативного вмешательства.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Послеоперационная когнитивная дисфункция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сформироваться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малоинвазивных хирургических вмешательств,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поэтому целесообразно с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целью диагностики шире использовать методы объективной оценки психических функций пациентов в раннем послеоперационном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периоде для их своевременной коррекции.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48616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42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29338"/>
            <a:ext cx="10515600" cy="47625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3810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850" y="399959"/>
            <a:ext cx="11544300" cy="5564188"/>
          </a:xfrm>
        </p:spPr>
        <p:txBody>
          <a:bodyPr>
            <a:normAutofit/>
          </a:bodyPr>
          <a:lstStyle/>
          <a:p>
            <a:pPr algn="just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Послеоперационная когнитивная дисфункция (ПОКД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это изменение структурного и функционального состояния головного мозга, возникающее в хирургической практике в интраоперационном или раннем послеоперационном периодах, проявляющееся в виде преходящих или стойких нарушений функций нервной системы.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31243"/>
            <a:ext cx="10515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4249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00026"/>
            <a:ext cx="10515600" cy="685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8138" y="1071563"/>
            <a:ext cx="11515724" cy="55864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К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когнитивным нарушениям в пожилом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старческом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возрасте во всем мире относятся как к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серьезной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проблеме.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Недаром изучение детальных механизмов их возникновения и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этой основе подходов к профилактике и лечению включены в план перспективных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исследований Российской академии наук на 2020–2025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гг. 					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i="1" dirty="0" smtClean="0"/>
              <a:t>(</a:t>
            </a:r>
            <a:r>
              <a:rPr lang="en-US" sz="1200" i="1" dirty="0" smtClean="0"/>
              <a:t>Messenger </a:t>
            </a:r>
            <a:r>
              <a:rPr lang="en-US" sz="1200" i="1" dirty="0"/>
              <a:t>of Anesthesiology and Resuscitation, Vol. 16, No. 1, </a:t>
            </a:r>
            <a:r>
              <a:rPr lang="en-US" sz="1200" i="1" dirty="0" smtClean="0"/>
              <a:t>2019</a:t>
            </a:r>
            <a:r>
              <a:rPr lang="ru-RU" sz="1200" i="1" dirty="0" smtClean="0"/>
              <a:t>)</a:t>
            </a:r>
            <a:endParaRPr lang="ru-RU" sz="1200" i="1" dirty="0"/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60 лет анестезиологов интересует проблема, опубликованная в 1955 г. P. D.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Bedford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журнале «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Lancet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»,  поскольку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именно в ней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впервые описал состояние пожилых людей, у которых были отмечены нарушения когнитивных функций после хирургических операций в условиях общей анестезии. </a:t>
            </a:r>
            <a:r>
              <a:rPr lang="ru-RU" dirty="0" smtClean="0"/>
              <a:t>				</a:t>
            </a:r>
            <a:endParaRPr lang="ru-RU" dirty="0" smtClean="0"/>
          </a:p>
          <a:p>
            <a:pPr marL="0" indent="0" algn="just">
              <a:buNone/>
            </a:pPr>
            <a:r>
              <a:rPr lang="ru-RU" sz="1200" i="1" dirty="0" smtClean="0"/>
              <a:t>(</a:t>
            </a:r>
            <a:r>
              <a:rPr lang="en-US" sz="1200" i="1" dirty="0"/>
              <a:t>Bedford P. D. Adverse cerebral effects of </a:t>
            </a:r>
            <a:r>
              <a:rPr lang="en-US" sz="1200" i="1" dirty="0" err="1"/>
              <a:t>anaesthesia</a:t>
            </a:r>
            <a:r>
              <a:rPr lang="en-US" sz="1200" i="1" dirty="0"/>
              <a:t> on old people // Lancet. – 1955. – Vol. 6, № 269. – P. 259–263</a:t>
            </a:r>
            <a:r>
              <a:rPr lang="en-US" sz="1200" i="1" dirty="0" smtClean="0"/>
              <a:t>.</a:t>
            </a:r>
            <a:r>
              <a:rPr lang="ru-RU" sz="1200" i="1" dirty="0" smtClean="0"/>
              <a:t>)</a:t>
            </a:r>
            <a:endParaRPr lang="ru-RU" sz="1200" i="1" dirty="0"/>
          </a:p>
        </p:txBody>
      </p:sp>
    </p:spTree>
    <p:extLst>
      <p:ext uri="{BB962C8B-B14F-4D97-AF65-F5344CB8AC3E}">
        <p14:creationId xmlns:p14="http://schemas.microsoft.com/office/powerpoint/2010/main" val="1925011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2875"/>
            <a:ext cx="10515600" cy="71437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8613" y="996950"/>
            <a:ext cx="11415712" cy="5689600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Актуальность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этой проблемы обусловливается медико-социальными последствиями когнитивных расстройств, которые могут оказывать нежелательное влияние не только на продолжительность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госпитали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зации и ее стоимость, но и на качество жизни больных в отдаленном послеоперационном периоде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Захаров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В.В. Нарушение когнитивных функций как медико-социальная проблема // Доктор. — 2006. — № 5. — С. 19-23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/>
              <a:t>	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настоящее время улучшение условий жизни, объема и качества оказываемой медицинской помощи привело к росту количества хирургических вмешательств, выполняемых у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возрасте старше 60 лет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		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A.V.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Solenkova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A.A.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Bondarenko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A.Yu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Lubnin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N.A. </a:t>
            </a:r>
            <a:r>
              <a:rPr lang="en-US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Dzyubanova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// Р</a:t>
            </a:r>
            <a:r>
              <a:rPr lang="en-US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ostoperative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dysfunction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elderly patients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2012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076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8589"/>
            <a:ext cx="10515600" cy="6858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7163" y="939799"/>
            <a:ext cx="11872912" cy="570388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Снижение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памяти, обусловленное возрастом, наблюдается почти у 40% лиц старше 65 лет. В этой возрастной категории развитие когнитивных нарушений в раннем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послеоперационном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периоде составляет, по данным разных авторов, от 18 до 60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%. 				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Яхно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Н. Н., Захаров В. В.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Преображенская И. С., </a:t>
            </a:r>
            <a:r>
              <a:rPr lang="ru-RU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Яхно</a:t>
            </a:r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Н. Н.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2007)</a:t>
            </a:r>
            <a:r>
              <a:rPr lang="ru-RU" sz="1200" dirty="0" smtClean="0"/>
              <a:t> </a:t>
            </a:r>
          </a:p>
          <a:p>
            <a:pPr marL="0" indent="0" algn="just">
              <a:buNone/>
            </a:pPr>
            <a:endParaRPr lang="ru-RU" sz="2000" dirty="0"/>
          </a:p>
          <a:p>
            <a:pPr marL="0" indent="0" algn="just">
              <a:buNone/>
            </a:pPr>
            <a:r>
              <a:rPr lang="ru-RU" sz="2400" dirty="0" smtClean="0"/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Геронтологические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больные имеют различные возрастные изменения и ограниченные функциональные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резервы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практически всех органов и систем организма, что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повышает риск развития ишемических и гипоксических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повреждений в жизненно важных органах и прежде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ЦНС, и которые значительно усугубляют психоневрологические расстройства,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 при операционной травме, кровопотере и других стрессовых ситуациях.</a:t>
            </a:r>
          </a:p>
          <a:p>
            <a:pPr marL="0" indent="0" algn="just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Abildstrom</a:t>
            </a:r>
            <a:r>
              <a:rPr lang="en-US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H., Rasmussen L. S.,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Rentowl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2000;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Canet</a:t>
            </a:r>
            <a:r>
              <a:rPr lang="en-US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J., Raeder J., Rasmussen L. S.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2003)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891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" y="0"/>
            <a:ext cx="11558587" cy="11001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cap="none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Частота ПОКД у больных пожилого возраста после общехирургических оперативных вмешательствах</a:t>
            </a:r>
            <a:endParaRPr lang="ru-RU" sz="2700" cap="none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4369196"/>
              </p:ext>
            </p:extLst>
          </p:nvPr>
        </p:nvGraphicFramePr>
        <p:xfrm>
          <a:off x="121918" y="1405953"/>
          <a:ext cx="11977145" cy="546810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94858"/>
                <a:gridCol w="1221108"/>
                <a:gridCol w="3473075"/>
                <a:gridCol w="2294052"/>
                <a:gridCol w="2294052"/>
              </a:tblGrid>
              <a:tr h="896973">
                <a:tc>
                  <a:txBody>
                    <a:bodyPr/>
                    <a:lstStyle/>
                    <a:p>
                      <a:pPr marL="503555" marR="497205" algn="ctr">
                        <a:lnSpc>
                          <a:spcPts val="1005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3555" marR="497205" algn="ctr">
                        <a:lnSpc>
                          <a:spcPts val="1005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3555" marR="497205" algn="ctr">
                        <a:lnSpc>
                          <a:spcPts val="1005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0330" indent="71755" algn="l">
                        <a:lnSpc>
                          <a:spcPts val="9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0330" indent="71755" algn="l">
                        <a:lnSpc>
                          <a:spcPts val="9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</a:t>
                      </a:r>
                    </a:p>
                    <a:p>
                      <a:pPr marL="100330" indent="71755" algn="l">
                        <a:lnSpc>
                          <a:spcPts val="9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00330" indent="71755" algn="l">
                        <a:lnSpc>
                          <a:spcPts val="9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больных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76200" marR="71755" algn="ctr">
                        <a:lnSpc>
                          <a:spcPts val="1005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6200" marR="71755" algn="ctr">
                        <a:lnSpc>
                          <a:spcPts val="1005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6200" marR="71755" algn="ctr">
                        <a:lnSpc>
                          <a:spcPts val="1005"/>
                        </a:lnSpc>
                        <a:spcBef>
                          <a:spcPts val="56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Частота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ПОКД, %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19096">
                <a:tc>
                  <a:txBody>
                    <a:bodyPr/>
                    <a:lstStyle/>
                    <a:p>
                      <a:pPr marL="50165" algn="l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algn="l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algn="l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algn="l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algn="l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algn="l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algn="l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Biedler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1999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" marR="21463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marR="21463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marR="21463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marR="21463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marR="21463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marR="21463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marR="21463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marR="21463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76200" marR="71755" algn="ctr">
                        <a:lnSpc>
                          <a:spcPts val="96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6200" marR="71755" algn="ctr">
                        <a:lnSpc>
                          <a:spcPts val="96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6200" marR="71755" algn="ctr">
                        <a:lnSpc>
                          <a:spcPts val="96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6200" marR="71755" algn="ctr">
                        <a:lnSpc>
                          <a:spcPts val="96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Кратковременная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 неделя) — 25,8</a:t>
                      </a:r>
                    </a:p>
                    <a:p>
                      <a:pPr marL="76200" marR="71755" algn="ctr">
                        <a:lnSpc>
                          <a:spcPts val="9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6200" marR="71755" algn="ctr">
                        <a:lnSpc>
                          <a:spcPts val="9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Долгосрочная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(3 мес.) — 9,9</a:t>
                      </a:r>
                    </a:p>
                    <a:p>
                      <a:pPr marL="76200" marR="71755" algn="ctr">
                        <a:lnSpc>
                          <a:spcPts val="9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6200" marR="71755" algn="ctr">
                        <a:lnSpc>
                          <a:spcPts val="900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Стойкая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(до 2 лет) — 1</a:t>
                      </a:r>
                    </a:p>
                    <a:p>
                      <a:pPr marL="77470" marR="71755" algn="ctr">
                        <a:lnSpc>
                          <a:spcPts val="9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7470" marR="71755" algn="ctr">
                        <a:lnSpc>
                          <a:spcPts val="9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Факторы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риска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долгосрочной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ПОКД — возраст, ранняя ПОКД, 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7470" marR="71755" algn="ctr">
                        <a:lnSpc>
                          <a:spcPts val="9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7470" marR="71755" lvl="0" indent="0" algn="ctr" defTabSz="914400" rtl="0" eaLnBrk="1" fontAlgn="auto" latinLnBrk="0" hangingPunct="1">
                        <a:lnSpc>
                          <a:spcPts val="9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инфекционные осложнения в первые 3 месяца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77470" marR="71755" algn="ctr">
                        <a:lnSpc>
                          <a:spcPts val="9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7470" marR="71755" algn="ctr">
                        <a:lnSpc>
                          <a:spcPts val="900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3284">
                <a:tc>
                  <a:txBody>
                    <a:bodyPr/>
                    <a:lstStyle/>
                    <a:p>
                      <a:pPr marL="50165" algn="l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algn="l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algn="l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algn="l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algn="l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T.Y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Monk et al., 2008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165" marR="21463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marR="21463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marR="21463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marR="21463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marR="21463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3">
                  <a:txBody>
                    <a:bodyPr/>
                    <a:lstStyle/>
                    <a:p>
                      <a:pPr marL="77470" marR="71755" algn="ctr">
                        <a:lnSpc>
                          <a:spcPts val="9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7470" marR="71755" algn="ctr">
                        <a:lnSpc>
                          <a:spcPts val="9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7470" marR="71755" algn="ctr">
                        <a:lnSpc>
                          <a:spcPts val="9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месяца после операции стойкая ПОКД развивалась у больных старше 60 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7470" marR="71755" algn="ctr">
                        <a:lnSpc>
                          <a:spcPts val="9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7470" marR="71755" algn="ctr">
                        <a:lnSpc>
                          <a:spcPts val="9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2 раза чаще. Больные с ранней ПОКД имели большую вероятность смерти </a:t>
                      </a: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7470" marR="71755" algn="ctr">
                        <a:lnSpc>
                          <a:spcPts val="9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77470" marR="71755" algn="ctr">
                        <a:lnSpc>
                          <a:spcPts val="900"/>
                        </a:lnSpc>
                        <a:spcBef>
                          <a:spcPts val="23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первые 3 месяца, со стойкой ПОКД чаще умирали в первый год после</a:t>
                      </a:r>
                      <a:r>
                        <a:rPr lang="ru-RU" sz="1600" b="1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операции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70898">
                <a:tc rowSpan="3">
                  <a:txBody>
                    <a:bodyPr/>
                    <a:lstStyle/>
                    <a:p>
                      <a:pPr marL="50165" marR="161925" algn="l">
                        <a:lnSpc>
                          <a:spcPct val="86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marR="161925" algn="l">
                        <a:lnSpc>
                          <a:spcPct val="86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0165" marR="161925" algn="l">
                        <a:lnSpc>
                          <a:spcPct val="86000"/>
                        </a:lnSpc>
                        <a:spcBef>
                          <a:spcPts val="225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L.S</a:t>
                      </a:r>
                      <a:r>
                        <a:rPr lang="en-US" sz="2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Rasmussen et al., 2003 </a:t>
                      </a:r>
                      <a:endParaRPr lang="ru-RU" sz="20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rowSpan="3">
                  <a:txBody>
                    <a:bodyPr/>
                    <a:lstStyle/>
                    <a:p>
                      <a:pPr marL="242570" marR="23495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42570" marR="23495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42570" marR="23495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42570" marR="23495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8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42570" marR="23495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438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0165" algn="l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630" marR="83185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7630" marR="83185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неделю, 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995" marR="83185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6995" marR="83185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Через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месяц, %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08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9530" marR="4445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9530" marR="4445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общей анестезии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7630" marR="83185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7630" marR="83185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19,7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86995" marR="83185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6995" marR="83185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708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9530" marR="4445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9530" marR="44450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регионарной анестезии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7630" marR="83185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7630" marR="83185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13,9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6995" marR="83185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endParaRPr lang="ru-RU" sz="1600" b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86995" marR="83185" algn="ctr">
                        <a:lnSpc>
                          <a:spcPts val="1005"/>
                        </a:lnSpc>
                        <a:spcBef>
                          <a:spcPts val="115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6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Arial" panose="020B06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561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57164"/>
            <a:ext cx="10515600" cy="101441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00250"/>
            <a:ext cx="10515600" cy="4176713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когнитивных функций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больных пожилого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старческого возраста, при различных видах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хирургического лечения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целью выбора наиболее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безопасного вида анестезии,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разработка методов профилактики различных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психоневрологических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расстройств в послеоперационном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периоде.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820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28588"/>
            <a:ext cx="10515600" cy="757237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ДИЗАЙН ИССЛЕДОВАНИЯ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0051" y="885824"/>
            <a:ext cx="11530012" cy="557212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 </a:t>
            </a:r>
            <a:r>
              <a:rPr lang="ru-RU" dirty="0" smtClean="0"/>
              <a:t>            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Ретроспективное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обсервационное и контролируемое когортное исследование.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В исследовании приняли добровольное участие 39 мужчин в возрасте от 60 до 74 лет, которые находились на стационарном лечении в урологическом отделении Донецкого клинического территориального медицинского объединения (ДОКТМО) в период с декабря 2019 г. по сентябрь 2020 г. по поводу рака (19 больных) и доброкачественной гиперплазии (20 больных) предстательной железы.</a:t>
            </a:r>
          </a:p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671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72866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ДИЗАЙН ИССЛЕДОВАНИЯ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8125" y="728663"/>
            <a:ext cx="11715750" cy="5915025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Критериями включения пациентов в исследование были: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добровольное участие в исследовании; плановое оперативное лечение; пожилой возраст (60 лет и старше); отсутствие исходных выраженных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нарушений; отсутствие хронических заболеваний в стадии обострения,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декомпенсации;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нарушений слуха и зрения; длительность операции не более 180 мин. 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Критериями исключения пациентов из исследования были: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отказ пациента от исследования;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когнитивных нарушений; наличие поливалентной аллергии; прием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антидепрессантов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седативных препаратов; эндокринологические заболевания с дли- тельной заместительной терапией; психические заболевания; эпилепсия;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инфекции; перенесенное нарушение мозгового кровообращения в анамнезе; алкоголизм; операции на сердце и магистральных сосудах в анамнезе;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длительность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оперативного вмешательства более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минут;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интраоперационная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кровопотеря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мл/кг массы тела и более.</a:t>
            </a:r>
          </a:p>
        </p:txBody>
      </p:sp>
    </p:spTree>
    <p:extLst>
      <p:ext uri="{BB962C8B-B14F-4D97-AF65-F5344CB8AC3E}">
        <p14:creationId xmlns:p14="http://schemas.microsoft.com/office/powerpoint/2010/main" val="356115170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556</TotalTime>
  <Words>550</Words>
  <Application>Microsoft Office PowerPoint</Application>
  <PresentationFormat>Широкоэкранный</PresentationFormat>
  <Paragraphs>255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4" baseType="lpstr">
      <vt:lpstr>Arial</vt:lpstr>
      <vt:lpstr>Cambria</vt:lpstr>
      <vt:lpstr>Century Gothic</vt:lpstr>
      <vt:lpstr>Times New Roman</vt:lpstr>
      <vt:lpstr>Wingdings 3</vt:lpstr>
      <vt:lpstr>Сектор</vt:lpstr>
      <vt:lpstr>Государственная образовательная организация высшего профессионального образования        «Донецкий национальный медицинский университет имени М. Горького»  Кафедра анестезиологии, интенсивной терапии и МНС   ПОСЛЕОПЕРАЦИОННАЯ КОГНИТИВНАЯ ДИСФУНКЦИЯ  В ОПЕРАТИВНОЙ УРОЛОГИИ У ВОЗРАСТНЫХ ПАЦИЕНТОВ    </vt:lpstr>
      <vt:lpstr> Послеоперационная когнитивная дисфункция (ПОКД) это изменение структурного и функционального состояния головного мозга, возникающее в хирургической практике в интраоперационном или раннем послеоперационном периодах, проявляющееся в виде преходящих или стойких нарушений функций нервной системы. </vt:lpstr>
      <vt:lpstr>АКТУАЛЬНОСТЬ</vt:lpstr>
      <vt:lpstr>АКТУАЛЬНОСТЬ</vt:lpstr>
      <vt:lpstr>АКТУАЛЬНОСТЬ</vt:lpstr>
      <vt:lpstr> АКТУАЛЬНОСТЬ Частота ПОКД у больных пожилого возраста после общехирургических оперативных вмешательствах</vt:lpstr>
      <vt:lpstr>ЦЕЛЬ ИССЛЕДОВАНИЯ</vt:lpstr>
      <vt:lpstr>ДИЗАЙН ИССЛЕДОВАНИЯ</vt:lpstr>
      <vt:lpstr>ДИЗАЙН ИССЛЕДОВАНИЯ</vt:lpstr>
      <vt:lpstr>ДИЗАЙН ИССЛЕДОВАНИЯ</vt:lpstr>
      <vt:lpstr>ДИЗАЙН ИССЛЕДОВАНИЯ</vt:lpstr>
      <vt:lpstr>ДИЗАЙН ИССЛЕДОВАНИЯ</vt:lpstr>
      <vt:lpstr>ДИЗАЙН ИССЛЕДОВАНИЯ</vt:lpstr>
      <vt:lpstr>ДИЗАЙН ИССЛЕДОВАНИЯ</vt:lpstr>
      <vt:lpstr>ДИЗАЙН ИССЛЕДОВАНИЯ</vt:lpstr>
      <vt:lpstr> РЕЗУЛЬТАТЫ НЕЙРОПСИХОЛОГИЧЕСКОЙ ОЦЕНКИ КОНГИТИВНОГО СТАТУСА</vt:lpstr>
      <vt:lpstr>РЕЗЮМЕ</vt:lpstr>
      <vt:lpstr>СПАСИБО ЗА ВНИМАНИЕ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Государственная образовательная организация высшего профессионального образования «Донецкий национальный медицинский университет имени М.Горького»  Кафедра анестезиологии, интенсивной терапии и МНС   ПОСЛЕОПЕРАЦИОННАЯ КОНГИТИВНАЯ ДИСФУНКЦИЯ В ПРАКТИКЕ ОПЕРАТИВНОЙ УРОЛОГИИ</dc:title>
  <dc:creator>Пользователь Windows</dc:creator>
  <cp:lastModifiedBy>Пользователь Windows</cp:lastModifiedBy>
  <cp:revision>56</cp:revision>
  <dcterms:created xsi:type="dcterms:W3CDTF">2020-10-28T16:57:38Z</dcterms:created>
  <dcterms:modified xsi:type="dcterms:W3CDTF">2020-10-31T15:44:27Z</dcterms:modified>
</cp:coreProperties>
</file>