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2" r:id="rId9"/>
    <p:sldId id="273" r:id="rId10"/>
    <p:sldId id="270" r:id="rId11"/>
    <p:sldId id="271" r:id="rId12"/>
    <p:sldId id="274" r:id="rId13"/>
    <p:sldId id="262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8"/>
    <p:restoredTop sz="84561" autoAdjust="0"/>
  </p:normalViewPr>
  <p:slideViewPr>
    <p:cSldViewPr>
      <p:cViewPr varScale="1">
        <p:scale>
          <a:sx n="84" d="100"/>
          <a:sy n="84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5517232"/>
            <a:ext cx="5508104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9512" y="62825"/>
            <a:ext cx="5976664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825"/>
            <a:ext cx="5976664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8712968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5D33804-50BC-584B-A31F-AE977FB3E084}"/>
              </a:ext>
            </a:extLst>
          </p:cNvPr>
          <p:cNvSpPr/>
          <p:nvPr/>
        </p:nvSpPr>
        <p:spPr>
          <a:xfrm>
            <a:off x="395536" y="476672"/>
            <a:ext cx="8352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/>
            </a:r>
            <a:br>
              <a:rPr lang="ru-RU" sz="1600" dirty="0"/>
            </a:br>
            <a:r>
              <a:rPr lang="ru-RU" sz="1600" i="1" dirty="0" smtClean="0"/>
              <a:t>ГОО </a:t>
            </a:r>
            <a:r>
              <a:rPr lang="ru-RU" sz="1600" i="1" dirty="0"/>
              <a:t>ВПО Донецкий национальный медицинский университет им. М.Горького</a:t>
            </a:r>
            <a:r>
              <a:rPr lang="ru-RU" sz="1600" i="1" baseline="30000" dirty="0"/>
              <a:t> </a:t>
            </a:r>
            <a:r>
              <a:rPr lang="ru-RU" sz="1600" i="1" dirty="0"/>
              <a:t>МЗ </a:t>
            </a:r>
            <a:r>
              <a:rPr lang="ru-RU" sz="1600" i="1" dirty="0" smtClean="0"/>
              <a:t>ДНР </a:t>
            </a:r>
            <a:endParaRPr lang="ru-RU" sz="1600" i="1" dirty="0"/>
          </a:p>
          <a:p>
            <a:pPr algn="ctr"/>
            <a:r>
              <a:rPr lang="ru-RU" sz="1600" i="1" dirty="0">
                <a:cs typeface="Times New Roman" panose="02020603050405020304" pitchFamily="18" charset="0"/>
              </a:rPr>
              <a:t>Кафедра трансплантологии и клинической лабораторной диагностики</a:t>
            </a:r>
            <a:r>
              <a:rPr lang="ru-RU" sz="1600" i="1" dirty="0" smtClean="0"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600" i="1" dirty="0">
              <a:cs typeface="Times New Roman" panose="02020603050405020304" pitchFamily="18" charset="0"/>
            </a:endParaRPr>
          </a:p>
          <a:p>
            <a:pPr algn="ctr"/>
            <a:r>
              <a:rPr lang="ru-RU" dirty="0"/>
              <a:t>Захарова О.В., Денисов В.К., Захаров В.В.</a:t>
            </a:r>
          </a:p>
          <a:p>
            <a:pPr algn="ctr"/>
            <a:endParaRPr lang="ru-RU" sz="1600" i="1" dirty="0">
              <a:cs typeface="Times New Roman" panose="02020603050405020304" pitchFamily="18" charset="0"/>
            </a:endParaRPr>
          </a:p>
          <a:p>
            <a:pPr algn="ctr"/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E4418B9-598F-9144-A66D-097D367B69D8}"/>
              </a:ext>
            </a:extLst>
          </p:cNvPr>
          <p:cNvSpPr txBox="1"/>
          <p:nvPr/>
        </p:nvSpPr>
        <p:spPr>
          <a:xfrm>
            <a:off x="1331640" y="2547710"/>
            <a:ext cx="648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ИННОВАЦИОННЫЕ ТЕХНОЛОГИИ </a:t>
            </a:r>
            <a:endParaRPr lang="en-US" sz="2800" b="1" dirty="0"/>
          </a:p>
          <a:p>
            <a:pPr algn="ctr"/>
            <a:r>
              <a:rPr lang="ru-RU" sz="2800" b="1" dirty="0"/>
              <a:t>ПО МАТЕРИАЛАМ ЮБИЛЕЙНОГО Х ВСЕРОССИЙСКОГО СЪЕЗДА ТРАНСПЛАНТОЛОГОВ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805754-5EDA-2742-A828-8F60CC3F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Всего в 2019 г. в РФ выполнено 2427 трансплантаций органов:</a:t>
            </a:r>
          </a:p>
          <a:p>
            <a:r>
              <a:rPr lang="ru-RU" sz="2800" dirty="0"/>
              <a:t>почки – 1290</a:t>
            </a:r>
          </a:p>
          <a:p>
            <a:r>
              <a:rPr lang="ru-RU" sz="2800" dirty="0"/>
              <a:t>печени – 584</a:t>
            </a:r>
          </a:p>
          <a:p>
            <a:r>
              <a:rPr lang="ru-RU" sz="2800" dirty="0"/>
              <a:t>сердца – 335</a:t>
            </a:r>
          </a:p>
          <a:p>
            <a:r>
              <a:rPr lang="ru-RU" sz="2800" dirty="0"/>
              <a:t>легких – 23</a:t>
            </a:r>
          </a:p>
          <a:p>
            <a:r>
              <a:rPr lang="ru-RU" sz="2800" dirty="0"/>
              <a:t>поджелудочной железы – 10</a:t>
            </a:r>
          </a:p>
          <a:p>
            <a:r>
              <a:rPr lang="ru-RU" sz="2800" dirty="0"/>
              <a:t>сердечно-легочного комплекса – 2</a:t>
            </a:r>
          </a:p>
        </p:txBody>
      </p:sp>
    </p:spTree>
    <p:extLst>
      <p:ext uri="{BB962C8B-B14F-4D97-AF65-F5344CB8AC3E}">
        <p14:creationId xmlns:p14="http://schemas.microsoft.com/office/powerpoint/2010/main" xmlns="" val="269028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FA90824-AEE6-6C48-9C45-A006009CA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2019 году число трансплантаций в РФ увеличилось на 10,7% по сравнению с 2018 годом, что свидетельствует о повышении эффективности донорских и трансплантационных программ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427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F62F6C1-23F0-3646-BD0A-B97C96B1B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752528"/>
          </a:xfrm>
        </p:spPr>
        <p:txBody>
          <a:bodyPr/>
          <a:lstStyle/>
          <a:p>
            <a:r>
              <a:rPr lang="ru-RU" dirty="0"/>
              <a:t>На основании Трансплантационного регистра выстраивается и реализуется государственная политика развития трансплантационной помощи, обеспечивается доверие общества к деятельности трансплантологов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D64C763-901B-4841-99C8-8D401B9DA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157432"/>
            <a:ext cx="3914095" cy="186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871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рамках регистра проведено национальное исследование «Распространенность и особенности клинического течения коронавирусной инфекции у реципиентов сердца, почки, печени»</a:t>
            </a:r>
          </a:p>
          <a:p>
            <a:r>
              <a:rPr lang="ru-RU" dirty="0"/>
              <a:t>Изучен опыт ведения реципиентов с </a:t>
            </a:r>
            <a:r>
              <a:rPr lang="en-US" dirty="0"/>
              <a:t>COVID</a:t>
            </a:r>
            <a:r>
              <a:rPr lang="ru-RU" dirty="0"/>
              <a:t>-19, в том числе с пневмонией, в раннем и позднем послеоперационном периоде </a:t>
            </a:r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A066524-E1D0-614D-9937-16C4B0326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4131568" cy="4752528"/>
          </a:xfrm>
        </p:spPr>
        <p:txBody>
          <a:bodyPr/>
          <a:lstStyle/>
          <a:p>
            <a:r>
              <a:rPr lang="ru-RU" dirty="0"/>
              <a:t>Подтверждена </a:t>
            </a:r>
            <a:r>
              <a:rPr lang="ru-RU" u="sng" dirty="0"/>
              <a:t>возможность</a:t>
            </a:r>
            <a:r>
              <a:rPr lang="ru-RU" dirty="0"/>
              <a:t> и</a:t>
            </a:r>
            <a:r>
              <a:rPr lang="ru-RU" u="sng" dirty="0"/>
              <a:t> необходимость </a:t>
            </a:r>
            <a:r>
              <a:rPr lang="ru-RU" dirty="0"/>
              <a:t>продолжения выполнения трансплантаций органов в условиях пандемии </a:t>
            </a:r>
            <a:r>
              <a:rPr lang="en-US" dirty="0"/>
              <a:t>COVID</a:t>
            </a:r>
            <a:r>
              <a:rPr lang="ru-RU" dirty="0"/>
              <a:t>-19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1ED6E4C-2A68-A94D-BAD8-7FBCB97D1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418" y="2636912"/>
            <a:ext cx="4131568" cy="275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411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330723A-A1FA-9742-B982-C35E589C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5328592" cy="4752528"/>
          </a:xfrm>
        </p:spPr>
        <p:txBody>
          <a:bodyPr>
            <a:normAutofit/>
          </a:bodyPr>
          <a:lstStyle/>
          <a:p>
            <a:r>
              <a:rPr lang="ru-RU" dirty="0"/>
              <a:t>Представлены разработки по вспомогательному кровообращению и перфузионным технологиям, что позволяет расширить донорский пул, в прошлом не рекомендовавшийся для трансплантации.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B203994-82AF-6944-9595-EB785D78F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046300"/>
            <a:ext cx="3600400" cy="253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923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AE7843B-F76E-4542-B443-9344C9463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4464496" cy="5184576"/>
          </a:xfrm>
        </p:spPr>
        <p:txBody>
          <a:bodyPr>
            <a:normAutofit/>
          </a:bodyPr>
          <a:lstStyle/>
          <a:p>
            <a:r>
              <a:rPr lang="ru-RU" sz="2400" dirty="0"/>
              <a:t>Важными направлениями увеличения трансплантационной активности являются целенаправленные социальные проекты, проведение Всероссийского дня донорства органов, целенаправленное взаимодействие с масс-медиа в вопросах органного донорства</a:t>
            </a:r>
            <a:r>
              <a:rPr lang="en-US" sz="2400" dirty="0"/>
              <a:t>.</a:t>
            </a:r>
            <a:r>
              <a:rPr lang="ru-RU" sz="2400" dirty="0"/>
              <a:t>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C8B6FEE-18E3-1042-9D60-36AE134B6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708920"/>
            <a:ext cx="4365775" cy="322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668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FFCAB3-C69B-B442-8919-8AD56933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76D1F-18E2-594B-8058-D546A449A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Новые данные, технологии и </a:t>
            </a:r>
            <a:r>
              <a:rPr lang="ru-RU"/>
              <a:t>организационные модели, </a:t>
            </a:r>
            <a:r>
              <a:rPr lang="ru-RU" dirty="0"/>
              <a:t>представленные на Юбилейном Х Всероссийском </a:t>
            </a:r>
            <a:r>
              <a:rPr lang="ru-RU"/>
              <a:t>съезде трансплантологов, </a:t>
            </a:r>
            <a:r>
              <a:rPr lang="ru-RU" dirty="0"/>
              <a:t>вполне доступны и могут быть взяты за основу в вопросах регионального развития трансплантационной хирургии в Донецкой Народной Республике </a:t>
            </a:r>
          </a:p>
        </p:txBody>
      </p:sp>
    </p:spTree>
    <p:extLst>
      <p:ext uri="{BB962C8B-B14F-4D97-AF65-F5344CB8AC3E}">
        <p14:creationId xmlns:p14="http://schemas.microsoft.com/office/powerpoint/2010/main" xmlns="" val="117334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98C0BB-1DB0-5D42-A748-B292184A1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116632"/>
            <a:ext cx="8712968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БЛАГОДАРЮ ЗА ВНИМАНИЕ 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672E7B9-F4F5-5B49-A419-30665CF06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16153"/>
            <a:ext cx="9129914" cy="58692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4CDA12-0BE6-834C-9C20-4877B3984F40}"/>
              </a:ext>
            </a:extLst>
          </p:cNvPr>
          <p:cNvSpPr txBox="1"/>
          <p:nvPr/>
        </p:nvSpPr>
        <p:spPr>
          <a:xfrm>
            <a:off x="2898183" y="7439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526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6B0570-4FC6-EE44-A92B-1BC9F031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5760640" cy="1131416"/>
          </a:xfrm>
        </p:spPr>
        <p:txBody>
          <a:bodyPr/>
          <a:lstStyle/>
          <a:p>
            <a:pPr algn="l"/>
            <a:r>
              <a:rPr lang="ru-RU" dirty="0"/>
              <a:t> 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27A364-A33D-F342-A2D4-E675133CF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5112568" cy="4536504"/>
          </a:xfrm>
        </p:spPr>
        <p:txBody>
          <a:bodyPr/>
          <a:lstStyle/>
          <a:p>
            <a:r>
              <a:rPr lang="ru-RU" dirty="0"/>
              <a:t>моделирование региональных перспектив развития трансплантологии на примере Российской Федерации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3A95288-0733-8140-8ABB-095F57A22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3352" y="2492896"/>
            <a:ext cx="3680048" cy="334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672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937B5B-3DB8-094E-A936-98803A4F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МАТЕРИАЛЫ И МЕТОДЫ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57D0C4A6-7420-F245-BD8B-EA37DC007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1280" y="3336094"/>
            <a:ext cx="3251200" cy="25019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8509A82-2D92-1248-ADCE-734E44C64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0" y="3244850"/>
            <a:ext cx="190500" cy="368300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BBD0A6CB-6648-784E-8B92-D920485447FF}"/>
              </a:ext>
            </a:extLst>
          </p:cNvPr>
          <p:cNvSpPr txBox="1">
            <a:spLocks/>
          </p:cNvSpPr>
          <p:nvPr/>
        </p:nvSpPr>
        <p:spPr>
          <a:xfrm>
            <a:off x="251520" y="1556792"/>
            <a:ext cx="5356968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направленность современных исследований, прямо или косвенно касающихся трансплантации органов, изучена по материалам Юбилейного Х Всероссийского съезда трансплантологов, состоявшегося 5.10-7.10.2020 года в г. Москве. </a:t>
            </a:r>
          </a:p>
        </p:txBody>
      </p:sp>
    </p:spTree>
    <p:extLst>
      <p:ext uri="{BB962C8B-B14F-4D97-AF65-F5344CB8AC3E}">
        <p14:creationId xmlns:p14="http://schemas.microsoft.com/office/powerpoint/2010/main" xmlns="" val="295931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CF5964-E0B1-C94A-B34D-8DBD5987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75607B-08BB-0047-AA98-A29BB4C4C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съезде были обсуждены организационные и правовые аспекты, требующие решения вопросы, накопившийся опыт и уникальные клинические наблюдения, а также современные аспекты биомедицины, трансплантационной иммунологии, регенеративной медицины и биотехнологии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786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913B18-C9F5-274B-87EF-7C684A956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Обсуждены вопросы стандартизации техники лапароскопических вмешательств, нестандартных реконструктивных вмешательств, компьютерного моделирования операций, использования новых материалов для профилактики или коррекции осложнений</a:t>
            </a:r>
            <a:r>
              <a:rPr lang="en-US" dirty="0"/>
              <a:t>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20995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8B98A67-05E4-2743-B87D-CC73F5E03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Были представлены доклады из:</a:t>
            </a:r>
          </a:p>
          <a:p>
            <a:r>
              <a:rPr lang="ru-RU" sz="2800" dirty="0"/>
              <a:t>Москвы, Санкт-Петербурга, Новосибирска, Казани, Кемерово, Ростова-на-Дону (РФ)</a:t>
            </a:r>
          </a:p>
          <a:p>
            <a:r>
              <a:rPr lang="ru-RU" sz="2800" dirty="0"/>
              <a:t>Минска (Республика Беларусь) </a:t>
            </a:r>
          </a:p>
          <a:p>
            <a:r>
              <a:rPr lang="ru-RU" sz="2800" dirty="0"/>
              <a:t>Парижа (Франция)</a:t>
            </a:r>
          </a:p>
          <a:p>
            <a:r>
              <a:rPr lang="ru-RU" sz="2800" dirty="0"/>
              <a:t>Ганновера (Германия)</a:t>
            </a:r>
          </a:p>
          <a:p>
            <a:r>
              <a:rPr lang="ru-RU" sz="2800" dirty="0"/>
              <a:t>Далласа, Сент-Луиса, Чикаго (США) </a:t>
            </a:r>
          </a:p>
        </p:txBody>
      </p:sp>
    </p:spTree>
    <p:extLst>
      <p:ext uri="{BB962C8B-B14F-4D97-AF65-F5344CB8AC3E}">
        <p14:creationId xmlns:p14="http://schemas.microsoft.com/office/powerpoint/2010/main" xmlns="" val="366816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B1B7B4C-9854-C243-BEE5-DD09E18DF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 данным Трансплантационного регистра в 2019 году в РФ функционировали:</a:t>
            </a:r>
          </a:p>
          <a:p>
            <a:r>
              <a:rPr lang="ru-RU" dirty="0"/>
              <a:t>46 – центров  трансплантации почки</a:t>
            </a:r>
          </a:p>
          <a:p>
            <a:r>
              <a:rPr lang="ru-RU" dirty="0"/>
              <a:t>31 – печени</a:t>
            </a:r>
          </a:p>
          <a:p>
            <a:r>
              <a:rPr lang="ru-RU" dirty="0"/>
              <a:t>17 – сердца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4999C4E-105E-5640-8B5B-93D5D1E16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2889" y="3417146"/>
            <a:ext cx="4608512" cy="249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594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58F2CF-E786-7F4E-A392-49B46B290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Уровень донорской активности в 2019 г. составил 5,0 на 1 млн населения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Мультиорганные изъятия  - 71,6 %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Среднее число органов, полученных от одного эффективного донора – 2,9 </a:t>
            </a:r>
          </a:p>
        </p:txBody>
      </p:sp>
    </p:spTree>
    <p:extLst>
      <p:ext uri="{BB962C8B-B14F-4D97-AF65-F5344CB8AC3E}">
        <p14:creationId xmlns:p14="http://schemas.microsoft.com/office/powerpoint/2010/main" xmlns="" val="74170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842162B-FA86-B94D-9301-E67D04232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2019 г: </a:t>
            </a:r>
          </a:p>
          <a:p>
            <a:r>
              <a:rPr lang="ru-RU" dirty="0"/>
              <a:t>уровень трансплантации почки - 10,0 на 1 млн населения</a:t>
            </a:r>
          </a:p>
          <a:p>
            <a:r>
              <a:rPr lang="ru-RU" dirty="0"/>
              <a:t>трансплантации печени – 4,0 на  1 млн населения</a:t>
            </a:r>
          </a:p>
          <a:p>
            <a:r>
              <a:rPr lang="ru-RU" dirty="0"/>
              <a:t>трансплантации сердца – 2,3 на 1 млн населения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03761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f3f97567c880f016b2ae6e3f27ad8035e51cff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464</Words>
  <Application>Microsoft Office PowerPoint</Application>
  <PresentationFormat>Экран (4:3)</PresentationFormat>
  <Paragraphs>54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 ЦЕЛЬ</vt:lpstr>
      <vt:lpstr>МАТЕРИАЛЫ И МЕТОДЫ</vt:lpstr>
      <vt:lpstr>РЕЗУЛЬТАТЫ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ВЫВОДЫ</vt:lpstr>
      <vt:lpstr>Слайд 18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Синяя пульсация</dc:title>
  <dc:creator>obstinate</dc:creator>
  <dc:description>Шаблон презентации с сайта https://presentation-creation.ru/</dc:description>
  <cp:lastModifiedBy>Денисов</cp:lastModifiedBy>
  <cp:revision>495</cp:revision>
  <dcterms:created xsi:type="dcterms:W3CDTF">2018-02-25T09:09:03Z</dcterms:created>
  <dcterms:modified xsi:type="dcterms:W3CDTF">2020-11-01T12:47:38Z</dcterms:modified>
</cp:coreProperties>
</file>