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7" r:id="rId4"/>
    <p:sldId id="276" r:id="rId5"/>
    <p:sldId id="259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8" r:id="rId19"/>
    <p:sldId id="279" r:id="rId20"/>
    <p:sldId id="280" r:id="rId21"/>
    <p:sldId id="281" r:id="rId22"/>
    <p:sldId id="282" r:id="rId23"/>
    <p:sldId id="283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136" autoAdjust="0"/>
    <p:restoredTop sz="86384" autoAdjust="0"/>
  </p:normalViewPr>
  <p:slideViewPr>
    <p:cSldViewPr>
      <p:cViewPr varScale="1">
        <p:scale>
          <a:sx n="72" d="100"/>
          <a:sy n="72" d="100"/>
        </p:scale>
        <p:origin x="113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75BB89-7EB2-4C3A-B95A-4495072E297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FE5132-988A-4E52-B984-473EBCE3CD3B}">
      <dgm:prSet phldrT="[Текст]"/>
      <dgm:spPr/>
      <dgm:t>
        <a:bodyPr/>
        <a:lstStyle/>
        <a:p>
          <a:r>
            <a:rPr lang="ru-RU" dirty="0" smtClean="0"/>
            <a:t>Рекомендованы</a:t>
          </a:r>
          <a:endParaRPr lang="ru-RU" dirty="0"/>
        </a:p>
      </dgm:t>
    </dgm:pt>
    <dgm:pt modelId="{CC6A8598-C523-4411-883C-381B655D24E9}" type="parTrans" cxnId="{42FCA624-D92B-4366-9453-E8E10B979FCB}">
      <dgm:prSet/>
      <dgm:spPr/>
      <dgm:t>
        <a:bodyPr/>
        <a:lstStyle/>
        <a:p>
          <a:endParaRPr lang="ru-RU"/>
        </a:p>
      </dgm:t>
    </dgm:pt>
    <dgm:pt modelId="{69421F23-A059-469A-A7DB-6DADE1BF1292}" type="sibTrans" cxnId="{42FCA624-D92B-4366-9453-E8E10B979FCB}">
      <dgm:prSet/>
      <dgm:spPr/>
      <dgm:t>
        <a:bodyPr/>
        <a:lstStyle/>
        <a:p>
          <a:endParaRPr lang="ru-RU"/>
        </a:p>
      </dgm:t>
    </dgm:pt>
    <dgm:pt modelId="{CA432A72-5203-4A6B-8B73-91B91F0111AE}">
      <dgm:prSet phldrT="[Текст]"/>
      <dgm:spPr/>
      <dgm:t>
        <a:bodyPr/>
        <a:lstStyle/>
        <a:p>
          <a:r>
            <a:rPr lang="ru-RU" dirty="0" smtClean="0"/>
            <a:t>Плавание</a:t>
          </a:r>
          <a:endParaRPr lang="ru-RU" dirty="0"/>
        </a:p>
      </dgm:t>
    </dgm:pt>
    <dgm:pt modelId="{827E44E1-49E5-40FA-9F7B-380D972B63B0}" type="parTrans" cxnId="{C187D426-A382-4859-81B9-C6841892B06E}">
      <dgm:prSet/>
      <dgm:spPr/>
      <dgm:t>
        <a:bodyPr/>
        <a:lstStyle/>
        <a:p>
          <a:endParaRPr lang="ru-RU"/>
        </a:p>
      </dgm:t>
    </dgm:pt>
    <dgm:pt modelId="{EDFDDA80-4104-4CCB-B94E-7DA62382AC7F}" type="sibTrans" cxnId="{C187D426-A382-4859-81B9-C6841892B06E}">
      <dgm:prSet/>
      <dgm:spPr/>
      <dgm:t>
        <a:bodyPr/>
        <a:lstStyle/>
        <a:p>
          <a:endParaRPr lang="ru-RU"/>
        </a:p>
      </dgm:t>
    </dgm:pt>
    <dgm:pt modelId="{A36BB4E4-A88D-4A97-8BC4-1588D14D1069}">
      <dgm:prSet phldrT="[Текст]"/>
      <dgm:spPr/>
      <dgm:t>
        <a:bodyPr/>
        <a:lstStyle/>
        <a:p>
          <a:r>
            <a:rPr lang="ru-RU" dirty="0" smtClean="0"/>
            <a:t>Не рекомендованы</a:t>
          </a:r>
          <a:endParaRPr lang="ru-RU" dirty="0"/>
        </a:p>
      </dgm:t>
    </dgm:pt>
    <dgm:pt modelId="{358DBB1C-7706-4253-B198-9C9DB758E353}" type="parTrans" cxnId="{89EDD617-158C-4DA1-ACF8-2E3FFF236A80}">
      <dgm:prSet/>
      <dgm:spPr/>
      <dgm:t>
        <a:bodyPr/>
        <a:lstStyle/>
        <a:p>
          <a:endParaRPr lang="ru-RU"/>
        </a:p>
      </dgm:t>
    </dgm:pt>
    <dgm:pt modelId="{FE5E5A1C-51DF-4A36-A39D-4E4527B2BF87}" type="sibTrans" cxnId="{89EDD617-158C-4DA1-ACF8-2E3FFF236A80}">
      <dgm:prSet/>
      <dgm:spPr/>
      <dgm:t>
        <a:bodyPr/>
        <a:lstStyle/>
        <a:p>
          <a:endParaRPr lang="ru-RU"/>
        </a:p>
      </dgm:t>
    </dgm:pt>
    <dgm:pt modelId="{1F722CD3-D0D6-484B-84DB-4129751D4ACD}">
      <dgm:prSet phldrT="[Текст]"/>
      <dgm:spPr/>
      <dgm:t>
        <a:bodyPr/>
        <a:lstStyle/>
        <a:p>
          <a:r>
            <a:rPr lang="ru-RU" dirty="0" smtClean="0"/>
            <a:t>Гимнастика</a:t>
          </a:r>
          <a:endParaRPr lang="ru-RU" dirty="0"/>
        </a:p>
      </dgm:t>
    </dgm:pt>
    <dgm:pt modelId="{A16AF33B-4BC7-4AF8-ABA6-3A6A6AF6A439}" type="parTrans" cxnId="{3F222241-F621-471B-9C91-E14080FB52CF}">
      <dgm:prSet/>
      <dgm:spPr/>
      <dgm:t>
        <a:bodyPr/>
        <a:lstStyle/>
        <a:p>
          <a:endParaRPr lang="ru-RU"/>
        </a:p>
      </dgm:t>
    </dgm:pt>
    <dgm:pt modelId="{9C377B9B-2E67-413D-BCDA-0EF01CD53825}" type="sibTrans" cxnId="{3F222241-F621-471B-9C91-E14080FB52CF}">
      <dgm:prSet/>
      <dgm:spPr/>
      <dgm:t>
        <a:bodyPr/>
        <a:lstStyle/>
        <a:p>
          <a:endParaRPr lang="ru-RU"/>
        </a:p>
      </dgm:t>
    </dgm:pt>
    <dgm:pt modelId="{BEDED654-5A8C-419D-9B00-E8B12ABA2560}">
      <dgm:prSet phldrT="[Текст]"/>
      <dgm:spPr/>
      <dgm:t>
        <a:bodyPr/>
        <a:lstStyle/>
        <a:p>
          <a:r>
            <a:rPr lang="ru-RU" dirty="0" smtClean="0"/>
            <a:t>Велосипед</a:t>
          </a:r>
          <a:endParaRPr lang="ru-RU" dirty="0"/>
        </a:p>
      </dgm:t>
    </dgm:pt>
    <dgm:pt modelId="{DAB13165-7707-4F78-8DF3-6D3F6DB4F5B7}" type="parTrans" cxnId="{179EF27F-F6EF-4BCB-85CD-4CF1A2CBABBF}">
      <dgm:prSet/>
      <dgm:spPr/>
      <dgm:t>
        <a:bodyPr/>
        <a:lstStyle/>
        <a:p>
          <a:endParaRPr lang="ru-RU"/>
        </a:p>
      </dgm:t>
    </dgm:pt>
    <dgm:pt modelId="{9B1C4014-731E-4F01-B3EC-6062FAE3E19A}" type="sibTrans" cxnId="{179EF27F-F6EF-4BCB-85CD-4CF1A2CBABBF}">
      <dgm:prSet/>
      <dgm:spPr/>
      <dgm:t>
        <a:bodyPr/>
        <a:lstStyle/>
        <a:p>
          <a:endParaRPr lang="ru-RU"/>
        </a:p>
      </dgm:t>
    </dgm:pt>
    <dgm:pt modelId="{D8F52C1E-4374-41FB-A7A6-60F684E7B866}">
      <dgm:prSet phldrT="[Текст]"/>
      <dgm:spPr/>
      <dgm:t>
        <a:bodyPr/>
        <a:lstStyle/>
        <a:p>
          <a:r>
            <a:rPr lang="ru-RU" dirty="0" smtClean="0"/>
            <a:t>Спортивная ходьба</a:t>
          </a:r>
          <a:endParaRPr lang="ru-RU" dirty="0"/>
        </a:p>
      </dgm:t>
    </dgm:pt>
    <dgm:pt modelId="{72EE9136-1520-49A0-9266-56410651A2D6}" type="parTrans" cxnId="{C44A6A35-17FD-4471-BEDA-C17C32E5033F}">
      <dgm:prSet/>
      <dgm:spPr/>
      <dgm:t>
        <a:bodyPr/>
        <a:lstStyle/>
        <a:p>
          <a:endParaRPr lang="ru-RU"/>
        </a:p>
      </dgm:t>
    </dgm:pt>
    <dgm:pt modelId="{8449D109-2854-4879-BE90-78DE6B849633}" type="sibTrans" cxnId="{C44A6A35-17FD-4471-BEDA-C17C32E5033F}">
      <dgm:prSet/>
      <dgm:spPr/>
      <dgm:t>
        <a:bodyPr/>
        <a:lstStyle/>
        <a:p>
          <a:endParaRPr lang="ru-RU"/>
        </a:p>
      </dgm:t>
    </dgm:pt>
    <dgm:pt modelId="{7A4A6D97-98EA-4FA0-A913-2141C2E4FE81}">
      <dgm:prSet phldrT="[Текст]"/>
      <dgm:spPr/>
      <dgm:t>
        <a:bodyPr/>
        <a:lstStyle/>
        <a:p>
          <a:r>
            <a:rPr lang="ru-RU" dirty="0" smtClean="0"/>
            <a:t>Виды медленного бега</a:t>
          </a:r>
          <a:endParaRPr lang="ru-RU" dirty="0"/>
        </a:p>
      </dgm:t>
    </dgm:pt>
    <dgm:pt modelId="{E99FE03E-5A51-49BB-B972-12DD5149AC76}" type="parTrans" cxnId="{2472093F-4532-4121-8F44-9908F3147DE3}">
      <dgm:prSet/>
      <dgm:spPr/>
      <dgm:t>
        <a:bodyPr/>
        <a:lstStyle/>
        <a:p>
          <a:endParaRPr lang="ru-RU"/>
        </a:p>
      </dgm:t>
    </dgm:pt>
    <dgm:pt modelId="{D014D436-1166-4D87-9C96-C0629A64D368}" type="sibTrans" cxnId="{2472093F-4532-4121-8F44-9908F3147DE3}">
      <dgm:prSet/>
      <dgm:spPr/>
      <dgm:t>
        <a:bodyPr/>
        <a:lstStyle/>
        <a:p>
          <a:endParaRPr lang="ru-RU"/>
        </a:p>
      </dgm:t>
    </dgm:pt>
    <dgm:pt modelId="{C79EAC26-F7DC-4750-973B-13C8EBEC2AE3}">
      <dgm:prSet phldrT="[Текст]"/>
      <dgm:spPr/>
      <dgm:t>
        <a:bodyPr/>
        <a:lstStyle/>
        <a:p>
          <a:r>
            <a:rPr lang="ru-RU" dirty="0" smtClean="0"/>
            <a:t>Командно-игровые виды</a:t>
          </a:r>
          <a:endParaRPr lang="ru-RU" dirty="0"/>
        </a:p>
      </dgm:t>
    </dgm:pt>
    <dgm:pt modelId="{DAC47A5F-65D1-4980-8D54-79A25983C6F1}" type="parTrans" cxnId="{7A7D0DC8-B922-404C-9AC4-0071302AC2DF}">
      <dgm:prSet/>
      <dgm:spPr/>
      <dgm:t>
        <a:bodyPr/>
        <a:lstStyle/>
        <a:p>
          <a:endParaRPr lang="ru-RU"/>
        </a:p>
      </dgm:t>
    </dgm:pt>
    <dgm:pt modelId="{B13D04E7-26BD-498F-BA20-90BBF3BC86B8}" type="sibTrans" cxnId="{7A7D0DC8-B922-404C-9AC4-0071302AC2DF}">
      <dgm:prSet/>
      <dgm:spPr/>
      <dgm:t>
        <a:bodyPr/>
        <a:lstStyle/>
        <a:p>
          <a:endParaRPr lang="ru-RU"/>
        </a:p>
      </dgm:t>
    </dgm:pt>
    <dgm:pt modelId="{BB68C2BA-3FF3-4B5A-AB26-9A72C505E003}">
      <dgm:prSet phldrT="[Текст]"/>
      <dgm:spPr/>
      <dgm:t>
        <a:bodyPr/>
        <a:lstStyle/>
        <a:p>
          <a:r>
            <a:rPr lang="ru-RU" dirty="0" smtClean="0"/>
            <a:t>Коньки</a:t>
          </a:r>
          <a:endParaRPr lang="ru-RU" dirty="0"/>
        </a:p>
      </dgm:t>
    </dgm:pt>
    <dgm:pt modelId="{4052652E-1050-4E32-92F5-A2EE03566955}" type="parTrans" cxnId="{11277389-F18A-4B7D-8760-6B2C4195DC17}">
      <dgm:prSet/>
      <dgm:spPr/>
      <dgm:t>
        <a:bodyPr/>
        <a:lstStyle/>
        <a:p>
          <a:endParaRPr lang="ru-RU"/>
        </a:p>
      </dgm:t>
    </dgm:pt>
    <dgm:pt modelId="{4833AD5F-F153-48C5-9348-54196744F28B}" type="sibTrans" cxnId="{11277389-F18A-4B7D-8760-6B2C4195DC17}">
      <dgm:prSet/>
      <dgm:spPr/>
      <dgm:t>
        <a:bodyPr/>
        <a:lstStyle/>
        <a:p>
          <a:endParaRPr lang="ru-RU"/>
        </a:p>
      </dgm:t>
    </dgm:pt>
    <dgm:pt modelId="{321A47B2-CC95-4FC9-8911-700533078D57}">
      <dgm:prSet phldrT="[Текст]"/>
      <dgm:spPr/>
      <dgm:t>
        <a:bodyPr/>
        <a:lstStyle/>
        <a:p>
          <a:r>
            <a:rPr lang="ru-RU" dirty="0" smtClean="0"/>
            <a:t>Лыжи</a:t>
          </a:r>
          <a:endParaRPr lang="ru-RU" dirty="0"/>
        </a:p>
      </dgm:t>
    </dgm:pt>
    <dgm:pt modelId="{4A2FFB51-9880-40F4-8148-C891490FA2C9}" type="parTrans" cxnId="{57FF8D5F-9543-45E3-9F64-D646481C9DA4}">
      <dgm:prSet/>
      <dgm:spPr/>
      <dgm:t>
        <a:bodyPr/>
        <a:lstStyle/>
        <a:p>
          <a:endParaRPr lang="ru-RU"/>
        </a:p>
      </dgm:t>
    </dgm:pt>
    <dgm:pt modelId="{C18B8050-F7AB-4C4A-B751-D64554A20791}" type="sibTrans" cxnId="{57FF8D5F-9543-45E3-9F64-D646481C9DA4}">
      <dgm:prSet/>
      <dgm:spPr/>
      <dgm:t>
        <a:bodyPr/>
        <a:lstStyle/>
        <a:p>
          <a:endParaRPr lang="ru-RU"/>
        </a:p>
      </dgm:t>
    </dgm:pt>
    <dgm:pt modelId="{E33216D8-8D71-4A0D-8A15-42F2ACD45DC2}">
      <dgm:prSet phldrT="[Текст]"/>
      <dgm:spPr/>
      <dgm:t>
        <a:bodyPr/>
        <a:lstStyle/>
        <a:p>
          <a:r>
            <a:rPr lang="ru-RU" dirty="0" smtClean="0"/>
            <a:t>Легкая атлетика</a:t>
          </a:r>
          <a:endParaRPr lang="ru-RU" dirty="0"/>
        </a:p>
      </dgm:t>
    </dgm:pt>
    <dgm:pt modelId="{C3CFA4D5-8603-4199-8CC7-7B968B532349}" type="parTrans" cxnId="{BD96EBEC-C1BE-4B10-971A-76611E1C727C}">
      <dgm:prSet/>
      <dgm:spPr/>
      <dgm:t>
        <a:bodyPr/>
        <a:lstStyle/>
        <a:p>
          <a:endParaRPr lang="ru-RU"/>
        </a:p>
      </dgm:t>
    </dgm:pt>
    <dgm:pt modelId="{67EFD864-353B-4703-B8C4-4517AFB1EC61}" type="sibTrans" cxnId="{BD96EBEC-C1BE-4B10-971A-76611E1C727C}">
      <dgm:prSet/>
      <dgm:spPr/>
      <dgm:t>
        <a:bodyPr/>
        <a:lstStyle/>
        <a:p>
          <a:endParaRPr lang="ru-RU"/>
        </a:p>
      </dgm:t>
    </dgm:pt>
    <dgm:pt modelId="{964C5316-1A67-4A5A-A7F2-4A57AB9B941D}">
      <dgm:prSet phldrT="[Текст]"/>
      <dgm:spPr/>
      <dgm:t>
        <a:bodyPr/>
        <a:lstStyle/>
        <a:p>
          <a:r>
            <a:rPr lang="ru-RU" dirty="0" smtClean="0"/>
            <a:t>Прыжки</a:t>
          </a:r>
          <a:endParaRPr lang="ru-RU" dirty="0"/>
        </a:p>
      </dgm:t>
    </dgm:pt>
    <dgm:pt modelId="{CF6B7815-C2BC-48D9-9915-A9DBBFE164E7}" type="parTrans" cxnId="{21479C0D-521B-4310-B4E5-D0B6D4FD8A7A}">
      <dgm:prSet/>
      <dgm:spPr/>
      <dgm:t>
        <a:bodyPr/>
        <a:lstStyle/>
        <a:p>
          <a:endParaRPr lang="ru-RU"/>
        </a:p>
      </dgm:t>
    </dgm:pt>
    <dgm:pt modelId="{97528990-2441-47A0-AB48-68074A1A0905}" type="sibTrans" cxnId="{21479C0D-521B-4310-B4E5-D0B6D4FD8A7A}">
      <dgm:prSet/>
      <dgm:spPr/>
      <dgm:t>
        <a:bodyPr/>
        <a:lstStyle/>
        <a:p>
          <a:endParaRPr lang="ru-RU"/>
        </a:p>
      </dgm:t>
    </dgm:pt>
    <dgm:pt modelId="{18A0FC2B-3388-4032-9B2E-8FAB1F35792F}">
      <dgm:prSet phldrT="[Текст]"/>
      <dgm:spPr/>
      <dgm:t>
        <a:bodyPr/>
        <a:lstStyle/>
        <a:p>
          <a:r>
            <a:rPr lang="ru-RU" dirty="0" smtClean="0"/>
            <a:t>Теннис</a:t>
          </a:r>
          <a:endParaRPr lang="ru-RU" dirty="0"/>
        </a:p>
      </dgm:t>
    </dgm:pt>
    <dgm:pt modelId="{F0C6BB9A-91F9-4AAC-AB56-17599A8D9CD6}" type="parTrans" cxnId="{DFCA4CF6-9561-44C8-B079-DE8083419B1F}">
      <dgm:prSet/>
      <dgm:spPr/>
      <dgm:t>
        <a:bodyPr/>
        <a:lstStyle/>
        <a:p>
          <a:endParaRPr lang="ru-RU"/>
        </a:p>
      </dgm:t>
    </dgm:pt>
    <dgm:pt modelId="{57F67E80-07D0-47A4-9E0B-854CE513456B}" type="sibTrans" cxnId="{DFCA4CF6-9561-44C8-B079-DE8083419B1F}">
      <dgm:prSet/>
      <dgm:spPr/>
      <dgm:t>
        <a:bodyPr/>
        <a:lstStyle/>
        <a:p>
          <a:endParaRPr lang="ru-RU"/>
        </a:p>
      </dgm:t>
    </dgm:pt>
    <dgm:pt modelId="{E2B4F83C-754A-448B-AACC-4F58524504D4}">
      <dgm:prSet phldrT="[Текст]"/>
      <dgm:spPr/>
      <dgm:t>
        <a:bodyPr/>
        <a:lstStyle/>
        <a:p>
          <a:r>
            <a:rPr lang="ru-RU" dirty="0" smtClean="0"/>
            <a:t>Борьба</a:t>
          </a:r>
          <a:endParaRPr lang="ru-RU" dirty="0"/>
        </a:p>
      </dgm:t>
    </dgm:pt>
    <dgm:pt modelId="{04C9BD8C-6A06-4540-A23E-EAC0DDC33459}" type="parTrans" cxnId="{2116ED97-4AF4-4B6B-AF71-F0D0ECD981D3}">
      <dgm:prSet/>
      <dgm:spPr/>
      <dgm:t>
        <a:bodyPr/>
        <a:lstStyle/>
        <a:p>
          <a:endParaRPr lang="ru-RU"/>
        </a:p>
      </dgm:t>
    </dgm:pt>
    <dgm:pt modelId="{7D953F65-DD5E-49D2-BF64-1133E8DB1867}" type="sibTrans" cxnId="{2116ED97-4AF4-4B6B-AF71-F0D0ECD981D3}">
      <dgm:prSet/>
      <dgm:spPr/>
      <dgm:t>
        <a:bodyPr/>
        <a:lstStyle/>
        <a:p>
          <a:endParaRPr lang="ru-RU"/>
        </a:p>
      </dgm:t>
    </dgm:pt>
    <dgm:pt modelId="{F7E48B3A-F0D8-4211-95A9-1F1A154819CB}">
      <dgm:prSet phldrT="[Текст]"/>
      <dgm:spPr/>
      <dgm:t>
        <a:bodyPr/>
        <a:lstStyle/>
        <a:p>
          <a:r>
            <a:rPr lang="ru-RU" dirty="0" smtClean="0"/>
            <a:t>Бокс</a:t>
          </a:r>
          <a:endParaRPr lang="ru-RU" dirty="0"/>
        </a:p>
      </dgm:t>
    </dgm:pt>
    <dgm:pt modelId="{7C9ABE25-29E4-4E19-AC62-84EFA649D1E9}" type="parTrans" cxnId="{E8619FA1-703A-4ED1-9E40-E6F5AFCF5567}">
      <dgm:prSet/>
      <dgm:spPr/>
      <dgm:t>
        <a:bodyPr/>
        <a:lstStyle/>
        <a:p>
          <a:endParaRPr lang="ru-RU"/>
        </a:p>
      </dgm:t>
    </dgm:pt>
    <dgm:pt modelId="{71434B2C-1654-4320-BF29-E0F15CF5B40C}" type="sibTrans" cxnId="{E8619FA1-703A-4ED1-9E40-E6F5AFCF5567}">
      <dgm:prSet/>
      <dgm:spPr/>
      <dgm:t>
        <a:bodyPr/>
        <a:lstStyle/>
        <a:p>
          <a:endParaRPr lang="ru-RU"/>
        </a:p>
      </dgm:t>
    </dgm:pt>
    <dgm:pt modelId="{46ED08CB-4179-4165-845C-C6676EF92D34}">
      <dgm:prSet phldrT="[Текст]"/>
      <dgm:spPr/>
      <dgm:t>
        <a:bodyPr/>
        <a:lstStyle/>
        <a:p>
          <a:r>
            <a:rPr lang="ru-RU" dirty="0" smtClean="0"/>
            <a:t>Тяжёлая атлетика</a:t>
          </a:r>
          <a:endParaRPr lang="ru-RU" dirty="0"/>
        </a:p>
      </dgm:t>
    </dgm:pt>
    <dgm:pt modelId="{96941245-0EBD-423D-9C6D-66B0E6684D75}" type="parTrans" cxnId="{B5D76DCF-D43C-4839-8752-FE547334E1FB}">
      <dgm:prSet/>
      <dgm:spPr/>
      <dgm:t>
        <a:bodyPr/>
        <a:lstStyle/>
        <a:p>
          <a:endParaRPr lang="ru-RU"/>
        </a:p>
      </dgm:t>
    </dgm:pt>
    <dgm:pt modelId="{D2E4F4A1-7B9C-472D-979F-B071AAF409B3}" type="sibTrans" cxnId="{B5D76DCF-D43C-4839-8752-FE547334E1FB}">
      <dgm:prSet/>
      <dgm:spPr/>
      <dgm:t>
        <a:bodyPr/>
        <a:lstStyle/>
        <a:p>
          <a:endParaRPr lang="ru-RU"/>
        </a:p>
      </dgm:t>
    </dgm:pt>
    <dgm:pt modelId="{F1803C65-4689-4D14-9FDE-E396C7E27858}" type="pres">
      <dgm:prSet presAssocID="{8475BB89-7EB2-4C3A-B95A-4495072E29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9237F8-1640-4C3A-9BF0-863297D0E21D}" type="pres">
      <dgm:prSet presAssocID="{4CFE5132-988A-4E52-B984-473EBCE3CD3B}" presName="composite" presStyleCnt="0"/>
      <dgm:spPr/>
    </dgm:pt>
    <dgm:pt modelId="{59766CD4-D4FE-4710-A961-72855F4A1B78}" type="pres">
      <dgm:prSet presAssocID="{4CFE5132-988A-4E52-B984-473EBCE3CD3B}" presName="parTx" presStyleLbl="alignNode1" presStyleIdx="0" presStyleCnt="2" custScaleX="1220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33F85-1DFE-498A-9BB3-8679E201913E}" type="pres">
      <dgm:prSet presAssocID="{4CFE5132-988A-4E52-B984-473EBCE3CD3B}" presName="desTx" presStyleLbl="alignAccFollowNode1" presStyleIdx="0" presStyleCnt="2" custScaleX="117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35D15-F27A-4901-978F-DAB7D233A2FA}" type="pres">
      <dgm:prSet presAssocID="{69421F23-A059-469A-A7DB-6DADE1BF1292}" presName="space" presStyleCnt="0"/>
      <dgm:spPr/>
    </dgm:pt>
    <dgm:pt modelId="{207EA716-2015-420D-8F6F-EC7176E9A0B1}" type="pres">
      <dgm:prSet presAssocID="{A36BB4E4-A88D-4A97-8BC4-1588D14D1069}" presName="composite" presStyleCnt="0"/>
      <dgm:spPr/>
    </dgm:pt>
    <dgm:pt modelId="{EEB0528B-BDEE-4A39-A53B-7C6F7BD7B0DB}" type="pres">
      <dgm:prSet presAssocID="{A36BB4E4-A88D-4A97-8BC4-1588D14D106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BE0FC-3E8D-4C07-8F15-CA02754D9E86}" type="pres">
      <dgm:prSet presAssocID="{A36BB4E4-A88D-4A97-8BC4-1588D14D106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F8BBBE-5FE4-46CC-98A8-715BE5C6AB1C}" type="presOf" srcId="{964C5316-1A67-4A5A-A7F2-4A57AB9B941D}" destId="{B8ABE0FC-3E8D-4C07-8F15-CA02754D9E86}" srcOrd="0" destOrd="2" presId="urn:microsoft.com/office/officeart/2005/8/layout/hList1"/>
    <dgm:cxn modelId="{302838D0-A692-41A3-ACDF-DF31279668BC}" type="presOf" srcId="{8475BB89-7EB2-4C3A-B95A-4495072E297C}" destId="{F1803C65-4689-4D14-9FDE-E396C7E27858}" srcOrd="0" destOrd="0" presId="urn:microsoft.com/office/officeart/2005/8/layout/hList1"/>
    <dgm:cxn modelId="{E24D2ED9-EA24-4387-B647-898F7342FBBA}" type="presOf" srcId="{E33216D8-8D71-4A0D-8A15-42F2ACD45DC2}" destId="{B8ABE0FC-3E8D-4C07-8F15-CA02754D9E86}" srcOrd="0" destOrd="1" presId="urn:microsoft.com/office/officeart/2005/8/layout/hList1"/>
    <dgm:cxn modelId="{B5D76DCF-D43C-4839-8752-FE547334E1FB}" srcId="{A36BB4E4-A88D-4A97-8BC4-1588D14D1069}" destId="{46ED08CB-4179-4165-845C-C6676EF92D34}" srcOrd="6" destOrd="0" parTransId="{96941245-0EBD-423D-9C6D-66B0E6684D75}" sibTransId="{D2E4F4A1-7B9C-472D-979F-B071AAF409B3}"/>
    <dgm:cxn modelId="{95C00A67-A942-48F9-9D7E-52060E81D30C}" type="presOf" srcId="{F7E48B3A-F0D8-4211-95A9-1F1A154819CB}" destId="{B8ABE0FC-3E8D-4C07-8F15-CA02754D9E86}" srcOrd="0" destOrd="5" presId="urn:microsoft.com/office/officeart/2005/8/layout/hList1"/>
    <dgm:cxn modelId="{235E28F5-9F49-4B84-AD4B-959BABCF2D4D}" type="presOf" srcId="{4CFE5132-988A-4E52-B984-473EBCE3CD3B}" destId="{59766CD4-D4FE-4710-A961-72855F4A1B78}" srcOrd="0" destOrd="0" presId="urn:microsoft.com/office/officeart/2005/8/layout/hList1"/>
    <dgm:cxn modelId="{179EF27F-F6EF-4BCB-85CD-4CF1A2CBABBF}" srcId="{4CFE5132-988A-4E52-B984-473EBCE3CD3B}" destId="{BEDED654-5A8C-419D-9B00-E8B12ABA2560}" srcOrd="1" destOrd="0" parTransId="{DAB13165-7707-4F78-8DF3-6D3F6DB4F5B7}" sibTransId="{9B1C4014-731E-4F01-B3EC-6062FAE3E19A}"/>
    <dgm:cxn modelId="{89EDD617-158C-4DA1-ACF8-2E3FFF236A80}" srcId="{8475BB89-7EB2-4C3A-B95A-4495072E297C}" destId="{A36BB4E4-A88D-4A97-8BC4-1588D14D1069}" srcOrd="1" destOrd="0" parTransId="{358DBB1C-7706-4253-B198-9C9DB758E353}" sibTransId="{FE5E5A1C-51DF-4A36-A39D-4E4527B2BF87}"/>
    <dgm:cxn modelId="{57FF8D5F-9543-45E3-9F64-D646481C9DA4}" srcId="{4CFE5132-988A-4E52-B984-473EBCE3CD3B}" destId="{321A47B2-CC95-4FC9-8911-700533078D57}" srcOrd="6" destOrd="0" parTransId="{4A2FFB51-9880-40F4-8148-C891490FA2C9}" sibTransId="{C18B8050-F7AB-4C4A-B751-D64554A20791}"/>
    <dgm:cxn modelId="{E8619FA1-703A-4ED1-9E40-E6F5AFCF5567}" srcId="{A36BB4E4-A88D-4A97-8BC4-1588D14D1069}" destId="{F7E48B3A-F0D8-4211-95A9-1F1A154819CB}" srcOrd="5" destOrd="0" parTransId="{7C9ABE25-29E4-4E19-AC62-84EFA649D1E9}" sibTransId="{71434B2C-1654-4320-BF29-E0F15CF5B40C}"/>
    <dgm:cxn modelId="{D2532DF3-F409-4247-B148-8F5FD8EF0595}" type="presOf" srcId="{E2B4F83C-754A-448B-AACC-4F58524504D4}" destId="{B8ABE0FC-3E8D-4C07-8F15-CA02754D9E86}" srcOrd="0" destOrd="4" presId="urn:microsoft.com/office/officeart/2005/8/layout/hList1"/>
    <dgm:cxn modelId="{42FCA624-D92B-4366-9453-E8E10B979FCB}" srcId="{8475BB89-7EB2-4C3A-B95A-4495072E297C}" destId="{4CFE5132-988A-4E52-B984-473EBCE3CD3B}" srcOrd="0" destOrd="0" parTransId="{CC6A8598-C523-4411-883C-381B655D24E9}" sibTransId="{69421F23-A059-469A-A7DB-6DADE1BF1292}"/>
    <dgm:cxn modelId="{11277389-F18A-4B7D-8760-6B2C4195DC17}" srcId="{4CFE5132-988A-4E52-B984-473EBCE3CD3B}" destId="{BB68C2BA-3FF3-4B5A-AB26-9A72C505E003}" srcOrd="5" destOrd="0" parTransId="{4052652E-1050-4E32-92F5-A2EE03566955}" sibTransId="{4833AD5F-F153-48C5-9348-54196744F28B}"/>
    <dgm:cxn modelId="{C3622EF3-559E-4C32-9C1B-C193B5E78B21}" type="presOf" srcId="{BEDED654-5A8C-419D-9B00-E8B12ABA2560}" destId="{9CD33F85-1DFE-498A-9BB3-8679E201913E}" srcOrd="0" destOrd="1" presId="urn:microsoft.com/office/officeart/2005/8/layout/hList1"/>
    <dgm:cxn modelId="{BD96EBEC-C1BE-4B10-971A-76611E1C727C}" srcId="{A36BB4E4-A88D-4A97-8BC4-1588D14D1069}" destId="{E33216D8-8D71-4A0D-8A15-42F2ACD45DC2}" srcOrd="1" destOrd="0" parTransId="{C3CFA4D5-8603-4199-8CC7-7B968B532349}" sibTransId="{67EFD864-353B-4703-B8C4-4517AFB1EC61}"/>
    <dgm:cxn modelId="{4C57CCFE-EE63-4B37-A36C-923EEBD06D37}" type="presOf" srcId="{BB68C2BA-3FF3-4B5A-AB26-9A72C505E003}" destId="{9CD33F85-1DFE-498A-9BB3-8679E201913E}" srcOrd="0" destOrd="5" presId="urn:microsoft.com/office/officeart/2005/8/layout/hList1"/>
    <dgm:cxn modelId="{FACE653D-3769-4B9C-89DB-389561C08C0B}" type="presOf" srcId="{D8F52C1E-4374-41FB-A7A6-60F684E7B866}" destId="{9CD33F85-1DFE-498A-9BB3-8679E201913E}" srcOrd="0" destOrd="2" presId="urn:microsoft.com/office/officeart/2005/8/layout/hList1"/>
    <dgm:cxn modelId="{3F222241-F621-471B-9C91-E14080FB52CF}" srcId="{A36BB4E4-A88D-4A97-8BC4-1588D14D1069}" destId="{1F722CD3-D0D6-484B-84DB-4129751D4ACD}" srcOrd="0" destOrd="0" parTransId="{A16AF33B-4BC7-4AF8-ABA6-3A6A6AF6A439}" sibTransId="{9C377B9B-2E67-413D-BCDA-0EF01CD53825}"/>
    <dgm:cxn modelId="{9A4E7408-E8A8-4950-A9AA-22E356E60F22}" type="presOf" srcId="{A36BB4E4-A88D-4A97-8BC4-1588D14D1069}" destId="{EEB0528B-BDEE-4A39-A53B-7C6F7BD7B0DB}" srcOrd="0" destOrd="0" presId="urn:microsoft.com/office/officeart/2005/8/layout/hList1"/>
    <dgm:cxn modelId="{2116ED97-4AF4-4B6B-AF71-F0D0ECD981D3}" srcId="{A36BB4E4-A88D-4A97-8BC4-1588D14D1069}" destId="{E2B4F83C-754A-448B-AACC-4F58524504D4}" srcOrd="4" destOrd="0" parTransId="{04C9BD8C-6A06-4540-A23E-EAC0DDC33459}" sibTransId="{7D953F65-DD5E-49D2-BF64-1133E8DB1867}"/>
    <dgm:cxn modelId="{DFCA4CF6-9561-44C8-B079-DE8083419B1F}" srcId="{A36BB4E4-A88D-4A97-8BC4-1588D14D1069}" destId="{18A0FC2B-3388-4032-9B2E-8FAB1F35792F}" srcOrd="3" destOrd="0" parTransId="{F0C6BB9A-91F9-4AAC-AB56-17599A8D9CD6}" sibTransId="{57F67E80-07D0-47A4-9E0B-854CE513456B}"/>
    <dgm:cxn modelId="{21479C0D-521B-4310-B4E5-D0B6D4FD8A7A}" srcId="{A36BB4E4-A88D-4A97-8BC4-1588D14D1069}" destId="{964C5316-1A67-4A5A-A7F2-4A57AB9B941D}" srcOrd="2" destOrd="0" parTransId="{CF6B7815-C2BC-48D9-9915-A9DBBFE164E7}" sibTransId="{97528990-2441-47A0-AB48-68074A1A0905}"/>
    <dgm:cxn modelId="{C187D426-A382-4859-81B9-C6841892B06E}" srcId="{4CFE5132-988A-4E52-B984-473EBCE3CD3B}" destId="{CA432A72-5203-4A6B-8B73-91B91F0111AE}" srcOrd="0" destOrd="0" parTransId="{827E44E1-49E5-40FA-9F7B-380D972B63B0}" sibTransId="{EDFDDA80-4104-4CCB-B94E-7DA62382AC7F}"/>
    <dgm:cxn modelId="{D2535FC1-83BA-4A6D-8297-648B70FF0BD3}" type="presOf" srcId="{321A47B2-CC95-4FC9-8911-700533078D57}" destId="{9CD33F85-1DFE-498A-9BB3-8679E201913E}" srcOrd="0" destOrd="6" presId="urn:microsoft.com/office/officeart/2005/8/layout/hList1"/>
    <dgm:cxn modelId="{C44A6A35-17FD-4471-BEDA-C17C32E5033F}" srcId="{4CFE5132-988A-4E52-B984-473EBCE3CD3B}" destId="{D8F52C1E-4374-41FB-A7A6-60F684E7B866}" srcOrd="2" destOrd="0" parTransId="{72EE9136-1520-49A0-9266-56410651A2D6}" sibTransId="{8449D109-2854-4879-BE90-78DE6B849633}"/>
    <dgm:cxn modelId="{ED8A4A15-7DF3-476C-8529-08CD84246BCD}" type="presOf" srcId="{C79EAC26-F7DC-4750-973B-13C8EBEC2AE3}" destId="{9CD33F85-1DFE-498A-9BB3-8679E201913E}" srcOrd="0" destOrd="4" presId="urn:microsoft.com/office/officeart/2005/8/layout/hList1"/>
    <dgm:cxn modelId="{50397B06-D5E7-45F6-AF38-FE83DC8A2B1E}" type="presOf" srcId="{18A0FC2B-3388-4032-9B2E-8FAB1F35792F}" destId="{B8ABE0FC-3E8D-4C07-8F15-CA02754D9E86}" srcOrd="0" destOrd="3" presId="urn:microsoft.com/office/officeart/2005/8/layout/hList1"/>
    <dgm:cxn modelId="{9A664305-E5F5-4DF2-A006-7D8A9EB440D0}" type="presOf" srcId="{46ED08CB-4179-4165-845C-C6676EF92D34}" destId="{B8ABE0FC-3E8D-4C07-8F15-CA02754D9E86}" srcOrd="0" destOrd="6" presId="urn:microsoft.com/office/officeart/2005/8/layout/hList1"/>
    <dgm:cxn modelId="{EB636503-B3D8-4656-B272-1311DB3439CF}" type="presOf" srcId="{7A4A6D97-98EA-4FA0-A913-2141C2E4FE81}" destId="{9CD33F85-1DFE-498A-9BB3-8679E201913E}" srcOrd="0" destOrd="3" presId="urn:microsoft.com/office/officeart/2005/8/layout/hList1"/>
    <dgm:cxn modelId="{2818300F-0DF2-409C-B529-C9E44DBF546E}" type="presOf" srcId="{CA432A72-5203-4A6B-8B73-91B91F0111AE}" destId="{9CD33F85-1DFE-498A-9BB3-8679E201913E}" srcOrd="0" destOrd="0" presId="urn:microsoft.com/office/officeart/2005/8/layout/hList1"/>
    <dgm:cxn modelId="{84A0D2E8-D592-4E2D-9703-CAB07C378EA4}" type="presOf" srcId="{1F722CD3-D0D6-484B-84DB-4129751D4ACD}" destId="{B8ABE0FC-3E8D-4C07-8F15-CA02754D9E86}" srcOrd="0" destOrd="0" presId="urn:microsoft.com/office/officeart/2005/8/layout/hList1"/>
    <dgm:cxn modelId="{2472093F-4532-4121-8F44-9908F3147DE3}" srcId="{4CFE5132-988A-4E52-B984-473EBCE3CD3B}" destId="{7A4A6D97-98EA-4FA0-A913-2141C2E4FE81}" srcOrd="3" destOrd="0" parTransId="{E99FE03E-5A51-49BB-B972-12DD5149AC76}" sibTransId="{D014D436-1166-4D87-9C96-C0629A64D368}"/>
    <dgm:cxn modelId="{7A7D0DC8-B922-404C-9AC4-0071302AC2DF}" srcId="{4CFE5132-988A-4E52-B984-473EBCE3CD3B}" destId="{C79EAC26-F7DC-4750-973B-13C8EBEC2AE3}" srcOrd="4" destOrd="0" parTransId="{DAC47A5F-65D1-4980-8D54-79A25983C6F1}" sibTransId="{B13D04E7-26BD-498F-BA20-90BBF3BC86B8}"/>
    <dgm:cxn modelId="{48966A2A-304B-437D-AB78-99BA460BEB1A}" type="presParOf" srcId="{F1803C65-4689-4D14-9FDE-E396C7E27858}" destId="{0E9237F8-1640-4C3A-9BF0-863297D0E21D}" srcOrd="0" destOrd="0" presId="urn:microsoft.com/office/officeart/2005/8/layout/hList1"/>
    <dgm:cxn modelId="{E3AFB924-6451-43DD-BC2C-D68D9DAE723C}" type="presParOf" srcId="{0E9237F8-1640-4C3A-9BF0-863297D0E21D}" destId="{59766CD4-D4FE-4710-A961-72855F4A1B78}" srcOrd="0" destOrd="0" presId="urn:microsoft.com/office/officeart/2005/8/layout/hList1"/>
    <dgm:cxn modelId="{A72D0505-15F9-4835-92F4-C25C3E22E91A}" type="presParOf" srcId="{0E9237F8-1640-4C3A-9BF0-863297D0E21D}" destId="{9CD33F85-1DFE-498A-9BB3-8679E201913E}" srcOrd="1" destOrd="0" presId="urn:microsoft.com/office/officeart/2005/8/layout/hList1"/>
    <dgm:cxn modelId="{9207BB7A-DB02-4ADE-8D72-2BF24736D1B1}" type="presParOf" srcId="{F1803C65-4689-4D14-9FDE-E396C7E27858}" destId="{63735D15-F27A-4901-978F-DAB7D233A2FA}" srcOrd="1" destOrd="0" presId="urn:microsoft.com/office/officeart/2005/8/layout/hList1"/>
    <dgm:cxn modelId="{B4EEE130-FB02-4F9B-A128-29666F349C2C}" type="presParOf" srcId="{F1803C65-4689-4D14-9FDE-E396C7E27858}" destId="{207EA716-2015-420D-8F6F-EC7176E9A0B1}" srcOrd="2" destOrd="0" presId="urn:microsoft.com/office/officeart/2005/8/layout/hList1"/>
    <dgm:cxn modelId="{EDACD5B9-81F4-4F25-B99C-61F4B9F49125}" type="presParOf" srcId="{207EA716-2015-420D-8F6F-EC7176E9A0B1}" destId="{EEB0528B-BDEE-4A39-A53B-7C6F7BD7B0DB}" srcOrd="0" destOrd="0" presId="urn:microsoft.com/office/officeart/2005/8/layout/hList1"/>
    <dgm:cxn modelId="{F1890D05-94AA-490B-BADA-EEAC64FB4BE2}" type="presParOf" srcId="{207EA716-2015-420D-8F6F-EC7176E9A0B1}" destId="{B8ABE0FC-3E8D-4C07-8F15-CA02754D9E8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75BB89-7EB2-4C3A-B95A-4495072E297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FE5132-988A-4E52-B984-473EBCE3CD3B}">
      <dgm:prSet phldrT="[Текст]"/>
      <dgm:spPr/>
      <dgm:t>
        <a:bodyPr/>
        <a:lstStyle/>
        <a:p>
          <a:r>
            <a:rPr lang="ru-RU" dirty="0" smtClean="0"/>
            <a:t>Ваготония</a:t>
          </a:r>
          <a:endParaRPr lang="ru-RU" dirty="0"/>
        </a:p>
      </dgm:t>
    </dgm:pt>
    <dgm:pt modelId="{CC6A8598-C523-4411-883C-381B655D24E9}" type="parTrans" cxnId="{42FCA624-D92B-4366-9453-E8E10B979FCB}">
      <dgm:prSet/>
      <dgm:spPr/>
      <dgm:t>
        <a:bodyPr/>
        <a:lstStyle/>
        <a:p>
          <a:endParaRPr lang="ru-RU"/>
        </a:p>
      </dgm:t>
    </dgm:pt>
    <dgm:pt modelId="{69421F23-A059-469A-A7DB-6DADE1BF1292}" type="sibTrans" cxnId="{42FCA624-D92B-4366-9453-E8E10B979FCB}">
      <dgm:prSet/>
      <dgm:spPr/>
      <dgm:t>
        <a:bodyPr/>
        <a:lstStyle/>
        <a:p>
          <a:endParaRPr lang="ru-RU"/>
        </a:p>
      </dgm:t>
    </dgm:pt>
    <dgm:pt modelId="{CA432A72-5203-4A6B-8B73-91B91F0111AE}">
      <dgm:prSet phldrT="[Текст]"/>
      <dgm:spPr/>
      <dgm:t>
        <a:bodyPr/>
        <a:lstStyle/>
        <a:p>
          <a:r>
            <a:rPr lang="ru-RU" dirty="0" smtClean="0"/>
            <a:t>Кратность приема пищи</a:t>
          </a:r>
          <a:r>
            <a:rPr lang="en-US" dirty="0" smtClean="0"/>
            <a:t>  </a:t>
          </a:r>
          <a:r>
            <a:rPr lang="ru-RU" dirty="0" smtClean="0"/>
            <a:t>4-5 раз в день</a:t>
          </a:r>
          <a:endParaRPr lang="ru-RU" dirty="0"/>
        </a:p>
      </dgm:t>
    </dgm:pt>
    <dgm:pt modelId="{827E44E1-49E5-40FA-9F7B-380D972B63B0}" type="parTrans" cxnId="{C187D426-A382-4859-81B9-C6841892B06E}">
      <dgm:prSet/>
      <dgm:spPr/>
      <dgm:t>
        <a:bodyPr/>
        <a:lstStyle/>
        <a:p>
          <a:endParaRPr lang="ru-RU"/>
        </a:p>
      </dgm:t>
    </dgm:pt>
    <dgm:pt modelId="{EDFDDA80-4104-4CCB-B94E-7DA62382AC7F}" type="sibTrans" cxnId="{C187D426-A382-4859-81B9-C6841892B06E}">
      <dgm:prSet/>
      <dgm:spPr/>
      <dgm:t>
        <a:bodyPr/>
        <a:lstStyle/>
        <a:p>
          <a:endParaRPr lang="ru-RU"/>
        </a:p>
      </dgm:t>
    </dgm:pt>
    <dgm:pt modelId="{A36BB4E4-A88D-4A97-8BC4-1588D14D1069}">
      <dgm:prSet phldrT="[Текст]"/>
      <dgm:spPr/>
      <dgm:t>
        <a:bodyPr/>
        <a:lstStyle/>
        <a:p>
          <a:r>
            <a:rPr lang="ru-RU" dirty="0" smtClean="0"/>
            <a:t>Симпатикотония</a:t>
          </a:r>
          <a:endParaRPr lang="ru-RU" dirty="0"/>
        </a:p>
      </dgm:t>
    </dgm:pt>
    <dgm:pt modelId="{358DBB1C-7706-4253-B198-9C9DB758E353}" type="parTrans" cxnId="{89EDD617-158C-4DA1-ACF8-2E3FFF236A80}">
      <dgm:prSet/>
      <dgm:spPr/>
      <dgm:t>
        <a:bodyPr/>
        <a:lstStyle/>
        <a:p>
          <a:endParaRPr lang="ru-RU"/>
        </a:p>
      </dgm:t>
    </dgm:pt>
    <dgm:pt modelId="{FE5E5A1C-51DF-4A36-A39D-4E4527B2BF87}" type="sibTrans" cxnId="{89EDD617-158C-4DA1-ACF8-2E3FFF236A80}">
      <dgm:prSet/>
      <dgm:spPr/>
      <dgm:t>
        <a:bodyPr/>
        <a:lstStyle/>
        <a:p>
          <a:endParaRPr lang="ru-RU"/>
        </a:p>
      </dgm:t>
    </dgm:pt>
    <dgm:pt modelId="{1F722CD3-D0D6-484B-84DB-4129751D4ACD}">
      <dgm:prSet phldrT="[Текст]"/>
      <dgm:spPr/>
      <dgm:t>
        <a:bodyPr/>
        <a:lstStyle/>
        <a:p>
          <a:r>
            <a:rPr lang="ru-RU" dirty="0" smtClean="0"/>
            <a:t>Кратность приема обычная</a:t>
          </a:r>
          <a:endParaRPr lang="ru-RU" dirty="0"/>
        </a:p>
      </dgm:t>
    </dgm:pt>
    <dgm:pt modelId="{A16AF33B-4BC7-4AF8-ABA6-3A6A6AF6A439}" type="parTrans" cxnId="{3F222241-F621-471B-9C91-E14080FB52CF}">
      <dgm:prSet/>
      <dgm:spPr/>
      <dgm:t>
        <a:bodyPr/>
        <a:lstStyle/>
        <a:p>
          <a:endParaRPr lang="ru-RU"/>
        </a:p>
      </dgm:t>
    </dgm:pt>
    <dgm:pt modelId="{9C377B9B-2E67-413D-BCDA-0EF01CD53825}" type="sibTrans" cxnId="{3F222241-F621-471B-9C91-E14080FB52CF}">
      <dgm:prSet/>
      <dgm:spPr/>
      <dgm:t>
        <a:bodyPr/>
        <a:lstStyle/>
        <a:p>
          <a:endParaRPr lang="ru-RU"/>
        </a:p>
      </dgm:t>
    </dgm:pt>
    <dgm:pt modelId="{8B7F22CC-9B62-4A3E-A4B7-BAE18DCE0311}">
      <dgm:prSet phldrT="[Текст]"/>
      <dgm:spPr/>
      <dgm:t>
        <a:bodyPr/>
        <a:lstStyle/>
        <a:p>
          <a:r>
            <a:rPr lang="ru-RU" dirty="0" smtClean="0"/>
            <a:t>Питьевой режим достаточный</a:t>
          </a:r>
          <a:r>
            <a:rPr lang="en-US" dirty="0" smtClean="0"/>
            <a:t>,</a:t>
          </a:r>
          <a:r>
            <a:rPr lang="ru-RU" dirty="0" smtClean="0"/>
            <a:t>но не чрезмерный</a:t>
          </a:r>
          <a:endParaRPr lang="ru-RU" dirty="0"/>
        </a:p>
      </dgm:t>
    </dgm:pt>
    <dgm:pt modelId="{48DCCAAE-E632-4A4D-9A6F-01BDB94715C4}" type="parTrans" cxnId="{3B607C85-1BF1-4131-9E62-3F9653994DB5}">
      <dgm:prSet/>
      <dgm:spPr/>
      <dgm:t>
        <a:bodyPr/>
        <a:lstStyle/>
        <a:p>
          <a:endParaRPr lang="ru-RU"/>
        </a:p>
      </dgm:t>
    </dgm:pt>
    <dgm:pt modelId="{188A307A-DD13-4A81-B930-35CC987AA199}" type="sibTrans" cxnId="{3B607C85-1BF1-4131-9E62-3F9653994DB5}">
      <dgm:prSet/>
      <dgm:spPr/>
      <dgm:t>
        <a:bodyPr/>
        <a:lstStyle/>
        <a:p>
          <a:endParaRPr lang="ru-RU"/>
        </a:p>
      </dgm:t>
    </dgm:pt>
    <dgm:pt modelId="{94AEC118-940F-4F1A-A566-1C8538285530}">
      <dgm:prSet phldrT="[Текст]"/>
      <dgm:spPr/>
      <dgm:t>
        <a:bodyPr/>
        <a:lstStyle/>
        <a:p>
          <a:r>
            <a:rPr lang="ru-RU" dirty="0" smtClean="0"/>
            <a:t>Ограничение мучного</a:t>
          </a:r>
          <a:r>
            <a:rPr lang="en-US" dirty="0" smtClean="0"/>
            <a:t>,</a:t>
          </a:r>
          <a:r>
            <a:rPr lang="ru-RU" dirty="0" smtClean="0"/>
            <a:t>копченого</a:t>
          </a:r>
          <a:r>
            <a:rPr lang="en-US" dirty="0" smtClean="0"/>
            <a:t>,</a:t>
          </a:r>
          <a:r>
            <a:rPr lang="ru-RU" dirty="0" smtClean="0"/>
            <a:t> сладостей</a:t>
          </a:r>
          <a:r>
            <a:rPr lang="en-US" dirty="0" smtClean="0"/>
            <a:t>,</a:t>
          </a:r>
          <a:r>
            <a:rPr lang="ru-RU" dirty="0" smtClean="0"/>
            <a:t>животных жиров</a:t>
          </a:r>
          <a:endParaRPr lang="ru-RU" dirty="0"/>
        </a:p>
      </dgm:t>
    </dgm:pt>
    <dgm:pt modelId="{21FE38E1-37E7-438F-8C3B-60AAB79236B0}" type="parTrans" cxnId="{1D16AFF7-BA55-455D-9E0A-E267FD8C2AB2}">
      <dgm:prSet/>
      <dgm:spPr/>
      <dgm:t>
        <a:bodyPr/>
        <a:lstStyle/>
        <a:p>
          <a:endParaRPr lang="ru-RU"/>
        </a:p>
      </dgm:t>
    </dgm:pt>
    <dgm:pt modelId="{9447A965-13F6-4108-872E-6A492016EE4B}" type="sibTrans" cxnId="{1D16AFF7-BA55-455D-9E0A-E267FD8C2AB2}">
      <dgm:prSet/>
      <dgm:spPr/>
      <dgm:t>
        <a:bodyPr/>
        <a:lstStyle/>
        <a:p>
          <a:endParaRPr lang="ru-RU"/>
        </a:p>
      </dgm:t>
    </dgm:pt>
    <dgm:pt modelId="{8AC6E731-403D-4E5F-BF0E-C777A36B3663}">
      <dgm:prSet phldrT="[Текст]"/>
      <dgm:spPr/>
      <dgm:t>
        <a:bodyPr/>
        <a:lstStyle/>
        <a:p>
          <a:r>
            <a:rPr lang="ru-RU" dirty="0" smtClean="0"/>
            <a:t>Ограничение соли</a:t>
          </a:r>
          <a:endParaRPr lang="ru-RU" dirty="0"/>
        </a:p>
      </dgm:t>
    </dgm:pt>
    <dgm:pt modelId="{125331F3-81CF-4A89-906F-2A79E1C3D03B}" type="parTrans" cxnId="{D45E707F-C473-490C-BFBC-43367555FC63}">
      <dgm:prSet/>
      <dgm:spPr/>
      <dgm:t>
        <a:bodyPr/>
        <a:lstStyle/>
        <a:p>
          <a:endParaRPr lang="ru-RU"/>
        </a:p>
      </dgm:t>
    </dgm:pt>
    <dgm:pt modelId="{A3A49311-3EC7-4B6E-AB8C-8D7368D57082}" type="sibTrans" cxnId="{D45E707F-C473-490C-BFBC-43367555FC63}">
      <dgm:prSet/>
      <dgm:spPr/>
      <dgm:t>
        <a:bodyPr/>
        <a:lstStyle/>
        <a:p>
          <a:endParaRPr lang="ru-RU"/>
        </a:p>
      </dgm:t>
    </dgm:pt>
    <dgm:pt modelId="{D9C4DC73-15A1-4FF6-955B-15787C88532A}">
      <dgm:prSet phldrT="[Текст]"/>
      <dgm:spPr/>
      <dgm:t>
        <a:bodyPr/>
        <a:lstStyle/>
        <a:p>
          <a:r>
            <a:rPr lang="ru-RU" dirty="0" smtClean="0"/>
            <a:t>Исключение продуктов</a:t>
          </a:r>
          <a:r>
            <a:rPr lang="en-US" dirty="0" smtClean="0"/>
            <a:t>,</a:t>
          </a:r>
          <a:r>
            <a:rPr lang="ru-RU" dirty="0" smtClean="0"/>
            <a:t>содержащих кофеин</a:t>
          </a:r>
          <a:endParaRPr lang="ru-RU" dirty="0"/>
        </a:p>
      </dgm:t>
    </dgm:pt>
    <dgm:pt modelId="{A2DBB0DA-3E54-455D-9325-933AE041F73A}" type="parTrans" cxnId="{B8908B42-55D0-41C4-AA0F-F108A7152A11}">
      <dgm:prSet/>
      <dgm:spPr/>
      <dgm:t>
        <a:bodyPr/>
        <a:lstStyle/>
        <a:p>
          <a:endParaRPr lang="ru-RU"/>
        </a:p>
      </dgm:t>
    </dgm:pt>
    <dgm:pt modelId="{F137AA3E-E870-4EB1-8EAB-2EF300C325D7}" type="sibTrans" cxnId="{B8908B42-55D0-41C4-AA0F-F108A7152A11}">
      <dgm:prSet/>
      <dgm:spPr/>
      <dgm:t>
        <a:bodyPr/>
        <a:lstStyle/>
        <a:p>
          <a:endParaRPr lang="ru-RU"/>
        </a:p>
      </dgm:t>
    </dgm:pt>
    <dgm:pt modelId="{AD11C129-15E9-4E4B-BC3A-78521C6503CA}">
      <dgm:prSet phldrT="[Текст]"/>
      <dgm:spPr/>
      <dgm:t>
        <a:bodyPr/>
        <a:lstStyle/>
        <a:p>
          <a:r>
            <a:rPr lang="ru-RU" dirty="0" smtClean="0"/>
            <a:t>Исключение высококалорийных продуктов</a:t>
          </a:r>
          <a:endParaRPr lang="ru-RU" dirty="0"/>
        </a:p>
      </dgm:t>
    </dgm:pt>
    <dgm:pt modelId="{4F30424D-FD29-40DA-AF2C-C32CA5CFD8D7}" type="parTrans" cxnId="{F9B95FD4-91CD-461A-A174-835CFA1AF7A3}">
      <dgm:prSet/>
      <dgm:spPr/>
      <dgm:t>
        <a:bodyPr/>
        <a:lstStyle/>
        <a:p>
          <a:endParaRPr lang="ru-RU"/>
        </a:p>
      </dgm:t>
    </dgm:pt>
    <dgm:pt modelId="{C3BF9FD2-A597-4FE9-A7FD-D17F45AF1DC1}" type="sibTrans" cxnId="{F9B95FD4-91CD-461A-A174-835CFA1AF7A3}">
      <dgm:prSet/>
      <dgm:spPr/>
      <dgm:t>
        <a:bodyPr/>
        <a:lstStyle/>
        <a:p>
          <a:endParaRPr lang="ru-RU"/>
        </a:p>
      </dgm:t>
    </dgm:pt>
    <dgm:pt modelId="{3B8B3436-4A5D-4CC5-A8D1-045B1FAF61B4}">
      <dgm:prSet phldrT="[Текст]"/>
      <dgm:spPr/>
      <dgm:t>
        <a:bodyPr/>
        <a:lstStyle/>
        <a:p>
          <a:r>
            <a:rPr lang="ru-RU" dirty="0" smtClean="0"/>
            <a:t>Увеличение продуктов</a:t>
          </a:r>
          <a:r>
            <a:rPr lang="en-US" dirty="0" smtClean="0"/>
            <a:t>,</a:t>
          </a:r>
          <a:r>
            <a:rPr lang="ru-RU" dirty="0" smtClean="0"/>
            <a:t>содержащих соли калия и магния</a:t>
          </a:r>
          <a:endParaRPr lang="ru-RU" dirty="0"/>
        </a:p>
      </dgm:t>
    </dgm:pt>
    <dgm:pt modelId="{3DDF7D09-B303-4055-8D07-91E941D5ED10}" type="parTrans" cxnId="{4C54A4A4-4037-42AE-B277-507B0BD0713C}">
      <dgm:prSet/>
      <dgm:spPr/>
      <dgm:t>
        <a:bodyPr/>
        <a:lstStyle/>
        <a:p>
          <a:endParaRPr lang="ru-RU"/>
        </a:p>
      </dgm:t>
    </dgm:pt>
    <dgm:pt modelId="{2313C364-0A3E-43C8-A4E2-82A39D792832}" type="sibTrans" cxnId="{4C54A4A4-4037-42AE-B277-507B0BD0713C}">
      <dgm:prSet/>
      <dgm:spPr/>
      <dgm:t>
        <a:bodyPr/>
        <a:lstStyle/>
        <a:p>
          <a:endParaRPr lang="ru-RU"/>
        </a:p>
      </dgm:t>
    </dgm:pt>
    <dgm:pt modelId="{F1803C65-4689-4D14-9FDE-E396C7E27858}" type="pres">
      <dgm:prSet presAssocID="{8475BB89-7EB2-4C3A-B95A-4495072E29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9237F8-1640-4C3A-9BF0-863297D0E21D}" type="pres">
      <dgm:prSet presAssocID="{4CFE5132-988A-4E52-B984-473EBCE3CD3B}" presName="composite" presStyleCnt="0"/>
      <dgm:spPr/>
    </dgm:pt>
    <dgm:pt modelId="{59766CD4-D4FE-4710-A961-72855F4A1B78}" type="pres">
      <dgm:prSet presAssocID="{4CFE5132-988A-4E52-B984-473EBCE3CD3B}" presName="parTx" presStyleLbl="alignNode1" presStyleIdx="0" presStyleCnt="2" custScaleX="1074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33F85-1DFE-498A-9BB3-8679E201913E}" type="pres">
      <dgm:prSet presAssocID="{4CFE5132-988A-4E52-B984-473EBCE3CD3B}" presName="desTx" presStyleLbl="alignAccFollowNode1" presStyleIdx="0" presStyleCnt="2" custScaleX="107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35D15-F27A-4901-978F-DAB7D233A2FA}" type="pres">
      <dgm:prSet presAssocID="{69421F23-A059-469A-A7DB-6DADE1BF1292}" presName="space" presStyleCnt="0"/>
      <dgm:spPr/>
    </dgm:pt>
    <dgm:pt modelId="{207EA716-2015-420D-8F6F-EC7176E9A0B1}" type="pres">
      <dgm:prSet presAssocID="{A36BB4E4-A88D-4A97-8BC4-1588D14D1069}" presName="composite" presStyleCnt="0"/>
      <dgm:spPr/>
    </dgm:pt>
    <dgm:pt modelId="{EEB0528B-BDEE-4A39-A53B-7C6F7BD7B0DB}" type="pres">
      <dgm:prSet presAssocID="{A36BB4E4-A88D-4A97-8BC4-1588D14D1069}" presName="parTx" presStyleLbl="alignNode1" presStyleIdx="1" presStyleCnt="2" custScaleX="111711" custLinFactNeighborX="4557" custLinFactNeighborY="-54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BE0FC-3E8D-4C07-8F15-CA02754D9E86}" type="pres">
      <dgm:prSet presAssocID="{A36BB4E4-A88D-4A97-8BC4-1588D14D1069}" presName="desTx" presStyleLbl="alignAccFollowNode1" presStyleIdx="1" presStyleCnt="2" custScaleX="111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5E707F-C473-490C-BFBC-43367555FC63}" srcId="{A36BB4E4-A88D-4A97-8BC4-1588D14D1069}" destId="{8AC6E731-403D-4E5F-BF0E-C777A36B3663}" srcOrd="1" destOrd="0" parTransId="{125331F3-81CF-4A89-906F-2A79E1C3D03B}" sibTransId="{A3A49311-3EC7-4B6E-AB8C-8D7368D57082}"/>
    <dgm:cxn modelId="{21EAD667-5706-4DDF-BF50-F89AE0A467AA}" type="presOf" srcId="{AD11C129-15E9-4E4B-BC3A-78521C6503CA}" destId="{B8ABE0FC-3E8D-4C07-8F15-CA02754D9E86}" srcOrd="0" destOrd="3" presId="urn:microsoft.com/office/officeart/2005/8/layout/hList1"/>
    <dgm:cxn modelId="{DE67FB98-69D3-4D00-9CC0-3C6BF166036D}" type="presOf" srcId="{D9C4DC73-15A1-4FF6-955B-15787C88532A}" destId="{B8ABE0FC-3E8D-4C07-8F15-CA02754D9E86}" srcOrd="0" destOrd="2" presId="urn:microsoft.com/office/officeart/2005/8/layout/hList1"/>
    <dgm:cxn modelId="{89EDD617-158C-4DA1-ACF8-2E3FFF236A80}" srcId="{8475BB89-7EB2-4C3A-B95A-4495072E297C}" destId="{A36BB4E4-A88D-4A97-8BC4-1588D14D1069}" srcOrd="1" destOrd="0" parTransId="{358DBB1C-7706-4253-B198-9C9DB758E353}" sibTransId="{FE5E5A1C-51DF-4A36-A39D-4E4527B2BF87}"/>
    <dgm:cxn modelId="{B8908B42-55D0-41C4-AA0F-F108A7152A11}" srcId="{A36BB4E4-A88D-4A97-8BC4-1588D14D1069}" destId="{D9C4DC73-15A1-4FF6-955B-15787C88532A}" srcOrd="2" destOrd="0" parTransId="{A2DBB0DA-3E54-455D-9325-933AE041F73A}" sibTransId="{F137AA3E-E870-4EB1-8EAB-2EF300C325D7}"/>
    <dgm:cxn modelId="{1D16AFF7-BA55-455D-9E0A-E267FD8C2AB2}" srcId="{4CFE5132-988A-4E52-B984-473EBCE3CD3B}" destId="{94AEC118-940F-4F1A-A566-1C8538285530}" srcOrd="2" destOrd="0" parTransId="{21FE38E1-37E7-438F-8C3B-60AAB79236B0}" sibTransId="{9447A965-13F6-4108-872E-6A492016EE4B}"/>
    <dgm:cxn modelId="{3B607C85-1BF1-4131-9E62-3F9653994DB5}" srcId="{4CFE5132-988A-4E52-B984-473EBCE3CD3B}" destId="{8B7F22CC-9B62-4A3E-A4B7-BAE18DCE0311}" srcOrd="1" destOrd="0" parTransId="{48DCCAAE-E632-4A4D-9A6F-01BDB94715C4}" sibTransId="{188A307A-DD13-4A81-B930-35CC987AA199}"/>
    <dgm:cxn modelId="{42FCA624-D92B-4366-9453-E8E10B979FCB}" srcId="{8475BB89-7EB2-4C3A-B95A-4495072E297C}" destId="{4CFE5132-988A-4E52-B984-473EBCE3CD3B}" srcOrd="0" destOrd="0" parTransId="{CC6A8598-C523-4411-883C-381B655D24E9}" sibTransId="{69421F23-A059-469A-A7DB-6DADE1BF1292}"/>
    <dgm:cxn modelId="{E01B87CF-FB99-4A2B-81B1-7E0C1C503DEF}" type="presOf" srcId="{8B7F22CC-9B62-4A3E-A4B7-BAE18DCE0311}" destId="{9CD33F85-1DFE-498A-9BB3-8679E201913E}" srcOrd="0" destOrd="1" presId="urn:microsoft.com/office/officeart/2005/8/layout/hList1"/>
    <dgm:cxn modelId="{3F222241-F621-471B-9C91-E14080FB52CF}" srcId="{A36BB4E4-A88D-4A97-8BC4-1588D14D1069}" destId="{1F722CD3-D0D6-484B-84DB-4129751D4ACD}" srcOrd="0" destOrd="0" parTransId="{A16AF33B-4BC7-4AF8-ABA6-3A6A6AF6A439}" sibTransId="{9C377B9B-2E67-413D-BCDA-0EF01CD53825}"/>
    <dgm:cxn modelId="{F9B95FD4-91CD-461A-A174-835CFA1AF7A3}" srcId="{A36BB4E4-A88D-4A97-8BC4-1588D14D1069}" destId="{AD11C129-15E9-4E4B-BC3A-78521C6503CA}" srcOrd="3" destOrd="0" parTransId="{4F30424D-FD29-40DA-AF2C-C32CA5CFD8D7}" sibTransId="{C3BF9FD2-A597-4FE9-A7FD-D17F45AF1DC1}"/>
    <dgm:cxn modelId="{2E63E671-B970-47F9-9881-AFD0D3F02B69}" type="presOf" srcId="{8475BB89-7EB2-4C3A-B95A-4495072E297C}" destId="{F1803C65-4689-4D14-9FDE-E396C7E27858}" srcOrd="0" destOrd="0" presId="urn:microsoft.com/office/officeart/2005/8/layout/hList1"/>
    <dgm:cxn modelId="{57CD289A-0C78-42D8-9018-0CA9593DFB2F}" type="presOf" srcId="{1F722CD3-D0D6-484B-84DB-4129751D4ACD}" destId="{B8ABE0FC-3E8D-4C07-8F15-CA02754D9E86}" srcOrd="0" destOrd="0" presId="urn:microsoft.com/office/officeart/2005/8/layout/hList1"/>
    <dgm:cxn modelId="{95EF69D7-0FFF-4D35-8F72-BE4BAB9DCBAB}" type="presOf" srcId="{4CFE5132-988A-4E52-B984-473EBCE3CD3B}" destId="{59766CD4-D4FE-4710-A961-72855F4A1B78}" srcOrd="0" destOrd="0" presId="urn:microsoft.com/office/officeart/2005/8/layout/hList1"/>
    <dgm:cxn modelId="{C187D426-A382-4859-81B9-C6841892B06E}" srcId="{4CFE5132-988A-4E52-B984-473EBCE3CD3B}" destId="{CA432A72-5203-4A6B-8B73-91B91F0111AE}" srcOrd="0" destOrd="0" parTransId="{827E44E1-49E5-40FA-9F7B-380D972B63B0}" sibTransId="{EDFDDA80-4104-4CCB-B94E-7DA62382AC7F}"/>
    <dgm:cxn modelId="{862EE784-488E-4767-A65B-8F42DBDCA6EA}" type="presOf" srcId="{8AC6E731-403D-4E5F-BF0E-C777A36B3663}" destId="{B8ABE0FC-3E8D-4C07-8F15-CA02754D9E86}" srcOrd="0" destOrd="1" presId="urn:microsoft.com/office/officeart/2005/8/layout/hList1"/>
    <dgm:cxn modelId="{B717A15B-30DB-42AF-A247-960D1878F56D}" type="presOf" srcId="{94AEC118-940F-4F1A-A566-1C8538285530}" destId="{9CD33F85-1DFE-498A-9BB3-8679E201913E}" srcOrd="0" destOrd="2" presId="urn:microsoft.com/office/officeart/2005/8/layout/hList1"/>
    <dgm:cxn modelId="{D2816DD3-8846-462E-9F46-BC530F06E954}" type="presOf" srcId="{A36BB4E4-A88D-4A97-8BC4-1588D14D1069}" destId="{EEB0528B-BDEE-4A39-A53B-7C6F7BD7B0DB}" srcOrd="0" destOrd="0" presId="urn:microsoft.com/office/officeart/2005/8/layout/hList1"/>
    <dgm:cxn modelId="{4C54A4A4-4037-42AE-B277-507B0BD0713C}" srcId="{A36BB4E4-A88D-4A97-8BC4-1588D14D1069}" destId="{3B8B3436-4A5D-4CC5-A8D1-045B1FAF61B4}" srcOrd="4" destOrd="0" parTransId="{3DDF7D09-B303-4055-8D07-91E941D5ED10}" sibTransId="{2313C364-0A3E-43C8-A4E2-82A39D792832}"/>
    <dgm:cxn modelId="{CF7BCCE9-CD26-433F-81AF-D41958100B98}" type="presOf" srcId="{CA432A72-5203-4A6B-8B73-91B91F0111AE}" destId="{9CD33F85-1DFE-498A-9BB3-8679E201913E}" srcOrd="0" destOrd="0" presId="urn:microsoft.com/office/officeart/2005/8/layout/hList1"/>
    <dgm:cxn modelId="{00F29CF2-EA46-4BAE-BAF7-F5599B399C0B}" type="presOf" srcId="{3B8B3436-4A5D-4CC5-A8D1-045B1FAF61B4}" destId="{B8ABE0FC-3E8D-4C07-8F15-CA02754D9E86}" srcOrd="0" destOrd="4" presId="urn:microsoft.com/office/officeart/2005/8/layout/hList1"/>
    <dgm:cxn modelId="{0FF20FBF-FF8A-4B79-8739-1A5946E03FC5}" type="presParOf" srcId="{F1803C65-4689-4D14-9FDE-E396C7E27858}" destId="{0E9237F8-1640-4C3A-9BF0-863297D0E21D}" srcOrd="0" destOrd="0" presId="urn:microsoft.com/office/officeart/2005/8/layout/hList1"/>
    <dgm:cxn modelId="{8568C265-5EC9-44A2-A58B-95C7B40530BF}" type="presParOf" srcId="{0E9237F8-1640-4C3A-9BF0-863297D0E21D}" destId="{59766CD4-D4FE-4710-A961-72855F4A1B78}" srcOrd="0" destOrd="0" presId="urn:microsoft.com/office/officeart/2005/8/layout/hList1"/>
    <dgm:cxn modelId="{8FE10244-8707-4525-B378-6AA1CDF68EEB}" type="presParOf" srcId="{0E9237F8-1640-4C3A-9BF0-863297D0E21D}" destId="{9CD33F85-1DFE-498A-9BB3-8679E201913E}" srcOrd="1" destOrd="0" presId="urn:microsoft.com/office/officeart/2005/8/layout/hList1"/>
    <dgm:cxn modelId="{0B36401E-0AAE-47D8-A34A-3CE26A0B59A9}" type="presParOf" srcId="{F1803C65-4689-4D14-9FDE-E396C7E27858}" destId="{63735D15-F27A-4901-978F-DAB7D233A2FA}" srcOrd="1" destOrd="0" presId="urn:microsoft.com/office/officeart/2005/8/layout/hList1"/>
    <dgm:cxn modelId="{3F9B61AB-D739-4606-B885-3A5F584A81A5}" type="presParOf" srcId="{F1803C65-4689-4D14-9FDE-E396C7E27858}" destId="{207EA716-2015-420D-8F6F-EC7176E9A0B1}" srcOrd="2" destOrd="0" presId="urn:microsoft.com/office/officeart/2005/8/layout/hList1"/>
    <dgm:cxn modelId="{12DDC227-9937-4C7F-A16B-436081DEC431}" type="presParOf" srcId="{207EA716-2015-420D-8F6F-EC7176E9A0B1}" destId="{EEB0528B-BDEE-4A39-A53B-7C6F7BD7B0DB}" srcOrd="0" destOrd="0" presId="urn:microsoft.com/office/officeart/2005/8/layout/hList1"/>
    <dgm:cxn modelId="{FEED0DAD-AF7C-42B9-B3F9-548499E8E3F8}" type="presParOf" srcId="{207EA716-2015-420D-8F6F-EC7176E9A0B1}" destId="{B8ABE0FC-3E8D-4C07-8F15-CA02754D9E8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79F716-0A61-48AE-BA7F-2090121D06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223A9C-FF60-4985-83D5-156823DEE495}">
      <dgm:prSet phldrT="[Текст]" custT="1"/>
      <dgm:spPr/>
      <dgm:t>
        <a:bodyPr/>
        <a:lstStyle/>
        <a:p>
          <a:r>
            <a:rPr lang="ru-RU" sz="3200" dirty="0" smtClean="0"/>
            <a:t>Назначается в комплексе с немедикаментозными средствами или при неэффективности последних</a:t>
          </a:r>
          <a:r>
            <a:rPr lang="en-US" sz="3200" dirty="0" smtClean="0"/>
            <a:t>.</a:t>
          </a:r>
        </a:p>
        <a:p>
          <a:r>
            <a:rPr lang="ru-RU" sz="3200" dirty="0" smtClean="0"/>
            <a:t>Фармакотерапия  включает седативные средства</a:t>
          </a:r>
          <a:r>
            <a:rPr lang="en-US" sz="3200" dirty="0" smtClean="0"/>
            <a:t>,</a:t>
          </a:r>
          <a:r>
            <a:rPr lang="ru-RU" sz="3200" dirty="0" smtClean="0"/>
            <a:t> регулирующие процессы торможения и возбуждения в ЦНС</a:t>
          </a:r>
          <a:r>
            <a:rPr lang="en-US" sz="3200" dirty="0" smtClean="0"/>
            <a:t>.</a:t>
          </a:r>
        </a:p>
      </dgm:t>
    </dgm:pt>
    <dgm:pt modelId="{17B776CC-9A09-4FD6-8F6C-5471F2A84AE6}" type="parTrans" cxnId="{433CB9FD-B287-474B-A48A-81298543BDB5}">
      <dgm:prSet/>
      <dgm:spPr/>
      <dgm:t>
        <a:bodyPr/>
        <a:lstStyle/>
        <a:p>
          <a:endParaRPr lang="ru-RU"/>
        </a:p>
      </dgm:t>
    </dgm:pt>
    <dgm:pt modelId="{7DD1951D-4BC9-4804-A9AA-A731C4F4C018}" type="sibTrans" cxnId="{433CB9FD-B287-474B-A48A-81298543BDB5}">
      <dgm:prSet/>
      <dgm:spPr/>
      <dgm:t>
        <a:bodyPr/>
        <a:lstStyle/>
        <a:p>
          <a:endParaRPr lang="ru-RU"/>
        </a:p>
      </dgm:t>
    </dgm:pt>
    <dgm:pt modelId="{BBBF8E1A-624F-4EFD-BDE8-8DCAA2EBAE55}">
      <dgm:prSet phldrT="[Текст]"/>
      <dgm:spPr/>
      <dgm:t>
        <a:bodyPr/>
        <a:lstStyle/>
        <a:p>
          <a:endParaRPr lang="ru-RU" dirty="0"/>
        </a:p>
      </dgm:t>
    </dgm:pt>
    <dgm:pt modelId="{92CE8399-2B05-4ED7-B946-D7E74123FA54}" type="sibTrans" cxnId="{0A77B728-4B3A-40AF-94D6-D7E339383AAA}">
      <dgm:prSet/>
      <dgm:spPr/>
      <dgm:t>
        <a:bodyPr/>
        <a:lstStyle/>
        <a:p>
          <a:endParaRPr lang="ru-RU"/>
        </a:p>
      </dgm:t>
    </dgm:pt>
    <dgm:pt modelId="{E4A06B3F-35F3-4F1F-9113-53C5F1CC915A}" type="parTrans" cxnId="{0A77B728-4B3A-40AF-94D6-D7E339383AAA}">
      <dgm:prSet/>
      <dgm:spPr/>
      <dgm:t>
        <a:bodyPr/>
        <a:lstStyle/>
        <a:p>
          <a:endParaRPr lang="ru-RU"/>
        </a:p>
      </dgm:t>
    </dgm:pt>
    <dgm:pt modelId="{84A01C15-CA42-490F-8571-3DD67BD16902}" type="pres">
      <dgm:prSet presAssocID="{E579F716-0A61-48AE-BA7F-2090121D06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FFB232-7C86-4A5B-9B0A-9C3C3CB74DF2}" type="pres">
      <dgm:prSet presAssocID="{8D223A9C-FF60-4985-83D5-156823DEE495}" presName="parentText" presStyleLbl="node1" presStyleIdx="0" presStyleCnt="1" custScaleY="1304291" custLinFactNeighborX="-942" custLinFactNeighborY="-8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C1FC1-8FF1-4470-9EB2-56C97D90F5EB}" type="pres">
      <dgm:prSet presAssocID="{8D223A9C-FF60-4985-83D5-156823DEE49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64F709-B1DC-44B5-93BB-98C3B9FF9872}" type="presOf" srcId="{E579F716-0A61-48AE-BA7F-2090121D0699}" destId="{84A01C15-CA42-490F-8571-3DD67BD16902}" srcOrd="0" destOrd="0" presId="urn:microsoft.com/office/officeart/2005/8/layout/vList2"/>
    <dgm:cxn modelId="{96449F96-6553-4451-93FB-B3937DF41280}" type="presOf" srcId="{BBBF8E1A-624F-4EFD-BDE8-8DCAA2EBAE55}" destId="{4CFC1FC1-8FF1-4470-9EB2-56C97D90F5EB}" srcOrd="0" destOrd="0" presId="urn:microsoft.com/office/officeart/2005/8/layout/vList2"/>
    <dgm:cxn modelId="{433CB9FD-B287-474B-A48A-81298543BDB5}" srcId="{E579F716-0A61-48AE-BA7F-2090121D0699}" destId="{8D223A9C-FF60-4985-83D5-156823DEE495}" srcOrd="0" destOrd="0" parTransId="{17B776CC-9A09-4FD6-8F6C-5471F2A84AE6}" sibTransId="{7DD1951D-4BC9-4804-A9AA-A731C4F4C018}"/>
    <dgm:cxn modelId="{5D939547-C0F3-492B-9213-F5F652695915}" type="presOf" srcId="{8D223A9C-FF60-4985-83D5-156823DEE495}" destId="{62FFB232-7C86-4A5B-9B0A-9C3C3CB74DF2}" srcOrd="0" destOrd="0" presId="urn:microsoft.com/office/officeart/2005/8/layout/vList2"/>
    <dgm:cxn modelId="{0A77B728-4B3A-40AF-94D6-D7E339383AAA}" srcId="{8D223A9C-FF60-4985-83D5-156823DEE495}" destId="{BBBF8E1A-624F-4EFD-BDE8-8DCAA2EBAE55}" srcOrd="0" destOrd="0" parTransId="{E4A06B3F-35F3-4F1F-9113-53C5F1CC915A}" sibTransId="{92CE8399-2B05-4ED7-B946-D7E74123FA54}"/>
    <dgm:cxn modelId="{6F5C6625-F37F-4832-8A91-DCBD85A9EE03}" type="presParOf" srcId="{84A01C15-CA42-490F-8571-3DD67BD16902}" destId="{62FFB232-7C86-4A5B-9B0A-9C3C3CB74DF2}" srcOrd="0" destOrd="0" presId="urn:microsoft.com/office/officeart/2005/8/layout/vList2"/>
    <dgm:cxn modelId="{52685905-EF6C-4426-9867-D11BADCF126F}" type="presParOf" srcId="{84A01C15-CA42-490F-8571-3DD67BD16902}" destId="{4CFC1FC1-8FF1-4470-9EB2-56C97D90F5E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66CD4-D4FE-4710-A961-72855F4A1B78}">
      <dsp:nvSpPr>
        <dsp:cNvPr id="0" name=""/>
        <dsp:cNvSpPr/>
      </dsp:nvSpPr>
      <dsp:spPr>
        <a:xfrm>
          <a:off x="2137" y="225414"/>
          <a:ext cx="4019417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Рекомендованы</a:t>
          </a:r>
          <a:endParaRPr lang="ru-RU" sz="2100" kern="1200" dirty="0"/>
        </a:p>
      </dsp:txBody>
      <dsp:txXfrm>
        <a:off x="2137" y="225414"/>
        <a:ext cx="4019417" cy="604800"/>
      </dsp:txXfrm>
    </dsp:sp>
    <dsp:sp modelId="{9CD33F85-1DFE-498A-9BB3-8679E201913E}">
      <dsp:nvSpPr>
        <dsp:cNvPr id="0" name=""/>
        <dsp:cNvSpPr/>
      </dsp:nvSpPr>
      <dsp:spPr>
        <a:xfrm>
          <a:off x="78106" y="830214"/>
          <a:ext cx="3867479" cy="29048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Плавание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Велосипед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Спортивная ходьба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Виды медленного бега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Командно-игровые виды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Коньки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Лыжи</a:t>
          </a:r>
          <a:endParaRPr lang="ru-RU" sz="2100" kern="1200" dirty="0"/>
        </a:p>
      </dsp:txBody>
      <dsp:txXfrm>
        <a:off x="78106" y="830214"/>
        <a:ext cx="3867479" cy="2904810"/>
      </dsp:txXfrm>
    </dsp:sp>
    <dsp:sp modelId="{EEB0528B-BDEE-4A39-A53B-7C6F7BD7B0DB}">
      <dsp:nvSpPr>
        <dsp:cNvPr id="0" name=""/>
        <dsp:cNvSpPr/>
      </dsp:nvSpPr>
      <dsp:spPr>
        <a:xfrm>
          <a:off x="4482470" y="225414"/>
          <a:ext cx="3292256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Не рекомендованы</a:t>
          </a:r>
          <a:endParaRPr lang="ru-RU" sz="2100" kern="1200" dirty="0"/>
        </a:p>
      </dsp:txBody>
      <dsp:txXfrm>
        <a:off x="4482470" y="225414"/>
        <a:ext cx="3292256" cy="604800"/>
      </dsp:txXfrm>
    </dsp:sp>
    <dsp:sp modelId="{B8ABE0FC-3E8D-4C07-8F15-CA02754D9E86}">
      <dsp:nvSpPr>
        <dsp:cNvPr id="0" name=""/>
        <dsp:cNvSpPr/>
      </dsp:nvSpPr>
      <dsp:spPr>
        <a:xfrm>
          <a:off x="4482470" y="830214"/>
          <a:ext cx="3292256" cy="29048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Гимнастика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Легкая атлетика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Прыжки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Теннис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Борьба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Бокс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Тяжёлая атлетика</a:t>
          </a:r>
          <a:endParaRPr lang="ru-RU" sz="2100" kern="1200" dirty="0"/>
        </a:p>
      </dsp:txBody>
      <dsp:txXfrm>
        <a:off x="4482470" y="830214"/>
        <a:ext cx="3292256" cy="29048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66CD4-D4FE-4710-A961-72855F4A1B78}">
      <dsp:nvSpPr>
        <dsp:cNvPr id="0" name=""/>
        <dsp:cNvSpPr/>
      </dsp:nvSpPr>
      <dsp:spPr>
        <a:xfrm>
          <a:off x="10181" y="5802"/>
          <a:ext cx="3774541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Ваготония</a:t>
          </a:r>
          <a:endParaRPr lang="ru-RU" sz="2100" kern="1200" dirty="0"/>
        </a:p>
      </dsp:txBody>
      <dsp:txXfrm>
        <a:off x="10181" y="5802"/>
        <a:ext cx="3774541" cy="604800"/>
      </dsp:txXfrm>
    </dsp:sp>
    <dsp:sp modelId="{9CD33F85-1DFE-498A-9BB3-8679E201913E}">
      <dsp:nvSpPr>
        <dsp:cNvPr id="0" name=""/>
        <dsp:cNvSpPr/>
      </dsp:nvSpPr>
      <dsp:spPr>
        <a:xfrm>
          <a:off x="3141" y="610602"/>
          <a:ext cx="3788621" cy="38480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Кратность приема пищи</a:t>
          </a:r>
          <a:r>
            <a:rPr lang="en-US" sz="2100" kern="1200" dirty="0" smtClean="0"/>
            <a:t>  </a:t>
          </a:r>
          <a:r>
            <a:rPr lang="ru-RU" sz="2100" kern="1200" dirty="0" smtClean="0"/>
            <a:t>4-5 раз в день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Питьевой режим достаточный</a:t>
          </a:r>
          <a:r>
            <a:rPr lang="en-US" sz="2100" kern="1200" dirty="0" smtClean="0"/>
            <a:t>,</a:t>
          </a:r>
          <a:r>
            <a:rPr lang="ru-RU" sz="2100" kern="1200" dirty="0" smtClean="0"/>
            <a:t>но не чрезмерный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Ограничение мучного</a:t>
          </a:r>
          <a:r>
            <a:rPr lang="en-US" sz="2100" kern="1200" dirty="0" smtClean="0"/>
            <a:t>,</a:t>
          </a:r>
          <a:r>
            <a:rPr lang="ru-RU" sz="2100" kern="1200" dirty="0" smtClean="0"/>
            <a:t>копченого</a:t>
          </a:r>
          <a:r>
            <a:rPr lang="en-US" sz="2100" kern="1200" dirty="0" smtClean="0"/>
            <a:t>,</a:t>
          </a:r>
          <a:r>
            <a:rPr lang="ru-RU" sz="2100" kern="1200" dirty="0" smtClean="0"/>
            <a:t> сладостей</a:t>
          </a:r>
          <a:r>
            <a:rPr lang="en-US" sz="2100" kern="1200" dirty="0" smtClean="0"/>
            <a:t>,</a:t>
          </a:r>
          <a:r>
            <a:rPr lang="ru-RU" sz="2100" kern="1200" dirty="0" smtClean="0"/>
            <a:t>животных жиров</a:t>
          </a:r>
          <a:endParaRPr lang="ru-RU" sz="2100" kern="1200" dirty="0"/>
        </a:p>
      </dsp:txBody>
      <dsp:txXfrm>
        <a:off x="3141" y="610602"/>
        <a:ext cx="3788621" cy="3848090"/>
      </dsp:txXfrm>
    </dsp:sp>
    <dsp:sp modelId="{EEB0528B-BDEE-4A39-A53B-7C6F7BD7B0DB}">
      <dsp:nvSpPr>
        <dsp:cNvPr id="0" name=""/>
        <dsp:cNvSpPr/>
      </dsp:nvSpPr>
      <dsp:spPr>
        <a:xfrm>
          <a:off x="4286477" y="0"/>
          <a:ext cx="3922434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Симпатикотония</a:t>
          </a:r>
          <a:endParaRPr lang="ru-RU" sz="2100" kern="1200" dirty="0"/>
        </a:p>
      </dsp:txBody>
      <dsp:txXfrm>
        <a:off x="4286477" y="0"/>
        <a:ext cx="3922434" cy="604800"/>
      </dsp:txXfrm>
    </dsp:sp>
    <dsp:sp modelId="{B8ABE0FC-3E8D-4C07-8F15-CA02754D9E86}">
      <dsp:nvSpPr>
        <dsp:cNvPr id="0" name=""/>
        <dsp:cNvSpPr/>
      </dsp:nvSpPr>
      <dsp:spPr>
        <a:xfrm>
          <a:off x="4292728" y="610602"/>
          <a:ext cx="3903649" cy="38480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Кратность приема обычная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Ограничение соли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Исключение продуктов</a:t>
          </a:r>
          <a:r>
            <a:rPr lang="en-US" sz="2100" kern="1200" dirty="0" smtClean="0"/>
            <a:t>,</a:t>
          </a:r>
          <a:r>
            <a:rPr lang="ru-RU" sz="2100" kern="1200" dirty="0" smtClean="0"/>
            <a:t>содержащих кофеин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Исключение высококалорийных продуктов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Увеличение продуктов</a:t>
          </a:r>
          <a:r>
            <a:rPr lang="en-US" sz="2100" kern="1200" dirty="0" smtClean="0"/>
            <a:t>,</a:t>
          </a:r>
          <a:r>
            <a:rPr lang="ru-RU" sz="2100" kern="1200" dirty="0" smtClean="0"/>
            <a:t>содержащих соли калия и магния</a:t>
          </a:r>
          <a:endParaRPr lang="ru-RU" sz="2100" kern="1200" dirty="0"/>
        </a:p>
      </dsp:txBody>
      <dsp:txXfrm>
        <a:off x="4292728" y="610602"/>
        <a:ext cx="3903649" cy="3848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FB232-7C86-4A5B-9B0A-9C3C3CB74DF2}">
      <dsp:nvSpPr>
        <dsp:cNvPr id="0" name=""/>
        <dsp:cNvSpPr/>
      </dsp:nvSpPr>
      <dsp:spPr>
        <a:xfrm>
          <a:off x="0" y="396"/>
          <a:ext cx="7643192" cy="4413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Назначается в комплексе с немедикаментозными средствами или при неэффективности последних</a:t>
          </a:r>
          <a:r>
            <a:rPr lang="en-US" sz="3200" kern="1200" dirty="0" smtClean="0"/>
            <a:t>.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Фармакотерапия  включает седативные средства</a:t>
          </a:r>
          <a:r>
            <a:rPr lang="en-US" sz="3200" kern="1200" dirty="0" smtClean="0"/>
            <a:t>,</a:t>
          </a:r>
          <a:r>
            <a:rPr lang="ru-RU" sz="3200" kern="1200" dirty="0" smtClean="0"/>
            <a:t> регулирующие процессы торможения и возбуждения в ЦНС</a:t>
          </a:r>
          <a:r>
            <a:rPr lang="en-US" sz="3200" kern="1200" dirty="0" smtClean="0"/>
            <a:t>.</a:t>
          </a:r>
        </a:p>
      </dsp:txBody>
      <dsp:txXfrm>
        <a:off x="215470" y="215866"/>
        <a:ext cx="7212252" cy="3982975"/>
      </dsp:txXfrm>
    </dsp:sp>
    <dsp:sp modelId="{4CFC1FC1-8FF1-4470-9EB2-56C97D90F5EB}">
      <dsp:nvSpPr>
        <dsp:cNvPr id="0" name=""/>
        <dsp:cNvSpPr/>
      </dsp:nvSpPr>
      <dsp:spPr>
        <a:xfrm>
          <a:off x="0" y="4415007"/>
          <a:ext cx="7643192" cy="81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671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4415007"/>
        <a:ext cx="7643192" cy="81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0FA86-B2C9-48F0-8816-F96BA2246A74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9374F-32FB-493C-A539-765A64480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49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374F-32FB-493C-A539-765A6448030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95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80920" cy="147002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ГОО ВПО «Донецкий национальный медицинский университет </a:t>
            </a:r>
            <a:b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им. М. Горького»</a:t>
            </a:r>
            <a:b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Кафедра педиатрии №2</a:t>
            </a:r>
            <a:endParaRPr lang="ru-RU" sz="1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632848" cy="4680520"/>
          </a:xfrm>
        </p:spPr>
        <p:txBody>
          <a:bodyPr>
            <a:normAutofit fontScale="92500" lnSpcReduction="20000"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 ВЕГЕТО-СОСУДИСТОЙ ДИСТОНИИ У ДЕТЕЙ И ПОДРОСТКОВ</a:t>
            </a:r>
            <a:br>
              <a:rPr 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sz="500" dirty="0" smtClean="0">
              <a:solidFill>
                <a:schemeClr val="tx1"/>
              </a:solidFill>
            </a:endParaRPr>
          </a:p>
          <a:p>
            <a:pPr algn="l"/>
            <a:endParaRPr lang="ru-RU" sz="1400" b="1" dirty="0" smtClean="0">
              <a:solidFill>
                <a:schemeClr val="tx1"/>
              </a:solidFill>
            </a:endParaRPr>
          </a:p>
          <a:p>
            <a:pPr algn="l"/>
            <a:endParaRPr lang="ru-RU" sz="14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>                                              		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algn="l"/>
            <a:endParaRPr lang="en-US" sz="2000" b="1" dirty="0">
              <a:solidFill>
                <a:srgbClr val="0070C0"/>
              </a:solidFill>
            </a:endParaRPr>
          </a:p>
          <a:p>
            <a:pPr algn="l"/>
            <a:r>
              <a:rPr lang="en-US" sz="2000" b="1" dirty="0" smtClean="0">
                <a:solidFill>
                  <a:srgbClr val="0070C0"/>
                </a:solidFill>
              </a:rPr>
              <a:t>				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algn="l"/>
            <a:r>
              <a:rPr lang="ru-RU" sz="2000" b="1" dirty="0">
                <a:solidFill>
                  <a:srgbClr val="0070C0"/>
                </a:solidFill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</a:rPr>
              <a:t>											           </a:t>
            </a:r>
            <a:r>
              <a:rPr lang="ru-RU" sz="2000" b="1" dirty="0" smtClean="0">
                <a:solidFill>
                  <a:srgbClr val="002060"/>
                </a:solidFill>
              </a:rPr>
              <a:t>к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r>
              <a:rPr lang="uk-UA" sz="2000" b="1" dirty="0" smtClean="0">
                <a:solidFill>
                  <a:srgbClr val="002060"/>
                </a:solidFill>
              </a:rPr>
              <a:t>мед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r>
              <a:rPr lang="ru-RU" sz="2000" b="1" dirty="0" smtClean="0">
                <a:solidFill>
                  <a:srgbClr val="002060"/>
                </a:solidFill>
              </a:rPr>
              <a:t>н</a:t>
            </a:r>
            <a:r>
              <a:rPr lang="en-US" sz="2000" b="1" dirty="0" smtClean="0">
                <a:solidFill>
                  <a:srgbClr val="002060"/>
                </a:solidFill>
              </a:rPr>
              <a:t>.,</a:t>
            </a:r>
            <a:r>
              <a:rPr lang="ru-RU" sz="2000" b="1" dirty="0" smtClean="0">
                <a:solidFill>
                  <a:srgbClr val="002060"/>
                </a:solidFill>
              </a:rPr>
              <a:t> доцент. Зуева Г.В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г.Донецк,2020</a:t>
            </a:r>
          </a:p>
          <a:p>
            <a:endParaRPr lang="ru-RU" sz="4900" b="1" dirty="0" smtClean="0">
              <a:solidFill>
                <a:srgbClr val="0070C0"/>
              </a:solidFill>
            </a:endParaRPr>
          </a:p>
          <a:p>
            <a:endParaRPr lang="ru-RU" sz="4900" b="1" dirty="0" smtClean="0">
              <a:solidFill>
                <a:srgbClr val="0070C0"/>
              </a:solidFill>
            </a:endParaRPr>
          </a:p>
          <a:p>
            <a:endParaRPr lang="ru-RU" sz="4900" b="1" dirty="0" smtClean="0">
              <a:solidFill>
                <a:schemeClr val="tx1"/>
              </a:solidFill>
            </a:endParaRPr>
          </a:p>
          <a:p>
            <a:endParaRPr lang="ru-RU" sz="4900" b="1" dirty="0" smtClean="0">
              <a:solidFill>
                <a:schemeClr val="tx1"/>
              </a:solidFill>
            </a:endParaRPr>
          </a:p>
          <a:p>
            <a:endParaRPr lang="ru-RU" sz="49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smithhealthcentre.com/wp-content/img/kak-proyavlyaetsya-vsd-u-detej-i-podrostkov-i-chto-nuzhno-delat-dlya-lecheniya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6"/>
            <a:ext cx="341272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Режим питания детей с вегетативной дистонией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7545" y="1628800"/>
            <a:ext cx="8219256" cy="44973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ru-RU" sz="3200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88641850"/>
              </p:ext>
            </p:extLst>
          </p:nvPr>
        </p:nvGraphicFramePr>
        <p:xfrm>
          <a:off x="323528" y="1772816"/>
          <a:ext cx="820891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52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Медикаментозная терапия</a:t>
            </a:r>
            <a:endParaRPr lang="ru-RU" i="1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27077890"/>
              </p:ext>
            </p:extLst>
          </p:nvPr>
        </p:nvGraphicFramePr>
        <p:xfrm>
          <a:off x="1043609" y="1628800"/>
          <a:ext cx="7643192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21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468052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мнению фитотерапевтов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настоящего времени </a:t>
            </a:r>
            <a:r>
              <a:rPr lang="ru-RU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валериана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остается идеальным седативным средством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Валериана усиливает тормозные процессы ЦНС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Аналогичный механизм действия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менее выраженный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наблюдается у пустырника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https://samson-pharma.ru/upload/iblock/8b7/8b7b82877dce559670ce334d0bd2e10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9384">
            <a:off x="2801280" y="4250569"/>
            <a:ext cx="3227512" cy="322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35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7"/>
          <p:cNvSpPr txBox="1">
            <a:spLocks/>
          </p:cNvSpPr>
          <p:nvPr/>
        </p:nvSpPr>
        <p:spPr>
          <a:xfrm>
            <a:off x="539552" y="476672"/>
            <a:ext cx="8136904" cy="583264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При </a:t>
            </a:r>
            <a:r>
              <a:rPr lang="ru-RU" sz="3000" i="1" dirty="0">
                <a:solidFill>
                  <a:srgbClr val="0070C0"/>
                </a:solidFill>
                <a:cs typeface="Times New Roman" panose="02020603050405020304" pitchFamily="18" charset="0"/>
              </a:rPr>
              <a:t>ваготонии необходимы растения со стимулирующими свойствами</a:t>
            </a:r>
            <a:r>
              <a:rPr lang="en-US" sz="3000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:</a:t>
            </a:r>
            <a:endParaRPr lang="ru-RU" sz="3000" i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ctr"/>
            <a:endParaRPr lang="ru-RU" sz="2200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Женьшень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Элеутерококк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Лимонник</a:t>
            </a:r>
            <a:r>
              <a:rPr lang="en-US" sz="2800" dirty="0" smtClean="0"/>
              <a:t>.</a:t>
            </a:r>
            <a:endParaRPr lang="ru-RU" sz="2800" dirty="0" smtClean="0"/>
          </a:p>
          <a:p>
            <a:endParaRPr lang="ru-RU" sz="2200" dirty="0" smtClean="0"/>
          </a:p>
          <a:p>
            <a:pPr algn="ctr"/>
            <a:r>
              <a:rPr lang="ru-RU" sz="3000" i="1" dirty="0" smtClean="0">
                <a:solidFill>
                  <a:srgbClr val="0070C0"/>
                </a:solidFill>
              </a:rPr>
              <a:t>Если </a:t>
            </a:r>
            <a:r>
              <a:rPr lang="ru-RU" sz="3000" i="1" dirty="0">
                <a:solidFill>
                  <a:srgbClr val="0070C0"/>
                </a:solidFill>
              </a:rPr>
              <a:t>расстройство по смешанному или симпатикотоническому типу</a:t>
            </a:r>
            <a:r>
              <a:rPr lang="en-US" sz="3000" i="1" dirty="0">
                <a:solidFill>
                  <a:srgbClr val="0070C0"/>
                </a:solidFill>
              </a:rPr>
              <a:t>, </a:t>
            </a:r>
            <a:r>
              <a:rPr lang="ru-RU" sz="3000" i="1" dirty="0">
                <a:solidFill>
                  <a:srgbClr val="0070C0"/>
                </a:solidFill>
              </a:rPr>
              <a:t>используют травы с седативным действием</a:t>
            </a:r>
            <a:r>
              <a:rPr lang="en-US" sz="3000" i="1" dirty="0" smtClean="0">
                <a:solidFill>
                  <a:srgbClr val="0070C0"/>
                </a:solidFill>
              </a:rPr>
              <a:t>:</a:t>
            </a:r>
            <a:endParaRPr lang="ru-RU" sz="3000" i="1" dirty="0" smtClean="0">
              <a:solidFill>
                <a:srgbClr val="0070C0"/>
              </a:solidFill>
            </a:endParaRPr>
          </a:p>
          <a:p>
            <a:endParaRPr lang="ru-RU" sz="2200" i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 smtClean="0"/>
              <a:t>Валериану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 smtClean="0"/>
              <a:t>Корень пиона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 smtClean="0"/>
              <a:t>Пустырник</a:t>
            </a:r>
            <a:r>
              <a:rPr lang="en-US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1092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848872" cy="201622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136904" cy="5832648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При симпатикотонии седативная фитотерапия назначается 3 раза в день (утром</a:t>
            </a:r>
            <a:r>
              <a:rPr lang="en-US" sz="4800" b="1" dirty="0" smtClean="0">
                <a:solidFill>
                  <a:srgbClr val="7030A0"/>
                </a:solidFill>
              </a:rPr>
              <a:t>,</a:t>
            </a:r>
            <a:r>
              <a:rPr lang="ru-RU" sz="4800" b="1" dirty="0" smtClean="0">
                <a:solidFill>
                  <a:srgbClr val="7030A0"/>
                </a:solidFill>
              </a:rPr>
              <a:t> днем</a:t>
            </a:r>
            <a:r>
              <a:rPr lang="en-US" sz="4800" b="1" dirty="0" smtClean="0">
                <a:solidFill>
                  <a:srgbClr val="7030A0"/>
                </a:solidFill>
              </a:rPr>
              <a:t>,</a:t>
            </a:r>
            <a:r>
              <a:rPr lang="ru-RU" sz="4800" b="1" dirty="0" smtClean="0">
                <a:solidFill>
                  <a:srgbClr val="7030A0"/>
                </a:solidFill>
              </a:rPr>
              <a:t> вечером)</a:t>
            </a:r>
            <a:r>
              <a:rPr lang="en-US" sz="4800" b="1" dirty="0" smtClean="0">
                <a:solidFill>
                  <a:srgbClr val="7030A0"/>
                </a:solidFill>
              </a:rPr>
              <a:t>, </a:t>
            </a:r>
            <a:r>
              <a:rPr lang="ru-RU" sz="4800" b="1" dirty="0" smtClean="0">
                <a:solidFill>
                  <a:srgbClr val="7030A0"/>
                </a:solidFill>
              </a:rPr>
              <a:t>при ваготонии – 1 раз в день (во второй половине дня)</a:t>
            </a:r>
            <a:r>
              <a:rPr lang="en-US" sz="4800" b="1" dirty="0" smtClean="0">
                <a:solidFill>
                  <a:srgbClr val="7030A0"/>
                </a:solidFill>
              </a:rPr>
              <a:t>.</a:t>
            </a:r>
            <a:endParaRPr lang="ru-RU" sz="4800" b="1" dirty="0" smtClean="0">
              <a:solidFill>
                <a:srgbClr val="7030A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865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36904" cy="5472608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/>
              <a:t>СОВРЕМЕННЫМ КОМБИНИРОВАННЫМ ФИТОПРЕПАРАТОМ С СЕДАТИВНЫМ ДЕЙСТВИЕМ ЯВЛЯЕТСЯ </a:t>
            </a:r>
            <a:r>
              <a:rPr lang="ru-RU" sz="3200" i="1" dirty="0" smtClean="0">
                <a:solidFill>
                  <a:srgbClr val="C00000"/>
                </a:solidFill>
              </a:rPr>
              <a:t>«ПЕРСЕН»</a:t>
            </a:r>
            <a:r>
              <a:rPr lang="en-US" sz="3200" i="1" dirty="0" smtClean="0"/>
              <a:t>.</a:t>
            </a:r>
            <a:br>
              <a:rPr lang="en-US" sz="3200" i="1" dirty="0" smtClean="0"/>
            </a:b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i="1" dirty="0" smtClean="0">
                <a:solidFill>
                  <a:srgbClr val="C00000"/>
                </a:solidFill>
              </a:rPr>
              <a:t>ПЕРСЕН </a:t>
            </a:r>
            <a:r>
              <a:rPr lang="ru-RU" sz="3200" i="1" dirty="0" smtClean="0"/>
              <a:t>ПРИМЕНЯЕТСЯ В КАЧЕСТВЕ УСПОКАИВАЮЩЕГО СРЕДСТВА ПРИ ПОВЫШЕННОЙ НЕРВНОЙ ВОЗБУДИМОСТИ</a:t>
            </a:r>
            <a:r>
              <a:rPr lang="en-US" sz="3200" i="1" dirty="0" smtClean="0"/>
              <a:t>,</a:t>
            </a:r>
            <a:r>
              <a:rPr lang="ru-RU" sz="3200" i="1" dirty="0" smtClean="0"/>
              <a:t>НАРУШЕНИЯХ СНА</a:t>
            </a:r>
            <a:r>
              <a:rPr lang="en-US" sz="3200" i="1" dirty="0" smtClean="0"/>
              <a:t>,</a:t>
            </a:r>
            <a:r>
              <a:rPr lang="ru-RU" sz="3200" i="1" dirty="0" smtClean="0"/>
              <a:t> РАЗДРАЖИТЕЛЬНОСТИ</a:t>
            </a:r>
            <a:r>
              <a:rPr lang="en-US" sz="3200" i="1" dirty="0" smtClean="0"/>
              <a:t>, </a:t>
            </a:r>
            <a:r>
              <a:rPr lang="ru-RU" sz="3200" i="1" dirty="0" smtClean="0"/>
              <a:t>ЧУВСТВЕ ВНУТРЕННЕГО НАПРЯЖЕНИЯ</a:t>
            </a:r>
            <a:r>
              <a:rPr lang="en-US" sz="3200" i="1" dirty="0"/>
              <a:t>.</a:t>
            </a:r>
            <a:r>
              <a:rPr lang="ru-RU" sz="3200" i="1" dirty="0"/>
              <a:t/>
            </a:r>
            <a:br>
              <a:rPr lang="ru-RU" sz="3200" i="1" dirty="0"/>
            </a:b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8416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920880" cy="1080119"/>
          </a:xfrm>
          <a:pattFill prst="dotDmnd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Транквилизаторы</a:t>
            </a:r>
            <a:r>
              <a:rPr lang="en-US" sz="3200" b="1" i="1" dirty="0" smtClean="0">
                <a:solidFill>
                  <a:schemeClr val="tx1"/>
                </a:solidFill>
              </a:rPr>
              <a:t>,</a:t>
            </a:r>
            <a:r>
              <a:rPr lang="uk-UA" sz="3200" b="1" i="1" dirty="0" smtClean="0">
                <a:solidFill>
                  <a:schemeClr val="tx1"/>
                </a:solidFill>
              </a:rPr>
              <a:t> нейролептики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8064896" cy="4176464"/>
          </a:xfrm>
          <a:noFill/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Обладают вегетотропным действием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</a:rPr>
              <a:t>оказывают выраженный седативный эффект за счет взаимодействия со специфическими рецепторами в ЦНС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Транквилизаторы и нейролептики назначаются в минимальных</a:t>
            </a:r>
            <a:r>
              <a:rPr lang="en-US" sz="2800" b="1" dirty="0" smtClean="0">
                <a:solidFill>
                  <a:srgbClr val="002060"/>
                </a:solidFill>
              </a:rPr>
              <a:t>,</a:t>
            </a:r>
            <a:r>
              <a:rPr lang="ru-RU" sz="2800" b="1" dirty="0" smtClean="0">
                <a:solidFill>
                  <a:srgbClr val="002060"/>
                </a:solidFill>
              </a:rPr>
              <a:t> индивидуально подобранных дозах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2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Из транквилизаторов детям с </a:t>
            </a:r>
            <a:r>
              <a:rPr lang="ru-RU" b="1" i="1" u="sng" dirty="0" smtClean="0"/>
              <a:t>симпатикотонией</a:t>
            </a:r>
            <a:r>
              <a:rPr lang="ru-RU" b="1" i="1" dirty="0" smtClean="0"/>
              <a:t>  назначаются производные бензодиазепина</a:t>
            </a:r>
            <a:r>
              <a:rPr lang="en-US" b="1" i="1" dirty="0" smtClean="0"/>
              <a:t>.</a:t>
            </a:r>
            <a:endParaRPr lang="ru-RU" b="1" i="1" dirty="0" smtClean="0"/>
          </a:p>
          <a:p>
            <a:pPr marL="0" indent="0" algn="ctr">
              <a:buNone/>
            </a:pPr>
            <a:r>
              <a:rPr lang="ru-RU" b="1" i="1" dirty="0" smtClean="0"/>
              <a:t>Способность последних снижать сосудистый тонус и АД делают их применение при ваготонии неоправданным</a:t>
            </a:r>
            <a:r>
              <a:rPr lang="en-US" b="1" i="1" dirty="0" smtClean="0"/>
              <a:t>.</a:t>
            </a:r>
            <a:endParaRPr lang="ru-RU" b="1" i="1" dirty="0" smtClean="0"/>
          </a:p>
          <a:p>
            <a:pPr marL="0" indent="0" algn="ctr">
              <a:buNone/>
            </a:pPr>
            <a:r>
              <a:rPr lang="ru-RU" b="1" i="1" dirty="0" smtClean="0"/>
              <a:t>Детям с </a:t>
            </a:r>
            <a:r>
              <a:rPr lang="ru-RU" b="1" i="1" u="sng" dirty="0" smtClean="0"/>
              <a:t>ваготонией</a:t>
            </a:r>
            <a:r>
              <a:rPr lang="ru-RU" b="1" i="1" dirty="0" smtClean="0"/>
              <a:t> целесообразно назначение центральных </a:t>
            </a:r>
            <a:endParaRPr lang="en-US" b="1" i="1" dirty="0" smtClean="0"/>
          </a:p>
          <a:p>
            <a:pPr marL="0" indent="0" algn="ctr">
              <a:buNone/>
            </a:pPr>
            <a:r>
              <a:rPr lang="ru-RU" b="1" i="1" dirty="0" smtClean="0"/>
              <a:t>М-</a:t>
            </a:r>
            <a:r>
              <a:rPr lang="en-US" b="1" i="1" dirty="0" smtClean="0"/>
              <a:t> </a:t>
            </a:r>
            <a:r>
              <a:rPr lang="ru-RU" b="1" i="1" dirty="0" smtClean="0"/>
              <a:t>холинолитиков</a:t>
            </a:r>
            <a:r>
              <a:rPr lang="en-US" b="1" i="1" dirty="0" smtClean="0"/>
              <a:t>.</a:t>
            </a:r>
            <a:endParaRPr lang="ru-RU" b="1" i="1" u="sng" dirty="0"/>
          </a:p>
        </p:txBody>
      </p:sp>
    </p:spTree>
    <p:extLst>
      <p:ext uri="{BB962C8B-B14F-4D97-AF65-F5344CB8AC3E}">
        <p14:creationId xmlns:p14="http://schemas.microsoft.com/office/powerpoint/2010/main" val="23695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i="1" dirty="0" smtClean="0"/>
              <a:t>Нейролептики</a:t>
            </a:r>
          </a:p>
          <a:p>
            <a:pPr marL="0" indent="0" algn="ctr">
              <a:buNone/>
            </a:pPr>
            <a:r>
              <a:rPr lang="ru-RU" i="1" dirty="0" smtClean="0"/>
              <a:t> </a:t>
            </a:r>
            <a:r>
              <a:rPr lang="ru-RU" dirty="0" smtClean="0">
                <a:cs typeface="Andalus" panose="02020603050405020304" pitchFamily="18" charset="-78"/>
              </a:rPr>
              <a:t>показаны детям с острой и хронической  тревогой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</a:t>
            </a:r>
            <a:r>
              <a:rPr lang="ru-RU" dirty="0" smtClean="0">
                <a:cs typeface="Andalus" panose="02020603050405020304" pitchFamily="18" charset="-78"/>
              </a:rPr>
              <a:t>при двигательном беспокойстве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</a:t>
            </a:r>
            <a:r>
              <a:rPr lang="ru-R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ru-RU" dirty="0" smtClean="0">
                <a:cs typeface="Andalus" panose="02020603050405020304" pitchFamily="18" charset="-78"/>
              </a:rPr>
              <a:t>ипохондрии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r>
              <a:rPr lang="ru-RU" dirty="0" smtClean="0">
                <a:cs typeface="Andalus" panose="02020603050405020304" pitchFamily="18" charset="-78"/>
              </a:rPr>
              <a:t> Они снижают реакцию на внешние раздражители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</a:t>
            </a:r>
            <a:r>
              <a:rPr lang="ru-RU" dirty="0" smtClean="0">
                <a:cs typeface="Andalus" panose="02020603050405020304" pitchFamily="18" charset="-78"/>
              </a:rPr>
              <a:t>обладают вегетотропным действием</a:t>
            </a:r>
            <a:r>
              <a:rPr lang="en-US" dirty="0" smtClean="0">
                <a:cs typeface="Andalus" panose="02020603050405020304" pitchFamily="18" charset="-78"/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cs typeface="Andalus" panose="02020603050405020304" pitchFamily="18" charset="-78"/>
              </a:rPr>
              <a:t>Используется </a:t>
            </a:r>
            <a:r>
              <a:rPr lang="ru-RU" b="1" i="1" dirty="0" smtClean="0">
                <a:cs typeface="Andalus" panose="02020603050405020304" pitchFamily="18" charset="-78"/>
              </a:rPr>
              <a:t>Френолон</a:t>
            </a:r>
            <a:r>
              <a:rPr lang="en-US" b="1" i="1" dirty="0" smtClean="0">
                <a:cs typeface="Andalus" panose="02020603050405020304" pitchFamily="18" charset="-78"/>
              </a:rPr>
              <a:t>,</a:t>
            </a:r>
            <a:r>
              <a:rPr lang="ru-RU" b="1" i="1" dirty="0" smtClean="0">
                <a:cs typeface="Andalus" panose="02020603050405020304" pitchFamily="18" charset="-78"/>
              </a:rPr>
              <a:t> Сонапакс</a:t>
            </a:r>
            <a:r>
              <a:rPr lang="en-US" b="1" i="1" dirty="0" smtClean="0">
                <a:cs typeface="Andalus" panose="02020603050405020304" pitchFamily="18" charset="-78"/>
              </a:rPr>
              <a:t>.</a:t>
            </a:r>
            <a:endParaRPr lang="ru-RU" b="1" i="1" dirty="0"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561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НООТРОПНЫЕ ПРЕПАРАТЫ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улучшают энергетические процессы и кровоснабжение мозга</a:t>
            </a:r>
            <a:r>
              <a:rPr lang="en-US" sz="2800" b="1" dirty="0" smtClean="0">
                <a:solidFill>
                  <a:srgbClr val="002060"/>
                </a:solidFill>
              </a:rPr>
              <a:t>,</a:t>
            </a:r>
            <a:r>
              <a:rPr lang="ru-RU" sz="2800" b="1" dirty="0" smtClean="0">
                <a:solidFill>
                  <a:srgbClr val="002060"/>
                </a:solidFill>
              </a:rPr>
              <a:t>повышают устойчивость к гипоксии</a:t>
            </a:r>
            <a:r>
              <a:rPr lang="en-US" sz="2800" b="1" dirty="0" smtClean="0">
                <a:solidFill>
                  <a:srgbClr val="002060"/>
                </a:solidFill>
              </a:rPr>
              <a:t>,</a:t>
            </a:r>
            <a:r>
              <a:rPr lang="ru-RU" sz="2800" b="1" dirty="0" smtClean="0">
                <a:solidFill>
                  <a:srgbClr val="002060"/>
                </a:solidFill>
              </a:rPr>
              <a:t>активируют интеллектуальные функции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</a:rPr>
              <a:t>улучшают память</a:t>
            </a:r>
            <a:r>
              <a:rPr lang="en-US" sz="2800" b="1" dirty="0" smtClean="0">
                <a:solidFill>
                  <a:srgbClr val="002060"/>
                </a:solidFill>
              </a:rPr>
              <a:t>,</a:t>
            </a:r>
            <a:r>
              <a:rPr lang="ru-RU" sz="2800" b="1" dirty="0" smtClean="0">
                <a:solidFill>
                  <a:srgbClr val="002060"/>
                </a:solidFill>
              </a:rPr>
              <a:t> что особенно важно для больных с ВСД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</a:rPr>
              <a:t>обучающихся в школе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Пирацетам (ноотропил) </a:t>
            </a:r>
            <a:r>
              <a:rPr lang="ru-RU" sz="2800" b="1" dirty="0" smtClean="0">
                <a:solidFill>
                  <a:srgbClr val="002060"/>
                </a:solidFill>
              </a:rPr>
              <a:t>назначается в возрастной дозе на 4-8 недель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Пантогам</a:t>
            </a:r>
            <a:r>
              <a:rPr lang="en-US" sz="2800" b="1" dirty="0" smtClean="0">
                <a:solidFill>
                  <a:srgbClr val="002060"/>
                </a:solidFill>
              </a:rPr>
              <a:t>. </a:t>
            </a:r>
            <a:r>
              <a:rPr lang="uk-UA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В его основе витамин В</a:t>
            </a:r>
            <a:r>
              <a:rPr lang="ru-RU" sz="1800" b="1" dirty="0" smtClean="0">
                <a:solidFill>
                  <a:srgbClr val="002060"/>
                </a:solidFill>
              </a:rPr>
              <a:t>15</a:t>
            </a:r>
            <a:r>
              <a:rPr lang="en-US" sz="1800" b="1" dirty="0">
                <a:solidFill>
                  <a:srgbClr val="002060"/>
                </a:solidFill>
              </a:rPr>
              <a:t>.</a:t>
            </a:r>
            <a:r>
              <a:rPr lang="ru-RU" sz="1800" b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</a:rPr>
              <a:t>Обладает достаточным седативным эффектом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</a:rPr>
              <a:t> улучшает работу мозговых структур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13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352928" cy="5793507"/>
          </a:xfrm>
          <a:noFill/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500" b="1" i="1" dirty="0" smtClean="0">
                <a:solidFill>
                  <a:srgbClr val="7030A0"/>
                </a:solidFill>
                <a:cs typeface="Times New Roman" pitchFamily="18" charset="0"/>
              </a:rPr>
              <a:t>Расстройства вегетативной нервной системы являются актуальной проблемой современной детской и подростковой медицины вследствие широкой распространенности</a:t>
            </a:r>
            <a:r>
              <a:rPr lang="en-US" sz="3500" b="1" i="1" dirty="0" smtClean="0">
                <a:solidFill>
                  <a:srgbClr val="7030A0"/>
                </a:solidFill>
                <a:cs typeface="Times New Roman" pitchFamily="18" charset="0"/>
              </a:rPr>
              <a:t>,</a:t>
            </a:r>
            <a:r>
              <a:rPr lang="ru-RU" sz="3500" b="1" i="1" dirty="0" smtClean="0">
                <a:solidFill>
                  <a:srgbClr val="7030A0"/>
                </a:solidFill>
                <a:cs typeface="Times New Roman" pitchFamily="18" charset="0"/>
              </a:rPr>
              <a:t> полиморфизма клинических проявлений</a:t>
            </a:r>
            <a:r>
              <a:rPr lang="en-US" sz="3500" b="1" i="1" dirty="0" smtClean="0">
                <a:solidFill>
                  <a:srgbClr val="7030A0"/>
                </a:solidFill>
                <a:cs typeface="Times New Roman" pitchFamily="18" charset="0"/>
              </a:rPr>
              <a:t>,</a:t>
            </a:r>
            <a:r>
              <a:rPr lang="ru-RU" sz="3500" b="1" i="1" dirty="0" smtClean="0">
                <a:solidFill>
                  <a:srgbClr val="7030A0"/>
                </a:solidFill>
                <a:cs typeface="Times New Roman" pitchFamily="18" charset="0"/>
              </a:rPr>
              <a:t> а также отрицательного влияния на качество жизни детей и подростков</a:t>
            </a:r>
            <a:r>
              <a:rPr lang="en-US" sz="3500" b="1" i="1" dirty="0" smtClean="0">
                <a:solidFill>
                  <a:srgbClr val="7030A0"/>
                </a:solidFill>
                <a:cs typeface="Times New Roman" pitchFamily="18" charset="0"/>
              </a:rPr>
              <a:t>.</a:t>
            </a:r>
            <a:endParaRPr lang="ru-RU" sz="3500" i="1" u="sng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ЦЕРЕБРОАНГИОКОРРЕКТОРЫ</a:t>
            </a:r>
          </a:p>
          <a:p>
            <a:pPr marL="0" indent="0"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Нормализуют мозговое кровообращение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положительно влияет на функциональное состояние лимбической зоны мозга и гипоталамуса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 они целесообразны при головной боли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головокружении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шейном остеохондрозе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Применяют 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Кавинтон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Циннаризин</a:t>
            </a:r>
            <a:r>
              <a:rPr lang="en-US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600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b="1" i="1" dirty="0" smtClean="0"/>
              <a:t>Снижение повышенной активности симпатоадреналовой системы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600" b="1" i="1" dirty="0" smtClean="0"/>
          </a:p>
          <a:p>
            <a:pPr marL="0" indent="0" algn="ctr">
              <a:buNone/>
            </a:pPr>
            <a:r>
              <a:rPr lang="ru-RU" sz="2600" b="1" i="1" dirty="0" smtClean="0"/>
              <a:t>Нормализация</a:t>
            </a:r>
            <a:r>
              <a:rPr lang="ru-RU" sz="2600" b="1" i="1" dirty="0"/>
              <a:t> тонуса симпатоадреналовой </a:t>
            </a:r>
            <a:endParaRPr lang="en-US" sz="2600" b="1" i="1" dirty="0" smtClean="0"/>
          </a:p>
          <a:p>
            <a:pPr marL="0" indent="0" algn="ctr">
              <a:buNone/>
            </a:pPr>
            <a:r>
              <a:rPr lang="ru-RU" sz="2600" b="1" i="1" dirty="0" smtClean="0"/>
              <a:t>системы</a:t>
            </a:r>
            <a:r>
              <a:rPr lang="ru-RU" sz="2600" b="1" i="1" dirty="0"/>
              <a:t> </a:t>
            </a:r>
            <a:r>
              <a:rPr lang="en-US" sz="2600" b="1" i="1" dirty="0" smtClean="0"/>
              <a:t>-</a:t>
            </a:r>
            <a:r>
              <a:rPr lang="ru-RU" sz="2600" b="1" i="1" dirty="0"/>
              <a:t> </a:t>
            </a:r>
            <a:r>
              <a:rPr lang="ru-RU" sz="2600" b="1" i="1" dirty="0" smtClean="0"/>
              <a:t>патогенетический</a:t>
            </a:r>
            <a:r>
              <a:rPr lang="uk-UA" sz="2600" b="1" i="1" dirty="0" smtClean="0"/>
              <a:t> </a:t>
            </a:r>
            <a:r>
              <a:rPr lang="ru-RU" sz="2600" b="1" i="1" dirty="0" smtClean="0"/>
              <a:t>метод</a:t>
            </a:r>
            <a:r>
              <a:rPr lang="ru-RU" sz="2600" b="1" i="1" dirty="0"/>
              <a:t> </a:t>
            </a:r>
            <a:r>
              <a:rPr lang="en-US" sz="2600" b="1" i="1" dirty="0" smtClean="0"/>
              <a:t> </a:t>
            </a:r>
            <a:r>
              <a:rPr lang="ru-RU" sz="2600" b="1" i="1" dirty="0" smtClean="0"/>
              <a:t>лечения</a:t>
            </a:r>
            <a:r>
              <a:rPr lang="ru-RU" sz="2600" b="1" i="1" dirty="0"/>
              <a:t> гипертензивного варианта </a:t>
            </a:r>
            <a:r>
              <a:rPr lang="ru-RU" sz="2600" b="1" i="1" dirty="0" smtClean="0"/>
              <a:t>ВСД,</a:t>
            </a:r>
            <a:r>
              <a:rPr lang="ru-RU" sz="2600" b="1" i="1" dirty="0"/>
              <a:t> </a:t>
            </a:r>
            <a:r>
              <a:rPr lang="en-US" sz="2600" b="1" i="1" dirty="0" smtClean="0"/>
              <a:t>  </a:t>
            </a:r>
            <a:r>
              <a:rPr lang="ru-RU" sz="2600" b="1" i="1" dirty="0" smtClean="0"/>
              <a:t>характеризующегося</a:t>
            </a:r>
            <a:r>
              <a:rPr lang="ru-RU" sz="2600" b="1" i="1" dirty="0"/>
              <a:t> </a:t>
            </a:r>
            <a:r>
              <a:rPr lang="ru-RU" sz="2600" b="1" i="1" dirty="0" smtClean="0"/>
              <a:t>симпатикотонией</a:t>
            </a:r>
            <a:r>
              <a:rPr lang="ru-RU" sz="2600" b="1" i="1" dirty="0"/>
              <a:t>. С </a:t>
            </a:r>
            <a:r>
              <a:rPr lang="ru-RU" sz="2600" b="1" i="1" dirty="0" smtClean="0"/>
              <a:t>этой</a:t>
            </a:r>
            <a:endParaRPr lang="en-US" sz="2600" b="1" i="1" dirty="0" smtClean="0"/>
          </a:p>
          <a:p>
            <a:pPr marL="0" indent="0" algn="ctr">
              <a:buNone/>
            </a:pPr>
            <a:r>
              <a:rPr lang="ru-RU" sz="2600" b="1" i="1" dirty="0" smtClean="0"/>
              <a:t>целью</a:t>
            </a:r>
            <a:r>
              <a:rPr lang="ru-RU" sz="2600" b="1" i="1" dirty="0"/>
              <a:t> применяют бета-адреноблокаторы. Наиболее часто </a:t>
            </a:r>
            <a:r>
              <a:rPr lang="ru-RU" sz="2600" b="1" i="1" dirty="0" smtClean="0"/>
              <a:t>используют </a:t>
            </a:r>
            <a:r>
              <a:rPr lang="ru-RU" sz="2600" b="1" i="1" dirty="0" smtClean="0">
                <a:solidFill>
                  <a:srgbClr val="FF0000"/>
                </a:solidFill>
              </a:rPr>
              <a:t>Анаприлин</a:t>
            </a:r>
            <a:r>
              <a:rPr lang="en-US" sz="2600" b="1" i="1" dirty="0" smtClean="0"/>
              <a:t>. </a:t>
            </a:r>
            <a:r>
              <a:rPr lang="ru-RU" sz="2600" b="1" i="1" dirty="0" smtClean="0"/>
              <a:t>Назначают после определения параметров исходного вегетативного тонуса</a:t>
            </a:r>
            <a:r>
              <a:rPr lang="en-US" sz="2600" b="1" i="1" dirty="0" smtClean="0"/>
              <a:t>,</a:t>
            </a:r>
            <a:r>
              <a:rPr lang="ru-RU" sz="2600" b="1" i="1" dirty="0" smtClean="0"/>
              <a:t>вегетативной реактивности</a:t>
            </a:r>
            <a:r>
              <a:rPr lang="en-US" sz="2600" b="1" i="1" dirty="0" smtClean="0"/>
              <a:t>,</a:t>
            </a:r>
            <a:r>
              <a:rPr lang="ru-RU" sz="2600" b="1" i="1" dirty="0" smtClean="0"/>
              <a:t> вегетативного обеспечения деятельности</a:t>
            </a:r>
            <a:r>
              <a:rPr lang="en-US" sz="2600" b="1" i="1" dirty="0" smtClean="0"/>
              <a:t>.</a:t>
            </a:r>
            <a:endParaRPr lang="ru-RU" sz="2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40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настоящее время для лечения ВСД стали использовать препараты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состав которых входят коферменты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микроэлементы и витамины в изолированном виде или в их сочетании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:L-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Карнитин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Бета-каротин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Магне В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Мульти- табс</a:t>
            </a:r>
            <a:r>
              <a:rPr 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Мульти- табс с бета-каротином</a:t>
            </a:r>
            <a:r>
              <a:rPr 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7797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/>
              <a:t>Для нормализации метаболизма активно применяют метаболические препараты  (рибоксин</a:t>
            </a:r>
            <a:r>
              <a:rPr lang="en-US" sz="3600" b="1" dirty="0" smtClean="0"/>
              <a:t>,</a:t>
            </a:r>
            <a:r>
              <a:rPr lang="ru-RU" sz="3600" b="1" dirty="0" smtClean="0"/>
              <a:t> милдронат)</a:t>
            </a:r>
            <a:r>
              <a:rPr lang="en-US" sz="3600" b="1" dirty="0" smtClean="0"/>
              <a:t>,</a:t>
            </a:r>
            <a:r>
              <a:rPr lang="ru-RU" sz="3600" b="1" dirty="0" smtClean="0"/>
              <a:t> которые обладают микроциркуляторным</a:t>
            </a:r>
            <a:r>
              <a:rPr lang="en-US" sz="3600" b="1" dirty="0" smtClean="0"/>
              <a:t>,</a:t>
            </a:r>
            <a:r>
              <a:rPr lang="ru-RU" sz="3600" b="1" dirty="0" smtClean="0"/>
              <a:t>антигипоксическим действием</a:t>
            </a:r>
            <a:r>
              <a:rPr lang="en-US" sz="3600" b="1" dirty="0" smtClean="0"/>
              <a:t>,</a:t>
            </a:r>
            <a:r>
              <a:rPr lang="ru-RU" sz="3600" b="1" dirty="0" smtClean="0"/>
              <a:t> нормализующим обмен глюкозы и транспорт кислорода</a:t>
            </a:r>
            <a:r>
              <a:rPr lang="en-US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04255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title="БЛАГОДАРЮ ЗА ВНИМАНИЕ!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518457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Круглая лента лицом вверх 7"/>
          <p:cNvSpPr/>
          <p:nvPr/>
        </p:nvSpPr>
        <p:spPr>
          <a:xfrm>
            <a:off x="971600" y="548680"/>
            <a:ext cx="6408712" cy="1800200"/>
          </a:xfrm>
          <a:prstGeom prst="ellipseRibbon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Благодарю за внимание!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08912" cy="59766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UPC" panose="020B0604020202020204" pitchFamily="34" charset="-34"/>
              </a:rPr>
              <a:t>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UPC" panose="020B0604020202020204" pitchFamily="34" charset="-34"/>
              </a:rPr>
              <a:t> 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UPC" panose="020B0604020202020204" pitchFamily="34" charset="-34"/>
              </a:rPr>
              <a:t>настоящее время считается, что 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UPC" panose="020B0604020202020204" pitchFamily="34" charset="-34"/>
            </a:endParaRPr>
          </a:p>
          <a:p>
            <a:pPr marL="0" indent="0"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UPC" panose="020B0604020202020204" pitchFamily="34" charset="-34"/>
              </a:rPr>
              <a:t>вегетативная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UPC" panose="020B0604020202020204" pitchFamily="34" charset="-34"/>
              </a:rPr>
              <a:t> дисфункция лежит в 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UPC" panose="020B0604020202020204" pitchFamily="34" charset="-34"/>
            </a:endParaRPr>
          </a:p>
          <a:p>
            <a:pPr marL="0" indent="0"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UPC" panose="020B0604020202020204" pitchFamily="34" charset="-34"/>
              </a:rPr>
              <a:t>основе развития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UPC" panose="020B0604020202020204" pitchFamily="34" charset="-34"/>
              </a:rPr>
              <a:t> многих хронических 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UPC" panose="020B0604020202020204" pitchFamily="34" charset="-34"/>
            </a:endParaRPr>
          </a:p>
          <a:p>
            <a:pPr marL="0" indent="0"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UPC" panose="020B0604020202020204" pitchFamily="34" charset="-34"/>
              </a:rPr>
              <a:t>неинфекционных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UPC" panose="020B0604020202020204" pitchFamily="34" charset="-34"/>
              </a:rPr>
              <a:t> заболеваний, которые, 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UPC" panose="020B0604020202020204" pitchFamily="34" charset="-34"/>
            </a:endParaRPr>
          </a:p>
          <a:p>
            <a:pPr marL="0" indent="0"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UPC" panose="020B0604020202020204" pitchFamily="34" charset="-34"/>
              </a:rPr>
              <a:t>по данным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UPC" panose="020B0604020202020204" pitchFamily="34" charset="-34"/>
              </a:rPr>
              <a:t> ВОЗ, ежегодно уносят десятки миллионов жизней: ишемической 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UPC" panose="020B0604020202020204" pitchFamily="34" charset="-34"/>
              </a:rPr>
              <a:t>болезни сердца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UPC" panose="020B0604020202020204" pitchFamily="34" charset="-34"/>
              </a:rPr>
              <a:t>, гипотонической и гипертонической болезни,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UPC" panose="020B0604020202020204" pitchFamily="34" charset="-34"/>
              </a:rPr>
              <a:t>нарушений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UPC" panose="020B0604020202020204" pitchFamily="34" charset="-34"/>
              </a:rPr>
              <a:t>сердечного ритма и проводимости, язвенной болезни желудка, бронхиальной астмы и других.</a:t>
            </a:r>
          </a:p>
        </p:txBody>
      </p:sp>
    </p:spTree>
    <p:extLst>
      <p:ext uri="{BB962C8B-B14F-4D97-AF65-F5344CB8AC3E}">
        <p14:creationId xmlns:p14="http://schemas.microsoft.com/office/powerpoint/2010/main" val="155140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992888" cy="554461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Пусковым механизмом развития патологического процесса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которым следует повреждение органа мишени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 изменение в аппарате нервной регуляции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977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 preferRelativeResize="0"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43" t="37403" r="10578" b="6787"/>
          <a:stretch/>
        </p:blipFill>
        <p:spPr bwMode="auto">
          <a:xfrm>
            <a:off x="353168" y="116632"/>
            <a:ext cx="8405738" cy="667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9412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+mn-lt"/>
              </a:rPr>
              <a:t>Лечение вегетативной дистонии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+mn-lt"/>
              <a:cs typeface="Angsana New" pitchFamily="18" charset="-34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412776"/>
            <a:ext cx="8208912" cy="504056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	</a:t>
            </a:r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принципами лечения дистонии являются</a:t>
            </a:r>
            <a:r>
              <a:rPr lang="en-US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2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3200" b="1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tx2"/>
                </a:solidFill>
              </a:rPr>
              <a:t>патогенетический подход</a:t>
            </a:r>
            <a:r>
              <a:rPr lang="en-US" sz="2800" b="1" dirty="0" smtClean="0">
                <a:solidFill>
                  <a:schemeClr val="tx2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tx2"/>
                </a:solidFill>
              </a:rPr>
              <a:t>комплексность</a:t>
            </a:r>
            <a:r>
              <a:rPr lang="en-US" sz="2800" b="1" dirty="0">
                <a:solidFill>
                  <a:schemeClr val="tx2"/>
                </a:solidFill>
              </a:rPr>
              <a:t> ;</a:t>
            </a:r>
            <a:endParaRPr lang="ru-RU" sz="2800" b="1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tx2"/>
                </a:solidFill>
              </a:rPr>
              <a:t>избирательность</a:t>
            </a:r>
            <a:r>
              <a:rPr lang="en-US" sz="2800" b="1" dirty="0">
                <a:solidFill>
                  <a:schemeClr val="tx2"/>
                </a:solidFill>
              </a:rPr>
              <a:t> ;</a:t>
            </a:r>
            <a:endParaRPr lang="ru-RU" sz="2800" b="1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tx2"/>
                </a:solidFill>
              </a:rPr>
              <a:t>продолжительность</a:t>
            </a:r>
            <a:r>
              <a:rPr lang="en-US" sz="2800" b="1" dirty="0" smtClean="0">
                <a:solidFill>
                  <a:schemeClr val="tx2"/>
                </a:solidFill>
              </a:rPr>
              <a:t>.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344816" cy="1498178"/>
          </a:xfrm>
          <a:solidFill>
            <a:schemeClr val="accent3">
              <a:lumMod val="20000"/>
              <a:lumOff val="80000"/>
            </a:schemeClr>
          </a:solidFill>
          <a:ln w="47625" cmpd="tri"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a:ln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+mn-lt"/>
                <a:cs typeface="Angsana New" pitchFamily="18" charset="-34"/>
              </a:rPr>
              <a:t>Выбор терапевтической тактики</a:t>
            </a:r>
            <a:endParaRPr lang="ru-RU" sz="3200" b="1" i="1" dirty="0">
              <a:solidFill>
                <a:srgbClr val="7030A0"/>
              </a:solidFill>
              <a:latin typeface="+mn-lt"/>
              <a:cs typeface="Angsana New" pitchFamily="18" charset="-34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4" y="2204864"/>
            <a:ext cx="3024336" cy="18002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Умеренные проявления и небольшая давность вегетативной дистонии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7624" y="4403261"/>
            <a:ext cx="3024336" cy="144016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Немедикаментозные методы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32040" y="4403261"/>
            <a:ext cx="3024336" cy="144016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Немедикаментозные </a:t>
            </a:r>
            <a:r>
              <a:rPr lang="ru-RU" sz="2000" b="1" i="1" dirty="0" smtClean="0">
                <a:solidFill>
                  <a:schemeClr val="tx1"/>
                </a:solidFill>
              </a:rPr>
              <a:t> и медикаментозные методы</a:t>
            </a:r>
            <a:endParaRPr lang="ru-RU" sz="2000" b="1" i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2204864"/>
            <a:ext cx="3024336" cy="1800199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Выраженные проявления и длительное существование симптоматики</a:t>
            </a:r>
            <a:endParaRPr lang="ru-RU" sz="2000" b="1" i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483768" y="4005063"/>
            <a:ext cx="432048" cy="398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228184" y="4010495"/>
            <a:ext cx="432048" cy="398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936104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НЕМЕДИКАМЕНТОЗНЫЕ МЕТОДЫ</a:t>
            </a:r>
            <a:endParaRPr lang="ru-RU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704856" cy="4464496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chemeClr val="tx1"/>
                </a:solidFill>
              </a:rPr>
              <a:t>правильная организация труда и отдыха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chemeClr val="tx1"/>
                </a:solidFill>
              </a:rPr>
              <a:t>соблюдение режима дня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chemeClr val="tx1"/>
                </a:solidFill>
              </a:rPr>
              <a:t>дозированная физическая нагрузка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chemeClr val="tx1"/>
                </a:solidFill>
              </a:rPr>
              <a:t>рациональное питание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chemeClr val="tx1"/>
                </a:solidFill>
              </a:rPr>
              <a:t>психотерапия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chemeClr val="tx1"/>
                </a:solidFill>
              </a:rPr>
              <a:t>водолечение и бальнеотерапия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chemeClr val="tx1"/>
                </a:solidFill>
              </a:rPr>
              <a:t>физиотерапия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chemeClr val="tx1"/>
                </a:solidFill>
              </a:rPr>
              <a:t>массаж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chemeClr val="tx1"/>
                </a:solidFill>
              </a:rPr>
              <a:t>иглорефлексотерапия (по показаниям)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260648"/>
            <a:ext cx="7812868" cy="18582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Рекомендуемые виды спорта для детей с вегетативной дистонией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85248502"/>
              </p:ext>
            </p:extLst>
          </p:nvPr>
        </p:nvGraphicFramePr>
        <p:xfrm>
          <a:off x="467544" y="2276872"/>
          <a:ext cx="777686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13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894</TotalTime>
  <Words>825</Words>
  <Application>Microsoft Office PowerPoint</Application>
  <PresentationFormat>Экран (4:3)</PresentationFormat>
  <Paragraphs>119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Andalus</vt:lpstr>
      <vt:lpstr>Angsana New</vt:lpstr>
      <vt:lpstr>Arial</vt:lpstr>
      <vt:lpstr>Arial Narrow</vt:lpstr>
      <vt:lpstr>BrowalliaUPC</vt:lpstr>
      <vt:lpstr>Calibri</vt:lpstr>
      <vt:lpstr>Cambria</vt:lpstr>
      <vt:lpstr>Times New Roman</vt:lpstr>
      <vt:lpstr>Wingdings</vt:lpstr>
      <vt:lpstr>Тема Office</vt:lpstr>
      <vt:lpstr> ГОО ВПО «Донецкий национальный медицинский университет  им. М. Горького» Кафедра педиатрии №2</vt:lpstr>
      <vt:lpstr>Презентация PowerPoint</vt:lpstr>
      <vt:lpstr>Презентация PowerPoint</vt:lpstr>
      <vt:lpstr>Пусковым механизмом развития патологического процесса, за которым следует повреждение органа мишени,является изменение в аппарате нервной регуляции</vt:lpstr>
      <vt:lpstr>Презентация PowerPoint</vt:lpstr>
      <vt:lpstr>Лечение вегетативной дистонии</vt:lpstr>
      <vt:lpstr>Выбор терапевтической тактики</vt:lpstr>
      <vt:lpstr>НЕМЕДИКАМЕНТОЗНЫЕ МЕТОДЫ</vt:lpstr>
      <vt:lpstr>Рекомендуемые виды спорта для детей с вегетативной дистонией</vt:lpstr>
      <vt:lpstr>Режим питания детей с вегетативной дистонией</vt:lpstr>
      <vt:lpstr>Медикаментозная терапия</vt:lpstr>
      <vt:lpstr>По мнению фитотерапевтов,до настоящего времени валериана остается идеальным седативным средством.Валериана усиливает тормозные процессы ЦНС. Аналогичный механизм действия,но менее выраженный,наблюдается у пустырника</vt:lpstr>
      <vt:lpstr>Презентация PowerPoint</vt:lpstr>
      <vt:lpstr> </vt:lpstr>
      <vt:lpstr>СОВРЕМЕННЫМ КОМБИНИРОВАННЫМ ФИТОПРЕПАРАТОМ С СЕДАТИВНЫМ ДЕЙСТВИЕМ ЯВЛЯЕТСЯ «ПЕРСЕН».  ПЕРСЕН ПРИМЕНЯЕТСЯ В КАЧЕСТВЕ УСПОКАИВАЮЩЕГО СРЕДСТВА ПРИ ПОВЫШЕННОЙ НЕРВНОЙ ВОЗБУДИМОСТИ,НАРУШЕНИЯХ СНА, РАЗДРАЖИТЕЛЬНОСТИ, ЧУВСТВЕ ВНУТРЕННЕГО НАПРЯЖЕНИЯ. </vt:lpstr>
      <vt:lpstr>Транквилизаторы, нейролептики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Снижение повышенной активности симпатоадреналовой системы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ГОО ВПО «Донецкий национальный медицинский университет им. М. Горького» Кафедра педиатрии №2</dc:title>
  <dc:creator>Мед1</dc:creator>
  <cp:lastModifiedBy>Борис</cp:lastModifiedBy>
  <cp:revision>121</cp:revision>
  <dcterms:modified xsi:type="dcterms:W3CDTF">2020-11-04T12:52:22Z</dcterms:modified>
</cp:coreProperties>
</file>