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1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2E4F9-13AA-43EC-AF2D-3F49B8F056D5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D3D0CC5-7CD2-402B-8900-B3401CD1ED71}" type="pres">
      <dgm:prSet presAssocID="{32F2E4F9-13AA-43EC-AF2D-3F49B8F056D5}" presName="Name0" presStyleCnt="0">
        <dgm:presLayoutVars>
          <dgm:chMax val="5"/>
          <dgm:chPref val="5"/>
          <dgm:dir/>
          <dgm:animLvl val="lvl"/>
        </dgm:presLayoutVars>
      </dgm:prSet>
      <dgm:spPr/>
    </dgm:pt>
  </dgm:ptLst>
  <dgm:cxnLst>
    <dgm:cxn modelId="{A843A41E-0312-4E93-9A0A-DD0328588545}" type="presOf" srcId="{32F2E4F9-13AA-43EC-AF2D-3F49B8F056D5}" destId="{FD3D0CC5-7CD2-402B-8900-B3401CD1ED71}" srcOrd="0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C054F9-36D5-4E96-A0C1-E2D20030749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7FF3BC26-0FD0-4079-B7C0-F04024396285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Уровень сознания</a:t>
          </a:r>
        </a:p>
      </dgm:t>
    </dgm:pt>
    <dgm:pt modelId="{5C93BA42-57C4-4EEC-973A-39B3CD7E7CBF}" type="parTrans" cxnId="{4779486B-69A2-4DBA-A259-72D68912DAC9}">
      <dgm:prSet/>
      <dgm:spPr/>
      <dgm:t>
        <a:bodyPr/>
        <a:lstStyle/>
        <a:p>
          <a:endParaRPr lang="ru-RU"/>
        </a:p>
      </dgm:t>
    </dgm:pt>
    <dgm:pt modelId="{4822B043-69EF-4626-9645-60C70EAABCFE}" type="sibTrans" cxnId="{4779486B-69A2-4DBA-A259-72D68912DAC9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E06F83B5-7046-41E0-8F48-83ECB4491903}">
      <dgm:prSet phldrT="[Текст]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Показатели </a:t>
          </a:r>
          <a:r>
            <a:rPr lang="ru-RU" dirty="0" err="1">
              <a:solidFill>
                <a:schemeClr val="tx1"/>
              </a:solidFill>
            </a:rPr>
            <a:t>гемодикамики</a:t>
          </a:r>
          <a:r>
            <a:rPr lang="ru-RU" dirty="0">
              <a:solidFill>
                <a:schemeClr val="tx1"/>
              </a:solidFill>
            </a:rPr>
            <a:t>, </a:t>
          </a:r>
          <a:r>
            <a:rPr lang="ru-RU" dirty="0" err="1">
              <a:solidFill>
                <a:schemeClr val="tx1"/>
              </a:solidFill>
            </a:rPr>
            <a:t>дихания</a:t>
          </a:r>
          <a:endParaRPr lang="ru-RU" dirty="0">
            <a:solidFill>
              <a:schemeClr val="tx1"/>
            </a:solidFill>
          </a:endParaRPr>
        </a:p>
      </dgm:t>
    </dgm:pt>
    <dgm:pt modelId="{0AE0A716-DD0D-4F26-9EEC-CEE002AF69F7}" type="parTrans" cxnId="{E49ACA25-46DD-4DAB-A68C-3A6FCFBDF5BB}">
      <dgm:prSet/>
      <dgm:spPr/>
      <dgm:t>
        <a:bodyPr/>
        <a:lstStyle/>
        <a:p>
          <a:endParaRPr lang="ru-RU"/>
        </a:p>
      </dgm:t>
    </dgm:pt>
    <dgm:pt modelId="{1E8FB024-48F3-4F5D-8333-DA0DD73FE776}" type="sibTrans" cxnId="{E49ACA25-46DD-4DAB-A68C-3A6FCFBDF5BB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7F141824-D170-4015-9E61-14736FB293EC}">
      <dgm:prSet phldrT="[Текст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Лабораторные показатели</a:t>
          </a:r>
        </a:p>
      </dgm:t>
    </dgm:pt>
    <dgm:pt modelId="{ECE10ECE-7E4B-4ED3-B29F-F6FCD5F7BBE7}" type="parTrans" cxnId="{4F3D3CD7-641E-4843-8EEE-6B257D3474A7}">
      <dgm:prSet/>
      <dgm:spPr/>
      <dgm:t>
        <a:bodyPr/>
        <a:lstStyle/>
        <a:p>
          <a:endParaRPr lang="ru-RU"/>
        </a:p>
      </dgm:t>
    </dgm:pt>
    <dgm:pt modelId="{2D6C6E80-2D8A-46FC-90F6-5DE761FE0050}" type="sibTrans" cxnId="{4F3D3CD7-641E-4843-8EEE-6B257D3474A7}">
      <dgm:prSet/>
      <dgm:spPr/>
      <dgm:t>
        <a:bodyPr/>
        <a:lstStyle/>
        <a:p>
          <a:endParaRPr lang="ru-RU"/>
        </a:p>
      </dgm:t>
    </dgm:pt>
    <dgm:pt modelId="{5CD4DB47-2B97-4020-8B44-8C4E823D3564}" type="pres">
      <dgm:prSet presAssocID="{EDC054F9-36D5-4E96-A0C1-E2D20030749F}" presName="outerComposite" presStyleCnt="0">
        <dgm:presLayoutVars>
          <dgm:chMax val="5"/>
          <dgm:dir/>
          <dgm:resizeHandles val="exact"/>
        </dgm:presLayoutVars>
      </dgm:prSet>
      <dgm:spPr/>
    </dgm:pt>
    <dgm:pt modelId="{F62C4DD4-A3AB-4AC6-8E85-A02FC09EF67C}" type="pres">
      <dgm:prSet presAssocID="{EDC054F9-36D5-4E96-A0C1-E2D20030749F}" presName="dummyMaxCanvas" presStyleCnt="0">
        <dgm:presLayoutVars/>
      </dgm:prSet>
      <dgm:spPr/>
    </dgm:pt>
    <dgm:pt modelId="{03F3DF82-ADA9-4857-BC91-AB82F6CAC8F2}" type="pres">
      <dgm:prSet presAssocID="{EDC054F9-36D5-4E96-A0C1-E2D20030749F}" presName="ThreeNodes_1" presStyleLbl="node1" presStyleIdx="0" presStyleCnt="3" custLinFactNeighborY="354">
        <dgm:presLayoutVars>
          <dgm:bulletEnabled val="1"/>
        </dgm:presLayoutVars>
      </dgm:prSet>
      <dgm:spPr/>
    </dgm:pt>
    <dgm:pt modelId="{18C1DC4E-0ABF-4ECD-8E33-0ED0DE9B206D}" type="pres">
      <dgm:prSet presAssocID="{EDC054F9-36D5-4E96-A0C1-E2D20030749F}" presName="ThreeNodes_2" presStyleLbl="node1" presStyleIdx="1" presStyleCnt="3">
        <dgm:presLayoutVars>
          <dgm:bulletEnabled val="1"/>
        </dgm:presLayoutVars>
      </dgm:prSet>
      <dgm:spPr/>
    </dgm:pt>
    <dgm:pt modelId="{F3E6D864-7721-4CB8-BE14-4079A82ADD86}" type="pres">
      <dgm:prSet presAssocID="{EDC054F9-36D5-4E96-A0C1-E2D20030749F}" presName="ThreeNodes_3" presStyleLbl="node1" presStyleIdx="2" presStyleCnt="3">
        <dgm:presLayoutVars>
          <dgm:bulletEnabled val="1"/>
        </dgm:presLayoutVars>
      </dgm:prSet>
      <dgm:spPr/>
    </dgm:pt>
    <dgm:pt modelId="{05FDE32F-AD5E-435E-A2F5-45C8256D75D9}" type="pres">
      <dgm:prSet presAssocID="{EDC054F9-36D5-4E96-A0C1-E2D20030749F}" presName="ThreeConn_1-2" presStyleLbl="fgAccFollowNode1" presStyleIdx="0" presStyleCnt="2">
        <dgm:presLayoutVars>
          <dgm:bulletEnabled val="1"/>
        </dgm:presLayoutVars>
      </dgm:prSet>
      <dgm:spPr/>
    </dgm:pt>
    <dgm:pt modelId="{70897758-BACD-4AB6-9078-3D5BD547A876}" type="pres">
      <dgm:prSet presAssocID="{EDC054F9-36D5-4E96-A0C1-E2D20030749F}" presName="ThreeConn_2-3" presStyleLbl="fgAccFollowNode1" presStyleIdx="1" presStyleCnt="2">
        <dgm:presLayoutVars>
          <dgm:bulletEnabled val="1"/>
        </dgm:presLayoutVars>
      </dgm:prSet>
      <dgm:spPr/>
    </dgm:pt>
    <dgm:pt modelId="{8BE9B852-CD15-417C-98F9-44D119552A2A}" type="pres">
      <dgm:prSet presAssocID="{EDC054F9-36D5-4E96-A0C1-E2D20030749F}" presName="ThreeNodes_1_text" presStyleLbl="node1" presStyleIdx="2" presStyleCnt="3">
        <dgm:presLayoutVars>
          <dgm:bulletEnabled val="1"/>
        </dgm:presLayoutVars>
      </dgm:prSet>
      <dgm:spPr/>
    </dgm:pt>
    <dgm:pt modelId="{83DA6F83-C067-4CDF-9266-03486B55917D}" type="pres">
      <dgm:prSet presAssocID="{EDC054F9-36D5-4E96-A0C1-E2D20030749F}" presName="ThreeNodes_2_text" presStyleLbl="node1" presStyleIdx="2" presStyleCnt="3">
        <dgm:presLayoutVars>
          <dgm:bulletEnabled val="1"/>
        </dgm:presLayoutVars>
      </dgm:prSet>
      <dgm:spPr/>
    </dgm:pt>
    <dgm:pt modelId="{E3F2C4AD-395E-4A24-81BD-C814C2A3FC5E}" type="pres">
      <dgm:prSet presAssocID="{EDC054F9-36D5-4E96-A0C1-E2D20030749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DBC9F12-36EA-4957-8938-218F58ED2002}" type="presOf" srcId="{EDC054F9-36D5-4E96-A0C1-E2D20030749F}" destId="{5CD4DB47-2B97-4020-8B44-8C4E823D3564}" srcOrd="0" destOrd="0" presId="urn:microsoft.com/office/officeart/2005/8/layout/vProcess5"/>
    <dgm:cxn modelId="{E49ACA25-46DD-4DAB-A68C-3A6FCFBDF5BB}" srcId="{EDC054F9-36D5-4E96-A0C1-E2D20030749F}" destId="{E06F83B5-7046-41E0-8F48-83ECB4491903}" srcOrd="1" destOrd="0" parTransId="{0AE0A716-DD0D-4F26-9EEC-CEE002AF69F7}" sibTransId="{1E8FB024-48F3-4F5D-8333-DA0DD73FE776}"/>
    <dgm:cxn modelId="{38989135-5893-4288-A607-A1BB45AA6DAE}" type="presOf" srcId="{1E8FB024-48F3-4F5D-8333-DA0DD73FE776}" destId="{70897758-BACD-4AB6-9078-3D5BD547A876}" srcOrd="0" destOrd="0" presId="urn:microsoft.com/office/officeart/2005/8/layout/vProcess5"/>
    <dgm:cxn modelId="{4779486B-69A2-4DBA-A259-72D68912DAC9}" srcId="{EDC054F9-36D5-4E96-A0C1-E2D20030749F}" destId="{7FF3BC26-0FD0-4079-B7C0-F04024396285}" srcOrd="0" destOrd="0" parTransId="{5C93BA42-57C4-4EEC-973A-39B3CD7E7CBF}" sibTransId="{4822B043-69EF-4626-9645-60C70EAABCFE}"/>
    <dgm:cxn modelId="{25D6A46D-C6D0-4667-90DD-B6E638272A44}" type="presOf" srcId="{E06F83B5-7046-41E0-8F48-83ECB4491903}" destId="{83DA6F83-C067-4CDF-9266-03486B55917D}" srcOrd="1" destOrd="0" presId="urn:microsoft.com/office/officeart/2005/8/layout/vProcess5"/>
    <dgm:cxn modelId="{757D6092-455F-4E62-8034-7A63B8874113}" type="presOf" srcId="{E06F83B5-7046-41E0-8F48-83ECB4491903}" destId="{18C1DC4E-0ABF-4ECD-8E33-0ED0DE9B206D}" srcOrd="0" destOrd="0" presId="urn:microsoft.com/office/officeart/2005/8/layout/vProcess5"/>
    <dgm:cxn modelId="{635EF193-7219-4117-90A1-DF6200E67B54}" type="presOf" srcId="{7F141824-D170-4015-9E61-14736FB293EC}" destId="{E3F2C4AD-395E-4A24-81BD-C814C2A3FC5E}" srcOrd="1" destOrd="0" presId="urn:microsoft.com/office/officeart/2005/8/layout/vProcess5"/>
    <dgm:cxn modelId="{8A81AAD6-3874-4515-954F-F8699485881A}" type="presOf" srcId="{7FF3BC26-0FD0-4079-B7C0-F04024396285}" destId="{8BE9B852-CD15-417C-98F9-44D119552A2A}" srcOrd="1" destOrd="0" presId="urn:microsoft.com/office/officeart/2005/8/layout/vProcess5"/>
    <dgm:cxn modelId="{4F3D3CD7-641E-4843-8EEE-6B257D3474A7}" srcId="{EDC054F9-36D5-4E96-A0C1-E2D20030749F}" destId="{7F141824-D170-4015-9E61-14736FB293EC}" srcOrd="2" destOrd="0" parTransId="{ECE10ECE-7E4B-4ED3-B29F-F6FCD5F7BBE7}" sibTransId="{2D6C6E80-2D8A-46FC-90F6-5DE761FE0050}"/>
    <dgm:cxn modelId="{E9A33DF5-31EA-4580-A5A1-8E103CDA63E7}" type="presOf" srcId="{7F141824-D170-4015-9E61-14736FB293EC}" destId="{F3E6D864-7721-4CB8-BE14-4079A82ADD86}" srcOrd="0" destOrd="0" presId="urn:microsoft.com/office/officeart/2005/8/layout/vProcess5"/>
    <dgm:cxn modelId="{96BAE0FB-0E58-4B9F-8485-E884A980FB55}" type="presOf" srcId="{4822B043-69EF-4626-9645-60C70EAABCFE}" destId="{05FDE32F-AD5E-435E-A2F5-45C8256D75D9}" srcOrd="0" destOrd="0" presId="urn:microsoft.com/office/officeart/2005/8/layout/vProcess5"/>
    <dgm:cxn modelId="{F2E0BCFC-601C-48F5-BBAE-2C9AC6966E55}" type="presOf" srcId="{7FF3BC26-0FD0-4079-B7C0-F04024396285}" destId="{03F3DF82-ADA9-4857-BC91-AB82F6CAC8F2}" srcOrd="0" destOrd="0" presId="urn:microsoft.com/office/officeart/2005/8/layout/vProcess5"/>
    <dgm:cxn modelId="{DB0F2B51-43BB-495F-A601-B2DE9BFFF253}" type="presParOf" srcId="{5CD4DB47-2B97-4020-8B44-8C4E823D3564}" destId="{F62C4DD4-A3AB-4AC6-8E85-A02FC09EF67C}" srcOrd="0" destOrd="0" presId="urn:microsoft.com/office/officeart/2005/8/layout/vProcess5"/>
    <dgm:cxn modelId="{39DAB6D9-F3D1-49D1-89F9-6C3BAE87E88D}" type="presParOf" srcId="{5CD4DB47-2B97-4020-8B44-8C4E823D3564}" destId="{03F3DF82-ADA9-4857-BC91-AB82F6CAC8F2}" srcOrd="1" destOrd="0" presId="urn:microsoft.com/office/officeart/2005/8/layout/vProcess5"/>
    <dgm:cxn modelId="{1AB5FFCA-82FC-47A2-8449-ABF38CD28E24}" type="presParOf" srcId="{5CD4DB47-2B97-4020-8B44-8C4E823D3564}" destId="{18C1DC4E-0ABF-4ECD-8E33-0ED0DE9B206D}" srcOrd="2" destOrd="0" presId="urn:microsoft.com/office/officeart/2005/8/layout/vProcess5"/>
    <dgm:cxn modelId="{6475E9EC-1812-4AB6-A56C-C8BF196B16C6}" type="presParOf" srcId="{5CD4DB47-2B97-4020-8B44-8C4E823D3564}" destId="{F3E6D864-7721-4CB8-BE14-4079A82ADD86}" srcOrd="3" destOrd="0" presId="urn:microsoft.com/office/officeart/2005/8/layout/vProcess5"/>
    <dgm:cxn modelId="{FEEE7F10-47D9-431D-8A1E-0DCC7F5145DB}" type="presParOf" srcId="{5CD4DB47-2B97-4020-8B44-8C4E823D3564}" destId="{05FDE32F-AD5E-435E-A2F5-45C8256D75D9}" srcOrd="4" destOrd="0" presId="urn:microsoft.com/office/officeart/2005/8/layout/vProcess5"/>
    <dgm:cxn modelId="{0D7193E6-24FC-44CF-ACCE-CA1FFF96CB89}" type="presParOf" srcId="{5CD4DB47-2B97-4020-8B44-8C4E823D3564}" destId="{70897758-BACD-4AB6-9078-3D5BD547A876}" srcOrd="5" destOrd="0" presId="urn:microsoft.com/office/officeart/2005/8/layout/vProcess5"/>
    <dgm:cxn modelId="{D15F83A5-D48C-4B96-931E-DE1ACCD9F52F}" type="presParOf" srcId="{5CD4DB47-2B97-4020-8B44-8C4E823D3564}" destId="{8BE9B852-CD15-417C-98F9-44D119552A2A}" srcOrd="6" destOrd="0" presId="urn:microsoft.com/office/officeart/2005/8/layout/vProcess5"/>
    <dgm:cxn modelId="{B9A553CB-1020-4C9C-9CC3-0F416945D8F2}" type="presParOf" srcId="{5CD4DB47-2B97-4020-8B44-8C4E823D3564}" destId="{83DA6F83-C067-4CDF-9266-03486B55917D}" srcOrd="7" destOrd="0" presId="urn:microsoft.com/office/officeart/2005/8/layout/vProcess5"/>
    <dgm:cxn modelId="{D7A4E818-CC7C-4388-9671-5441C52A36D7}" type="presParOf" srcId="{5CD4DB47-2B97-4020-8B44-8C4E823D3564}" destId="{E3F2C4AD-395E-4A24-81BD-C814C2A3FC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3DF82-ADA9-4857-BC91-AB82F6CAC8F2}">
      <dsp:nvSpPr>
        <dsp:cNvPr id="0" name=""/>
        <dsp:cNvSpPr/>
      </dsp:nvSpPr>
      <dsp:spPr>
        <a:xfrm>
          <a:off x="0" y="3534"/>
          <a:ext cx="3441446" cy="99851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270000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Уровень сознания</a:t>
          </a:r>
        </a:p>
      </dsp:txBody>
      <dsp:txXfrm>
        <a:off x="29245" y="32779"/>
        <a:ext cx="2363973" cy="940023"/>
      </dsp:txXfrm>
    </dsp:sp>
    <dsp:sp modelId="{18C1DC4E-0ABF-4ECD-8E33-0ED0DE9B206D}">
      <dsp:nvSpPr>
        <dsp:cNvPr id="0" name=""/>
        <dsp:cNvSpPr/>
      </dsp:nvSpPr>
      <dsp:spPr>
        <a:xfrm>
          <a:off x="303656" y="1164932"/>
          <a:ext cx="3441446" cy="99851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Показатели </a:t>
          </a:r>
          <a:r>
            <a:rPr lang="ru-RU" sz="1900" kern="1200" dirty="0" err="1">
              <a:solidFill>
                <a:schemeClr val="tx1"/>
              </a:solidFill>
            </a:rPr>
            <a:t>гемодикамики</a:t>
          </a:r>
          <a:r>
            <a:rPr lang="ru-RU" sz="1900" kern="1200" dirty="0">
              <a:solidFill>
                <a:schemeClr val="tx1"/>
              </a:solidFill>
            </a:rPr>
            <a:t>, </a:t>
          </a:r>
          <a:r>
            <a:rPr lang="ru-RU" sz="1900" kern="1200" dirty="0" err="1">
              <a:solidFill>
                <a:schemeClr val="tx1"/>
              </a:solidFill>
            </a:rPr>
            <a:t>дихания</a:t>
          </a:r>
          <a:endParaRPr lang="ru-RU" sz="1900" kern="1200" dirty="0">
            <a:solidFill>
              <a:schemeClr val="tx1"/>
            </a:solidFill>
          </a:endParaRPr>
        </a:p>
      </dsp:txBody>
      <dsp:txXfrm>
        <a:off x="332901" y="1194177"/>
        <a:ext cx="2430265" cy="940023"/>
      </dsp:txXfrm>
    </dsp:sp>
    <dsp:sp modelId="{F3E6D864-7721-4CB8-BE14-4079A82ADD86}">
      <dsp:nvSpPr>
        <dsp:cNvPr id="0" name=""/>
        <dsp:cNvSpPr/>
      </dsp:nvSpPr>
      <dsp:spPr>
        <a:xfrm>
          <a:off x="607313" y="2329864"/>
          <a:ext cx="3441446" cy="998513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0" scaled="1"/>
          <a:tileRect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>
              <a:solidFill>
                <a:schemeClr val="tx1"/>
              </a:solidFill>
            </a:rPr>
            <a:t>Лабораторные показатели</a:t>
          </a:r>
        </a:p>
      </dsp:txBody>
      <dsp:txXfrm>
        <a:off x="636558" y="2359109"/>
        <a:ext cx="2430265" cy="940023"/>
      </dsp:txXfrm>
    </dsp:sp>
    <dsp:sp modelId="{05FDE32F-AD5E-435E-A2F5-45C8256D75D9}">
      <dsp:nvSpPr>
        <dsp:cNvPr id="0" name=""/>
        <dsp:cNvSpPr/>
      </dsp:nvSpPr>
      <dsp:spPr>
        <a:xfrm>
          <a:off x="2792412" y="757205"/>
          <a:ext cx="649033" cy="649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2938444" y="757205"/>
        <a:ext cx="356969" cy="488397"/>
      </dsp:txXfrm>
    </dsp:sp>
    <dsp:sp modelId="{70897758-BACD-4AB6-9078-3D5BD547A876}">
      <dsp:nvSpPr>
        <dsp:cNvPr id="0" name=""/>
        <dsp:cNvSpPr/>
      </dsp:nvSpPr>
      <dsp:spPr>
        <a:xfrm>
          <a:off x="3096069" y="1915481"/>
          <a:ext cx="649033" cy="6490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000" kern="1200"/>
        </a:p>
      </dsp:txBody>
      <dsp:txXfrm>
        <a:off x="3242101" y="1915481"/>
        <a:ext cx="356969" cy="4883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04BCE-66BD-424B-8E81-52CFA0BD2F80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422295-8AD4-4183-B61B-755FB9E3BB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73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422295-8AD4-4183-B61B-755FB9E3BB6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8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0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2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06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40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2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25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68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7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70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40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7AA73DF-80B2-4182-9B8A-31CCB382007C}" type="datetimeFigureOut">
              <a:rPr lang="ru-RU" smtClean="0"/>
              <a:t>31.10.2020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8BC6951-4ECB-4081-AE7A-AD9BCE1C9D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00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3CB4E-C0AC-444B-8EE6-06BB46410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МЕДИЦИНСКОЙ ЭВАКУАЦИИ БЕРЕМЕННЫХ ЖЕНЩИН, РОЖЕНИЦ И РОДИЛЬНИЦ ПРИ НЕОТЛОЖНЫХ СОСТОЯНИЯХ.</a:t>
            </a:r>
            <a:b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FDB902-FC4F-4E47-A800-42D3967FA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0" y="4468031"/>
            <a:ext cx="3363758" cy="2252516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E000911-CCF9-4660-BA50-5C8BE4C6B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185884"/>
            <a:ext cx="10195560" cy="106984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ГОО ВПО Донецкий национальный медицинский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университетим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 Горького</a:t>
            </a:r>
          </a:p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анестезиологии, интенсивной терапии и медицины неотложных состояний ФИПО</a:t>
            </a:r>
          </a:p>
        </p:txBody>
      </p:sp>
    </p:spTree>
    <p:extLst>
      <p:ext uri="{BB962C8B-B14F-4D97-AF65-F5344CB8AC3E}">
        <p14:creationId xmlns:p14="http://schemas.microsoft.com/office/powerpoint/2010/main" val="1302472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8ECC0-0A59-438D-97B9-763B6E7D7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0" y="1002792"/>
            <a:ext cx="10058400" cy="1609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Классическим тестом определения готовности пациента к транспортировке является «проба перекладывания на транспортные носилки» (до и после перекладывания измеряется САД и определяется частота пульса: при временном прекращении инфузии). Если изменения указанных параметров не превышают 10% от исходного – проба «отрицательная», если превышают – проба «положительная».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98CB2F-6BF9-4B09-BA8C-5921B75E5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756026"/>
            <a:ext cx="5478780" cy="365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31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A59B5C-D79E-4C66-A506-7D1B4070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межбольничной транспортировки обеспечивается четкой, слаженной работой бригады, подкрепленной достаточной материальной базой. Ответственность за это несут как должностные лица, так и медицинские работники специализированных бригад.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0FB06A-B170-4D93-B434-4F3B6AAD9D87}"/>
              </a:ext>
            </a:extLst>
          </p:cNvPr>
          <p:cNvSpPr txBox="1"/>
          <p:nvPr/>
        </p:nvSpPr>
        <p:spPr>
          <a:xfrm>
            <a:off x="350520" y="2274838"/>
            <a:ext cx="7559040" cy="2897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i="1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І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Обязанности должностных лиц:</a:t>
            </a:r>
            <a:endParaRPr lang="ru-RU" sz="24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28600" algn="l"/>
              </a:tabLs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отбор и подготовка специалистов;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28600" algn="l"/>
              </a:tabLs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организация условий работы;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28600" algn="l"/>
              </a:tabLs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оснащение бригады;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28600" algn="l"/>
              </a:tabLs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контролирование соблюдения стандартов лечения;</a:t>
            </a: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  <a:tabLst>
                <a:tab pos="228600" algn="l"/>
              </a:tabLs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текущий и поэтапный анализ работы бригад.</a:t>
            </a:r>
          </a:p>
        </p:txBody>
      </p:sp>
    </p:spTree>
    <p:extLst>
      <p:ext uri="{BB962C8B-B14F-4D97-AF65-F5344CB8AC3E}">
        <p14:creationId xmlns:p14="http://schemas.microsoft.com/office/powerpoint/2010/main" val="3383292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B84D8C-DA26-47B0-93B7-DFF1FD882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6680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межбольничной транспортировки обеспечивается четкой, слаженной работой бригады, подкрепленной достаточной материальной базой. Ответственность за это несут как должностные лица, так и медицинские работники специализированных бригад.</a:t>
            </a:r>
            <a:endParaRPr lang="ru-R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0FE02F-C498-4CA7-ADD7-C119341BD1DC}"/>
              </a:ext>
            </a:extLst>
          </p:cNvPr>
          <p:cNvSpPr txBox="1"/>
          <p:nvPr/>
        </p:nvSpPr>
        <p:spPr>
          <a:xfrm>
            <a:off x="274320" y="1496592"/>
            <a:ext cx="1164336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i="1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ІІ</a:t>
            </a: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Материальная часть: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машина, работающая с бригадами экстренной помощи, должна быть оснащена заранее проверенным наркозно-дыхательным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аппарататом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аппаратом для ручной вентиляции, заправленными кислородными баллонами с учетом времени транспортировки;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комплекте должны быть проверенный ларингоскоп,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эндотрахеальные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трубки различного диаметра с герметичными манжетами;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механический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атмос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инфузомат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дефибриллятор;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системы для инфузий, катетеры для мочевого пузыря, зонды желудочные;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стерильные шприцы (с иглами) разных емкостей, венозные катетеры различного диаметра;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бинты, лейкопластырь, жгуты, зажимы;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аппаратура для мониторинга за состоянием больной (тонометр, ЭКГ,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пульсоксиметр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); 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стерильный набор для венесекции, набор для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трахеостомии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с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трахеостомическими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канюлями разного диаметра;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Font typeface="+mj-lt"/>
              <a:buAutoNum type="arabicParenR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комплект медикаментов: адреналин, атропин, гормоны, магния сульфат, сердечные гликозиды, противоаритмические и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утеротонические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средства, антигипертензивные препараты, спазмолитики, нитраты,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ганглиоблокаторы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препараты для инфузионной и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трансфузионной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терапии, антикоагулянты, ингибиторы протеолиза, средства для лечения ДВС-синдрома.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377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D4C7DD-D217-4FA8-8346-2D627B2F9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9963912" cy="13136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транспортабельности пациенток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D3B351-8C70-4C1F-8639-718F3CE275BD}"/>
              </a:ext>
            </a:extLst>
          </p:cNvPr>
          <p:cNvSpPr txBox="1"/>
          <p:nvPr/>
        </p:nvSpPr>
        <p:spPr>
          <a:xfrm>
            <a:off x="932688" y="2045405"/>
            <a:ext cx="10238232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1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Нетранспортабельность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– это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прогностически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неблагоприятное состояние, при котором во время транспортировки у больного могут развиться (или усугубиться)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жизнеопасные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осложнения, вплоть до наступления смерти!</a:t>
            </a:r>
          </a:p>
          <a:p>
            <a:pPr algn="just"/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 нетранспортабельным больным относят пациенток: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продолжающимся кровотечением любой этиологии;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находящихся в терминальном состоянии (клиническая смерть, терминальная пауза, агония);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критически низким уровнем систолического артериального давления (60% от нормы и ниже);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критически высоким систолическим артериальным давлением (140% от нормы и выше) - до его стабилизации;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пациенток с некупированным отеком легких, а также с РДСВ с выраженной кислородной зависимостью;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отеком мозга и признаками дислокационного синдрома;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острыми дислокационными синдромами органов грудной полости.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71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906F2-6FF5-4029-BA37-CC6E866AE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69392"/>
            <a:ext cx="9799320" cy="12527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транспортабельности пациенток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3E9181-D8EE-4F89-BC1A-99A29CF8C40D}"/>
              </a:ext>
            </a:extLst>
          </p:cNvPr>
          <p:cNvSpPr txBox="1"/>
          <p:nvPr/>
        </p:nvSpPr>
        <p:spPr>
          <a:xfrm>
            <a:off x="1143000" y="2034183"/>
            <a:ext cx="991362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Нецелесообразность транспортировки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– разновидность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нетранспортабельности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Понятие, включающее ситуации, когда риск транспортировки превышает риск самого заболевания.</a:t>
            </a:r>
          </a:p>
          <a:p>
            <a:pPr algn="just"/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/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Нецелесообразность транспортировки может возникнуть в следующих ситуациях: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 развитии запредельной комы и переходе ее в вегетативное состояние;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 наличии у больных хронических заболеваний в </a:t>
            </a:r>
            <a:r>
              <a:rPr lang="ru-RU" sz="1800" dirty="0" err="1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кахектических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стадиях и (или) последствий перенесенных травм с явно необратимыми изменениями в жизненно-важных органах;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 отсутствии условий для безопасной транспортировки с продолжением интенсивной терапии, в т.ч. непроходимость дорог, другие технические препятствия на пути к месту госпитализации и неблагоприятные метеорологические условия.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96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8A809C-15FD-415C-B20E-C74F02614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920" y="167640"/>
            <a:ext cx="9662160" cy="1072896"/>
          </a:xfrm>
          <a:blipFill>
            <a:blip r:embed="rId3">
              <a:alphaModFix amt="50000"/>
            </a:blip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Межбольничная транспортировка пациенток с тяжелыми формами </a:t>
            </a:r>
            <a:r>
              <a:rPr lang="ru-RU" sz="1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преэклампсии</a:t>
            </a:r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эклампсии, отеком-набуханием головного мозга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BF0EE9-D90E-41C9-AA37-23CE721F9339}"/>
              </a:ext>
            </a:extLst>
          </p:cNvPr>
          <p:cNvSpPr txBox="1"/>
          <p:nvPr/>
        </p:nvSpPr>
        <p:spPr>
          <a:xfrm>
            <a:off x="563880" y="1425089"/>
            <a:ext cx="11033760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88645" algn="just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Противопоказаниями к транспортировке считаются:</a:t>
            </a:r>
          </a:p>
          <a:p>
            <a:pPr marL="588645" algn="just"/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эклампсия;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токсико-</a:t>
            </a:r>
            <a:r>
              <a:rPr lang="ru-RU" sz="1800" spc="-2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дисциркуляторная</a:t>
            </a: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энцефалопатия III степени с выраженной судорожной готовностью;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нарушения зрения (выраженный отек или отслойка сетчатки);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отрицательная динамика в лечении гипертензии у пациенток с тяжелой </a:t>
            </a:r>
            <a:r>
              <a:rPr lang="ru-RU" sz="1800" spc="-2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преэклампсией</a:t>
            </a: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подозрение на ОНМК (не </a:t>
            </a:r>
            <a:r>
              <a:rPr lang="ru-RU" sz="1800" spc="-2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купирующаяся</a:t>
            </a: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головная боль, рвота);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1800" spc="-2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подозрение на преждевременную отслойку плаценты.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Целевым уровнем при проведении антигипертензивной терапии считаем АД = 150/100 мм рт. ст. Уровень протеинурии и выраженность отечного синдрома учитываются как фактор риска развития судорожного приступа, но не влияют существенно на транспортабельность пациентки.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наличии у беременной гипертензии беременных, компенсированной хронической артериальной гипертензии без выраженной протеинурии (более 0,3 г/л в разовой порции мочи) и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генерализиванных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отеков данное состояние рассматривается как сопутствующая патология. Такие пациентки транспортируются в профильное учреждение здравоохранения (УЗ) в зависимости от основной патологии, определяющей тяжесть состояния беременной. Оказание помощи зависит от состояния беременной, параметров АД, эффекта от проводимой терапии. Во время транспортировки проводится симптоматическая терапия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51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C3C7F0-36B0-42F4-992F-D06B82F9FF11}"/>
              </a:ext>
            </a:extLst>
          </p:cNvPr>
          <p:cNvSpPr txBox="1"/>
          <p:nvPr/>
        </p:nvSpPr>
        <p:spPr>
          <a:xfrm>
            <a:off x="434340" y="744647"/>
            <a:ext cx="1132332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Преэклампсия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средней тяжести. </a:t>
            </a:r>
          </a:p>
          <a:p>
            <a:pPr algn="ctr"/>
            <a:endParaRPr lang="ru-RU" sz="2400" b="1" i="1" dirty="0">
              <a:solidFill>
                <a:schemeClr val="accent2">
                  <a:lumMod val="50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При необходимости перевода беременной с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преэклампсией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средней степени тяжести в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перианатальный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центр II или III уровня подготовка к транспортировке может быть предварительно проведена сотрудниками консультируемого учреждения здравоохранения по согласованию с врачами специализированной консультативной бригады.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Проводимая терапия должна быть направлена на стабилизацию АД и неврологического статуса пациентки.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Катетеризация периферической вены обязательна.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Седативная терапия перед транспортировкой (как правило, препараты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бензодиазепинового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ряда) проводится по назначению врача.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	Транспортировка.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Решение о транспортировке с использованием носилок, сидячей каталки или своим ходом принимается врачами специализированных консультативных бригад, исходя из состояния пациентки и конкретных условий выполнения поставленной задачи.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случае нестабильного эффекта от проведенной терапии предпочтение отдается переводу пациентки в стационар III уровня перинатальной помощи.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пути проводится контроль состояния беременной, антигипертензивная, седативная терапия, продолжение инфузии сернокислой магнезии.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851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E1CE2E-9869-42A9-94D2-0418C40A478F}"/>
              </a:ext>
            </a:extLst>
          </p:cNvPr>
          <p:cNvSpPr txBox="1"/>
          <p:nvPr/>
        </p:nvSpPr>
        <p:spPr>
          <a:xfrm>
            <a:off x="243840" y="179249"/>
            <a:ext cx="1170432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Тяжелая </a:t>
            </a:r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преэклампсия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 </a:t>
            </a:r>
          </a:p>
          <a:p>
            <a:pPr algn="ctr"/>
            <a:endParaRPr lang="ru-RU" sz="2400" b="1" i="1" dirty="0">
              <a:solidFill>
                <a:srgbClr val="000000"/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/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Беременная с тяжелой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преэклампсией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госпитализируется в ближайшее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родоспомагательное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учреждение (при наличии в населенном пункте перинатальных центров II или III уровня – в них). Перевод в отделение анестезиологии и интенсивной терапии стационара III уровня осуществляется только специализированными выездными бригадами.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Подготовка к транспортировке может быть предварительно проведена сотрудниками консультируемого учреждения здравоохранения по согласованию с врачами специализированной консультативной бригады.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 направлено на стабилизацию АД и неврологического статуса на безопасном для жизни пациентки уровне, почасового диуреза.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Катетеризация периферической вены обязательна.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Кроме антигипертензивной терапии обязательным компонентом подготовки беременной к транспортировке является магнезиальная и седативная терапия.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Целесообразна противоотечная терапия (L-лизина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эсцинат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Консультация окулиста и невропатолога.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Оценка транспортабельности пациентки проводится врачами специализированных консультативных бригад.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Седативная терапия перед транспортировкой (как правило, препараты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бензодиазепинового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ряда) проводится по назначению врача.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	</a:t>
            </a: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	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Транспортировка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осуществляется с использованием носилок. В пути проводится контроль состояния беременной, антигипертензивная, седативная терапия, продолжение инфузии сернокислой магнезии.</a:t>
            </a:r>
          </a:p>
          <a:p>
            <a:pPr algn="just"/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811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CA2A2D-C8A7-4EDA-8DCE-3FEE64A4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82880"/>
            <a:ext cx="9963912" cy="1188720"/>
          </a:xfrm>
          <a:solidFill>
            <a:schemeClr val="lt1">
              <a:alpha val="77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sz="2200" dirty="0"/>
            </a:br>
            <a:br>
              <a:rPr lang="ru-RU" sz="2200" dirty="0"/>
            </a:br>
            <a:r>
              <a:rPr lang="ru-RU" sz="2200" dirty="0"/>
              <a:t>Критерии токсико-</a:t>
            </a:r>
            <a:r>
              <a:rPr lang="ru-RU" sz="2200" dirty="0" err="1"/>
              <a:t>дисциркуляторной</a:t>
            </a:r>
            <a:r>
              <a:rPr lang="ru-RU" sz="2200" dirty="0"/>
              <a:t> энцефалопатии (ТДЭ), характерной для пациенток </a:t>
            </a:r>
            <a:br>
              <a:rPr lang="ru-RU" sz="2200" dirty="0"/>
            </a:br>
            <a:r>
              <a:rPr lang="ru-RU" sz="2200" dirty="0"/>
              <a:t>с </a:t>
            </a:r>
            <a:r>
              <a:rPr lang="ru-RU" sz="2200" dirty="0" err="1"/>
              <a:t>преэклампсией</a:t>
            </a:r>
            <a:r>
              <a:rPr lang="ru-RU" sz="2200" dirty="0"/>
              <a:t>/эклампсией 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19ADC4D-D662-4927-B5FE-B8D646AB7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" y="1524000"/>
            <a:ext cx="10820400" cy="515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56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D7210F-ECD1-4AEB-9E57-D512F3F68D56}"/>
              </a:ext>
            </a:extLst>
          </p:cNvPr>
          <p:cNvSpPr txBox="1"/>
          <p:nvPr/>
        </p:nvSpPr>
        <p:spPr>
          <a:xfrm>
            <a:off x="289560" y="241221"/>
            <a:ext cx="1138428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Эклампсия. </a:t>
            </a:r>
          </a:p>
          <a:p>
            <a:pPr algn="ctr"/>
            <a:endParaRPr lang="ru-RU" sz="2400" b="1" i="1" dirty="0">
              <a:solidFill>
                <a:schemeClr val="accent2">
                  <a:lumMod val="50000"/>
                </a:schemeClr>
              </a:solidFill>
              <a:effectLst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Родоразрешение пациентки с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эклапмсией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проводится на месте.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 о переводе в отделение анестезиологии и интенсивной терапии стационара III уровня решается индивидуально в зависимости от динамики течения послеродового периода и осуществляется специализированными выездными бригадами.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Рациональный подход к межбольничной транспортировке пациенток с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преэклампсией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позволяет проводить их родоразрешение в условиях стационаров преимущественно III уровня оказания перинатальной помощи.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дает возможность обеспечить качественное обследование и лечение, как женщин, так и новорожденных, что особенно важно при недоношенной беременности.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EB9502F-8CA8-43F7-A235-0D17C3216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565208"/>
            <a:ext cx="4743880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9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42C1F6-4935-4B2D-BC72-16F8267C5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273710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Транспортировка больных, находящихся в критическом состоянии, всегда является актуальной проблемой.  На сегодняшний день эту проблему в основном решают врачи анестезиологи-реаниматологи, обеспечивающие безопасность больного на этапах транспортировки.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18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FB908-5992-41EA-B5A7-178D0087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844" y="316992"/>
            <a:ext cx="10116312" cy="1024128"/>
          </a:xfrm>
          <a:blipFill>
            <a:blip r:embed="rId3">
              <a:alphaModFix amt="50000"/>
            </a:blip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Межбольничная транспортировка пациенток с кровотечением, а также перенесших геморрагический декомпенсированный шок и операцию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FDBB4-2ACB-492D-BF05-2C7E36C171E6}"/>
              </a:ext>
            </a:extLst>
          </p:cNvPr>
          <p:cNvSpPr txBox="1"/>
          <p:nvPr/>
        </p:nvSpPr>
        <p:spPr>
          <a:xfrm>
            <a:off x="335280" y="1341120"/>
            <a:ext cx="1152144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Перевод беременных с кровянистыми выделениями при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предлежании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плаценты или частичной краевой отслойкой нормально или низко расположенной плаценты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собенно при наличии недоношенной беременности, в учреждения здравоохранения III уровня оказания перинатальной помощи, безусловно, увеличивает шансы выживания плода. </a:t>
            </a: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риск кровотечения в пути остается более серьезной угрозой. </a:t>
            </a: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Рациональной тактикой в таких случаях считается проведение гемостатической 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токолитической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терапии на месте в течение 2-3 суток, проведение профилактики респираторного дистресс-синдрома плода. 	При стабилизации состояния – принятие решения о возможности перевода.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Больные, перенесшие декомпенсированный геморрагический шок, ДВС-синдром, синдром массивных инфузий и трансфузий, даже при восполненном объеме кровопотери, восстановлении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гемокоагуляции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как правило, нуждаются в лечении в специализированных отделениях с целью коррекции полиорганной недостаточности, консультациях смежных специалистов и проведении грамотной программы реабилитации. 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Наиболее сложным вопросом является определение сроков перевода в случаях, когда развившаяся острая почечная недостаточность требует проведения гемодиализа, а у пациентки сохраняется респираторная дисфункция с выраженной кислородной зависимостью, явления отека головного мозга или нестабильная гемодинамика. Выживаемость таких пациенток в крупных многопрофильных клиниках значительно выше, чем в городских и районных больницах. Поэтому вопрос о переводе в учреждения здравоохранения ΙΙΙ уровня оказания медицинской помощи рационально ставить при появлении такой возможности, а не дожидаться декомпенсации одной или нескольких витальных функций организма.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17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46A097-D7FC-450E-9FC4-ACDFC93F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044" y="301752"/>
            <a:ext cx="9201912" cy="1130808"/>
          </a:xfrm>
          <a:blipFill>
            <a:blip r:embed="rId3">
              <a:alphaModFix amt="50000"/>
            </a:blip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Межбольничная транспортировка пациенток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гнойно-воспалительными заболеваниями, 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том числе перенесших септический шок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78129D-0EAD-4C7C-836B-D121C12C23F0}"/>
              </a:ext>
            </a:extLst>
          </p:cNvPr>
          <p:cNvSpPr txBox="1"/>
          <p:nvPr/>
        </p:nvSpPr>
        <p:spPr>
          <a:xfrm>
            <a:off x="251460" y="1672947"/>
            <a:ext cx="1168908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Лечение послеродовых эндометритов и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метроэндометритов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сегодняшний день проводятся в условиях учреждений здравоохранения ΙΙΙ уровня оказания медицинской помощи. </a:t>
            </a: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Основными патологиями, вызывающими трудности в принятии решения о транспортировке, являются перитониты, сепсис, септический шок. Рационально разрешение данной патологии на месте. Однако возможны и индивидуальные решения исходя из конкретной оценки ситуации, состояния пациента и возможностей лечебных учреждений.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Основным аргументом в пользу возможного перевода пациентки с перитонитом, сепсисом в многопрофильную клинику или перинатальный центр ΙΙΙ уровня, является знание того, что после операции состояние ее может ухудшиться (особенно при вскрытии абсцессов и флегмон клетчатки велик риск </a:t>
            </a:r>
            <a:r>
              <a:rPr lang="ru-RU" sz="1800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интраоперационного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развития септического шока), что потребует длительного лечения ее в условиях отделения интенсивной терапии. Ведь конечным результатом должна быть не выполненная операция, а спасенная жизнь! 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Решения в таких случаях принимаются консилиумом и возлагают огромную ответственность на бригаду, осуществляющую подобную транспортировку.</a:t>
            </a:r>
            <a:endParaRPr lang="ru-RU" sz="2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ru-RU" sz="18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Пациентки с септическим шоком, связанным с гнойно-воспалительными послеродовыми осложнениями, не транспортабельны!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2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D4B16-EC28-464C-9925-413B4C5A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24" y="377952"/>
            <a:ext cx="9750552" cy="1161288"/>
          </a:xfrm>
          <a:blipFill>
            <a:blip r:embed="rId3">
              <a:alphaModFix amt="50000"/>
            </a:blip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Межбольничная транспортировка акушерских пациенток с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экстрагенитальной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патологией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F37142-0B07-44D2-A30A-50185E802694}"/>
              </a:ext>
            </a:extLst>
          </p:cNvPr>
          <p:cNvSpPr txBox="1"/>
          <p:nvPr/>
        </p:nvSpPr>
        <p:spPr>
          <a:xfrm>
            <a:off x="914400" y="1997839"/>
            <a:ext cx="103632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Транспортировка пациенток с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экстрагенитальной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патологией преимущественно связана со сложностями диагностики и необходимостью сочетания родоразрешения с другими видами хирургической помощи.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Наиболее показательны в этих случаях переводы беременных, пострадавших в дорожно-транспортных происшествиях.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В многопрофильной клинике имеются все условия для оказания помощи как матери (торакальные хирурги, нейрохирурги, </a:t>
            </a:r>
            <a:r>
              <a:rPr lang="ru-RU" sz="1800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ангиохирурги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так и недоношенному новорожденному. </a:t>
            </a: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Время ожидания прибытия узких специалистов в районную или городскую больницу нередко превышает его затраты на осуществление транспортировки пострадавшей силами специализированной выездной бригады.</a:t>
            </a:r>
            <a:endParaRPr lang="ru-RU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8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Безусловно, рецептов в таких случаях быть не может. </a:t>
            </a:r>
          </a:p>
          <a:p>
            <a:pPr algn="just"/>
            <a:endParaRPr lang="ru-RU" sz="1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Принятие решения должно быть быстрым и аргументированным!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384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609E55-B2AF-497D-B7BA-DC204B451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862" y="381000"/>
            <a:ext cx="9828276" cy="3048000"/>
          </a:xfrm>
          <a:blipFill>
            <a:blip r:embed="rId3">
              <a:alphaModFix amt="50000"/>
            </a:blip>
            <a:tile tx="0" ty="0" sx="100000" sy="100000" flip="none" algn="tl"/>
          </a:blip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chemeClr val="bg1"/>
                </a:solidFill>
                <a:latin typeface="Monotype Corsiva" panose="03010101010201010101" pitchFamily="66" charset="0"/>
              </a:rPr>
              <a:t>Спасибо за </a:t>
            </a:r>
            <a:br>
              <a:rPr lang="ru-RU" sz="9600" dirty="0">
                <a:solidFill>
                  <a:schemeClr val="bg1"/>
                </a:solidFill>
                <a:latin typeface="Monotype Corsiva" panose="03010101010201010101" pitchFamily="66" charset="0"/>
              </a:rPr>
            </a:br>
            <a:r>
              <a:rPr lang="ru-RU" sz="9600" dirty="0">
                <a:solidFill>
                  <a:schemeClr val="bg1"/>
                </a:solidFill>
                <a:latin typeface="Monotype Corsiva" panose="03010101010201010101" pitchFamily="66" charset="0"/>
              </a:rPr>
              <a:t>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3E97F5E-741F-4935-9888-B376658F4A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009" y="3688080"/>
            <a:ext cx="4463981" cy="316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1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F7C37-F58F-43B0-BA7A-25AF369F3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966216"/>
            <a:ext cx="10058400" cy="5199888"/>
          </a:xfrm>
        </p:spPr>
        <p:txBody>
          <a:bodyPr>
            <a:normAutofit fontScale="90000"/>
          </a:bodyPr>
          <a:lstStyle/>
          <a:p>
            <a:r>
              <a:rPr lang="ru-RU" sz="1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 развитии острых критических состояний, угрожающих жизни беременной, роженицы или родильницы, вызванных патологией беременности, родового акта или </a:t>
            </a:r>
            <a:r>
              <a:rPr lang="ru-RU" sz="2200" cap="none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экстрагенитальной</a:t>
            </a: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патологией (острая сердечная, сосудистая, дыхательная, печеночно-почечная недостаточность, ДВС-синдром и др.), наряду с оказанием экстренной медицинской помощи, нередко возникает необходимость в срочной госпитализации этих женщин в специализированную клинику.</a:t>
            </a:r>
            <a:b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	</a:t>
            </a:r>
            <a:b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	Иногда характер патологических процессов оказывается таким, что пациентке требуется ряд сложных методов обследования (компьютерная томография, ЭХО-кардиография и т.д.) и лечения (гемодиализ, гемосорбция, плазмаферез и т.д.), которые невозможно выполнить в районной или городской больнице.</a:t>
            </a:r>
            <a:b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	</a:t>
            </a:r>
            <a:b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	После проведения наиболее неотложных мероприятий (интубация трахеи с переводом на ИВЛ, оперативное вмешательство для остановки кровотечения, устранение опасных для жизни расстройств гемодинамики, </a:t>
            </a:r>
            <a:r>
              <a:rPr lang="ru-RU" sz="2200" cap="none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гемокоагуляции</a:t>
            </a: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, гомеостаза) решается вопрос о возможности и целесообразности перевода пациентки в областную или республиканскую больницу, клинику, НИИ</a:t>
            </a:r>
            <a:r>
              <a:rPr lang="ru-RU" sz="18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.</a:t>
            </a:r>
            <a:br>
              <a:rPr lang="ru-RU" sz="1800" cap="none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cap="none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994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A4FBE-E511-46DC-9A33-8782A6BD9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7727"/>
            <a:ext cx="10058400" cy="27175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Выездные специализированные бригады сосредоточены в настоящее время в Республиканском центре экстренной медицинской помощи и медицины катастроф (</a:t>
            </a:r>
            <a:r>
              <a:rPr lang="ru-RU" sz="2200" cap="none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РЦЭМПиМК</a:t>
            </a: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b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Их работа курируется ведущими акушерами-гинекологами и анестезиологами университета и координируется республиканским акушером-гинекологом и республиканским акушерским анестезиологом. </a:t>
            </a:r>
            <a:b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Бригада выезжает в составе оперирующего акушера-гинеколога, анестезиолога, медсестры-</a:t>
            </a:r>
            <a:r>
              <a:rPr lang="ru-RU" sz="2200" cap="none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анестезистки</a:t>
            </a: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Специализированный транспорт выделяется </a:t>
            </a:r>
            <a:r>
              <a:rPr lang="ru-RU" sz="2200" cap="none" dirty="0" err="1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РЦЭМПиМК</a:t>
            </a:r>
            <a:r>
              <a:rPr lang="ru-RU" sz="22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59C288-47E8-40A9-A817-51C0CC1C5B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95" y="3322408"/>
            <a:ext cx="4787705" cy="31678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6AE366-E372-436C-BB1F-A9DAE4A05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496" y="3371935"/>
            <a:ext cx="4677508" cy="311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146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624B8-09E7-463E-8D38-8D8BF3F9F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860" y="472440"/>
            <a:ext cx="9860280" cy="1097280"/>
          </a:xfrm>
          <a:blipFill dpi="0" rotWithShape="1">
            <a:blip r:embed="rId3">
              <a:alphaModFix amt="50000"/>
            </a:blip>
            <a:srcRect/>
            <a:tile tx="0" ty="0" sx="100000" sy="100000" flip="none" algn="tl"/>
          </a:blipFill>
          <a:ln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в практику трехуровневой системы оказания медицинской помощи наложило свой отпечаток на организацию межбольничной транспортировки акушерских пациенток. 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283CC3-8DE0-4F18-8DC4-84C5FC86C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538472"/>
          </a:xfrm>
          <a:noFill/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Пациентки, нуждающиеся в медицинском сопровождении или особых условиях транспортировки, могут быть перевезены санитарным транспортом учреждений здравоохранения.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Пациентки, нуждающиеся в проведении медикаментозной терапии в пути и в динамическом контроле витальных функций, а также в экстренном переводе в другое учреждение здравоохранения, могут быть перевезены бригадами СМП.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Пациентки в тяжелом и крайне тяжелом состоянии, нуждающиеся в протезировании витальных функций, а также пациенты, транспортировка которых требует специальных знаний и навыков, переводятся в другие учреждения здравоохранения специализированными выездными бригадами. </a:t>
            </a:r>
          </a:p>
          <a:p>
            <a:pPr algn="just"/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effectLst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Вопрос перевода до начала транспортировки должен быть согласован с заведующим отделением или администрацией принимающего учреждения здравоохранения.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16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9DC28-EBC6-4CF9-A8AD-85F6F4A4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Показания к межбольничному переводу тяжелых больных: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983C8A-3576-46FE-B287-01F40C93F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61160"/>
            <a:ext cx="10058400" cy="4892040"/>
          </a:xfrm>
        </p:spPr>
        <p:txBody>
          <a:bodyPr>
            <a:norm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в данном учреждении здравоохранения хорошо организованной службы интенсивной терапии и квалифицированного персонала (отделение интенсивной терапии, круглосуточные посты акушеров-гинекологов, анестезиологов, подготовленных средних медицинских работников).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в длительной респираторной поддержке, многоплановой инфузионной терапии, парентеральном питании под тщательным метаболическим мониторингом, динамическим контролем клинико-биохимических показателей.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в дообследовании (КТ, МРТ), что позволит уточнить диагноз и провести коррекцию проводимой терапии или решить вопрос о необходимости оперативного лечения.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Необходимость в экстракорпоральной детоксикации (гемодиализ,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гемофильтрация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пламаферез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ультрафильтрация, квантовая терапия) и повторных операциях.</a:t>
            </a:r>
          </a:p>
          <a:p>
            <a:pPr marL="342900" lvl="0" indent="-342900" algn="just">
              <a:buFont typeface="+mj-lt"/>
              <a:buAutoNum type="arabicPeriod"/>
            </a:pP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 каждым из указанных пунктов подразумевается целесообразность действий и решений, ведущих к улучшению прогноза для конкретной пациентки и оправдывающих риск возможных осложнений, связанных с планируемой межбольничной транспортировкой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741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30B96-199D-4595-9523-92FA53395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5774" y="448056"/>
            <a:ext cx="9076065" cy="29809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пациентки на этапе транспортировки зависит от квалификации врачей бригады!</a:t>
            </a: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Специализированная бригада врачей должна иметь комплект медицинского оборудования и медикаментозных средств, обеспечивающих безопасную транспортировку и возможность оказания экстренной медицинской помощи в пути.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93E708-9564-4314-9CB8-B5C570D09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40" y="3927856"/>
            <a:ext cx="4397215" cy="29301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6FB06A-6E9F-4B00-944E-88888F72D3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41" y="3927856"/>
            <a:ext cx="5226178" cy="29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39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2BEA6-FBAB-4801-8702-C2FAE960B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244" y="484632"/>
            <a:ext cx="9811512" cy="1035472"/>
          </a:xfrm>
          <a:blipFill>
            <a:blip r:embed="rId3">
              <a:alphaModFix amt="50000"/>
            </a:blip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комплекс безопасной транспортировки беременных, рожениц и родильниц в специализированные лечебные учреждения позволяющие обеспечить безопасность матери и плода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877A416-4EE6-4C53-A641-4D03BE15BD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4805501"/>
              </p:ext>
            </p:extLst>
          </p:nvPr>
        </p:nvGraphicFramePr>
        <p:xfrm>
          <a:off x="2032000" y="2093976"/>
          <a:ext cx="6990080" cy="4764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64F0B13-C060-4E6F-B3D8-A2577E2C02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6430377"/>
              </p:ext>
            </p:extLst>
          </p:nvPr>
        </p:nvGraphicFramePr>
        <p:xfrm>
          <a:off x="614680" y="2955750"/>
          <a:ext cx="4048760" cy="3328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01687FB-6885-4CDA-836E-598E9956C363}"/>
              </a:ext>
            </a:extLst>
          </p:cNvPr>
          <p:cNvSpPr txBox="1"/>
          <p:nvPr/>
        </p:nvSpPr>
        <p:spPr>
          <a:xfrm>
            <a:off x="614680" y="1807859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I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К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валифицированная оценка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состояния пациентки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4BE01E1-765D-4387-AC93-7CBD362D6B4F}"/>
              </a:ext>
            </a:extLst>
          </p:cNvPr>
          <p:cNvSpPr txBox="1"/>
          <p:nvPr/>
        </p:nvSpPr>
        <p:spPr>
          <a:xfrm>
            <a:off x="5128768" y="2708553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II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О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пределена степень риска</a:t>
            </a:r>
            <a:endParaRPr lang="en-US" sz="1800" dirty="0">
              <a:solidFill>
                <a:schemeClr val="accent2">
                  <a:lumMod val="75000"/>
                </a:schemeClr>
              </a:solidFill>
              <a:effectLst/>
              <a:latin typeface="Segoe UI Semibold" panose="020B07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предстоящей транспортировки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ea typeface="Segoe UI Emoji" panose="020B05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F20161-9C17-4859-8943-67E285562BC3}"/>
              </a:ext>
            </a:extLst>
          </p:cNvPr>
          <p:cNvSpPr txBox="1"/>
          <p:nvPr/>
        </p:nvSpPr>
        <p:spPr>
          <a:xfrm>
            <a:off x="8176768" y="4189052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III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О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ценка состояния аппаратуры </a:t>
            </a:r>
          </a:p>
          <a:p>
            <a:r>
              <a:rPr lang="ru-RU" sz="1800" dirty="0">
                <a:solidFill>
                  <a:schemeClr val="accent2">
                    <a:lumMod val="75000"/>
                  </a:schemeClr>
                </a:solidFill>
                <a:effectLst/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в машине неотложной помощи.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77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7D38EC-9655-4D3A-8A12-396FAF34B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95072"/>
            <a:ext cx="10058400" cy="1298448"/>
          </a:xfrm>
          <a:blipFill>
            <a:blip r:embed="rId2">
              <a:alphaModFix amt="50000"/>
            </a:blip>
            <a:tile tx="0" ty="0" sx="100000" sy="100000" flip="none" algn="tl"/>
          </a:blip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Безопасность межбольничной транспортировки больных, находящихся в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критичесхих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состояниях, бригадами экстренной специализированной помощи обеспечивается с соблюдением ряда условий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FC9CC-039E-4A77-BC95-05CC4B762918}"/>
              </a:ext>
            </a:extLst>
          </p:cNvPr>
          <p:cNvSpPr txBox="1"/>
          <p:nvPr/>
        </p:nvSpPr>
        <p:spPr>
          <a:xfrm>
            <a:off x="1249680" y="1682324"/>
            <a:ext cx="10058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 межбольничной транспортировки не ожидают улучшения состояния больной. Отсутствие ухудшения – идеальный результат!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CD44E5-880C-40D0-85C4-F354D5D69319}"/>
              </a:ext>
            </a:extLst>
          </p:cNvPr>
          <p:cNvSpPr txBox="1"/>
          <p:nvPr/>
        </p:nvSpPr>
        <p:spPr>
          <a:xfrm>
            <a:off x="731520" y="2690336"/>
            <a:ext cx="1039368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первое место должен быть поставлен принцип непрерывности всего комплекса интенсивной терапии:</a:t>
            </a:r>
          </a:p>
          <a:p>
            <a:pPr marL="400050" indent="-400050">
              <a:buAutoNum type="romanU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Больной следует заранее катетеризировать вену (в случаях тяжелой гиповолемии и продолжающихся потерь ОЦК обязательна установка двух венозных катетеров). Пункция и катетеризация центральных вен противопоказана у больных с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коагулопатиями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В этих случаях выполняется венесекция с последующей катетеризацией вен. Все инфузии,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болюсные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введения препаратов, методы респираторной поддержки необходимо выполнять в заранее выбранной последовательности и точно в назначенное время, как если бы больная находилась на койке в отделении интенсивной терапии.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400050">
              <a:buFontTx/>
              <a:buAutoNum type="romanU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отсутствии сознания, риске развития дыхательных расстройств в пути целесообразна интубация трахеи и перевод пациентки на ИВЛ на этапе подготовки к транспортировке.</a:t>
            </a:r>
          </a:p>
          <a:p>
            <a:pPr marL="400050" indent="-400050">
              <a:buFontTx/>
              <a:buAutoNum type="romanUcPeriod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Катетеризировать мочевой пузырь и контролировать почасовой диурез.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00050" indent="-400050">
              <a:buAutoNum type="romanU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703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204</TotalTime>
  <Words>2426</Words>
  <Application>Microsoft Office PowerPoint</Application>
  <PresentationFormat>Широкоэкранный</PresentationFormat>
  <Paragraphs>146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3" baseType="lpstr">
      <vt:lpstr>Calibri</vt:lpstr>
      <vt:lpstr>Cambria</vt:lpstr>
      <vt:lpstr>Monotype Corsiva</vt:lpstr>
      <vt:lpstr>Rockwell</vt:lpstr>
      <vt:lpstr>Rockwell Condensed</vt:lpstr>
      <vt:lpstr>Segoe UI Semibold</vt:lpstr>
      <vt:lpstr>Symbol</vt:lpstr>
      <vt:lpstr>Times New Roman</vt:lpstr>
      <vt:lpstr>Wingdings</vt:lpstr>
      <vt:lpstr>Дерево</vt:lpstr>
      <vt:lpstr>ОРГАНИЗАЦИЯ МЕДИЦИНСКОЙ ЭВАКУАЦИИ БЕРЕМЕННЫХ ЖЕНЩИН, РОЖЕНИЦ И РОДИЛЬНИЦ ПРИ НЕОТЛОЖНЫХ СОСТОЯНИЯХ. </vt:lpstr>
      <vt:lpstr>Транспортировка больных, находящихся в критическом состоянии, всегда является актуальной проблемой.  На сегодняшний день эту проблему в основном решают врачи анестезиологи-реаниматологи, обеспечивающие безопасность больного на этапах транспортировки. </vt:lpstr>
      <vt:lpstr> При развитии острых критических состояний, угрожающих жизни беременной, роженицы или родильницы, вызванных патологией беременности, родового акта или экстрагенитальной патологией (острая сердечная, сосудистая, дыхательная, печеночно-почечная недостаточность, ДВС-синдром и др.), наряду с оказанием экстренной медицинской помощи, нередко возникает необходимость в срочной госпитализации этих женщин в специализированную клинику.    Иногда характер патологических процессов оказывается таким, что пациентке требуется ряд сложных методов обследования (компьютерная томография, ЭХО-кардиография и т.д.) и лечения (гемодиализ, гемосорбция, плазмаферез и т.д.), которые невозможно выполнить в районной или городской больнице.    После проведения наиболее неотложных мероприятий (интубация трахеи с переводом на ИВЛ, оперативное вмешательство для остановки кровотечения, устранение опасных для жизни расстройств гемодинамики, гемокоагуляции, гомеостаза) решается вопрос о возможности и целесообразности перевода пациентки в областную или республиканскую больницу, клинику, НИИ. </vt:lpstr>
      <vt:lpstr>Выездные специализированные бригады сосредоточены в настоящее время в Республиканском центре экстренной медицинской помощи и медицины катастроф (РЦЭМПиМК) Их работа курируется ведущими акушерами-гинекологами и анестезиологами университета и координируется республиканским акушером-гинекологом и республиканским акушерским анестезиологом.  Бригада выезжает в составе оперирующего акушера-гинеколога, анестезиолога, медсестры-анестезистки. Специализированный транспорт выделяется РЦЭМПиМК. </vt:lpstr>
      <vt:lpstr>Внедрение в практику трехуровневой системы оказания медицинской помощи наложило свой отпечаток на организацию межбольничной транспортировки акушерских пациенток. </vt:lpstr>
      <vt:lpstr>Показания к межбольничному переводу тяжелых больных: </vt:lpstr>
      <vt:lpstr>Безопасность пациентки на этапе транспортировки зависит от квалификации врачей бригады!  Специализированная бригада врачей должна иметь комплект медицинского оборудования и медикаментозных средств, обеспечивающих безопасную транспортировку и возможность оказания экстренной медицинской помощи в пути.</vt:lpstr>
      <vt:lpstr>комплекс безопасной транспортировки беременных, рожениц и родильниц в специализированные лечебные учреждения позволяющие обеспечить безопасность матери и плода.</vt:lpstr>
      <vt:lpstr>Безопасность межбольничной транспортировки больных, находящихся в критичесхих состояниях, бригадами экстренной специализированной помощи обеспечивается с соблюдением ряда условий</vt:lpstr>
      <vt:lpstr>Классическим тестом определения готовности пациента к транспортировке является «проба перекладывания на транспортные носилки» (до и после перекладывания измеряется САД и определяется частота пульса: при временном прекращении инфузии). Если изменения указанных параметров не превышают 10% от исходного – проба «отрицательная», если превышают – проба «положительная». </vt:lpstr>
      <vt:lpstr>Безопасность межбольничной транспортировки обеспечивается четкой, слаженной работой бригады, подкрепленной достаточной материальной базой. Ответственность за это несут как должностные лица, так и медицинские работники специализированных бригад. </vt:lpstr>
      <vt:lpstr>Безопасность межбольничной транспортировки обеспечивается четкой, слаженной работой бригады, подкрепленной достаточной материальной базой. Ответственность за это несут как должностные лица, так и медицинские работники специализированных бригад.</vt:lpstr>
      <vt:lpstr>Оценка транспортабельности пациенток</vt:lpstr>
      <vt:lpstr>Оценка транспортабельности пациенток</vt:lpstr>
      <vt:lpstr>Межбольничная транспортировка пациенток с тяжелыми формами преэклампсии и эклампсии, отеком-набуханием головного мозга</vt:lpstr>
      <vt:lpstr>Презентация PowerPoint</vt:lpstr>
      <vt:lpstr>Презентация PowerPoint</vt:lpstr>
      <vt:lpstr>  Критерии токсико-дисциркуляторной энцефалопатии (ТДЭ), характерной для пациенток  с преэклампсией/эклампсией  </vt:lpstr>
      <vt:lpstr>Презентация PowerPoint</vt:lpstr>
      <vt:lpstr>Межбольничная транспортировка пациенток с кровотечением, а также перенесших геморрагический декомпенсированный шок и операцию</vt:lpstr>
      <vt:lpstr>Межбольничная транспортировка пациенток  с гнойно-воспалительными заболеваниями,  в том числе перенесших септический шок</vt:lpstr>
      <vt:lpstr>Межбольничная транспортировка акушерских пациенток с экстрагенитальной патологией</vt:lpstr>
      <vt:lpstr>Спасибо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МЕДИЦИНСКОЙ ЭВАКУАЦИИ БЕРЕМЕННЫХ ЖЕНЩИН, РОЖЕНИЦ И РОДИЛЬНИЦ ПРИ НЕОТЛОЖНЫХ СОСТОЯНИЯХ.</dc:title>
  <dc:creator>Samsung</dc:creator>
  <cp:lastModifiedBy>Samsung</cp:lastModifiedBy>
  <cp:revision>18</cp:revision>
  <dcterms:created xsi:type="dcterms:W3CDTF">2020-10-30T17:11:38Z</dcterms:created>
  <dcterms:modified xsi:type="dcterms:W3CDTF">2020-10-31T09:36:45Z</dcterms:modified>
</cp:coreProperties>
</file>