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9064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7" d="100"/>
          <a:sy n="107" d="100"/>
        </p:scale>
        <p:origin x="-163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55313-D1CA-47CA-AE08-5D6BDB0C6993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CA7DF-BB5C-40E6-92CD-D9FA56A9B1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2693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CA7DF-BB5C-40E6-92CD-D9FA56A9B11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4369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214290"/>
            <a:ext cx="868362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1906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800" b="1" dirty="0" smtClean="0">
              <a:solidFill>
                <a:srgbClr val="1906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Анализ </a:t>
            </a:r>
            <a:r>
              <a:rPr lang="ru-RU" sz="4800" b="1" dirty="0" smtClean="0"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шибок</a:t>
            </a:r>
            <a:r>
              <a:rPr kumimoji="0" lang="ru-RU" sz="4800" b="1" i="0" u="none" strike="noStrike" cap="none" normalizeH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при переводе больных</a:t>
            </a:r>
            <a:r>
              <a:rPr kumimoji="0" lang="ru-RU" sz="4800" b="1" i="0" u="none" strike="noStrike" cap="none" normalizeH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 отделение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интенсивной терапии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 линии РЦЭМП и МК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1906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27" name="AutoShape 3" descr="https://pbs.twimg.com/media/DdUqkwlW0AE0cR2.jpg: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AutoShape 5" descr="https://pbs.twimg.com/media/DdUqkwlW0AE0cR2.jpg: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https://pbs.twimg.com/media/DdUqkwlW0AE0cR2.jpg: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643174" y="5715016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доц. Коваленко В.Л.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71472" y="142852"/>
            <a:ext cx="81375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ГОО ВПО ДОНЕЦКИЙ   НАЦИОНАЛЬНЫЙ   </a:t>
            </a:r>
            <a:r>
              <a:rPr lang="ru-RU" alt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МЕДИЦИНСКИЙ   </a:t>
            </a:r>
            <a:r>
              <a:rPr lang="ru-RU" alt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УНИВЕРСИТЕТ ИМ.М.ГОРЬКОГО</a:t>
            </a:r>
            <a:endParaRPr lang="ru-RU" altLang="ru-RU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/>
            <a:r>
              <a:rPr lang="ru-RU" alt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Кафедра </a:t>
            </a:r>
            <a:r>
              <a:rPr lang="uk-UA" altLang="ru-RU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анестезиологии</a:t>
            </a:r>
            <a:r>
              <a:rPr lang="ru-RU" alt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uk-UA" altLang="ru-RU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интенсивной</a:t>
            </a:r>
            <a:r>
              <a:rPr lang="ru-RU" alt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терапии,</a:t>
            </a:r>
            <a:endParaRPr lang="ru-RU" altLang="ru-RU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/>
            <a:r>
              <a:rPr lang="ru-RU" alt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медицины</a:t>
            </a:r>
            <a:r>
              <a:rPr lang="uk-UA" alt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неотложных</a:t>
            </a:r>
            <a:r>
              <a:rPr lang="uk-UA" alt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состояний ФИПО</a:t>
            </a:r>
            <a:endParaRPr lang="ru-RU" altLang="ru-RU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76200" y="288668"/>
            <a:ext cx="891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продолжающемся кровотечении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известного источника и при нестабильном гемостазе;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1906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C:\Documents and Settings\Наталья\Рабочий стол\webinfo.kz-4.06.2019-3785b4Bztq82veetsfuTebRh3dg7VFw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749" y="1219200"/>
            <a:ext cx="8229600" cy="4267200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C:\Documents and Settings\Наталья\Рабочий стол\3dd9a4b9da47844b99de18eae9ed9f8d-400x2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3409087"/>
            <a:ext cx="4905375" cy="305562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533400" y="335569"/>
            <a:ext cx="80962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больных </a:t>
            </a:r>
            <a:r>
              <a:rPr lang="ru-RU" sz="2400" b="1" dirty="0" smtClean="0"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нестабильной гемодинамикой,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 smtClean="0"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коррекции её высокими дозами вазопрессоров</a:t>
            </a:r>
            <a:r>
              <a:rPr lang="ru-RU" sz="2400" b="1" dirty="0"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1906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6988b82231318af8ac95b6a66e35e75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24" y="1447800"/>
            <a:ext cx="3667966" cy="3922575"/>
          </a:xfrm>
          <a:prstGeom prst="rect">
            <a:avLst/>
          </a:prstGeom>
          <a:solidFill>
            <a:srgbClr val="FFFFFF"/>
          </a:solidFill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39083" y="381000"/>
            <a:ext cx="891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больных с гипоксией (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Sat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при ингаляции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 &lt; 80%)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паренхиматозном поражении легких.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1906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C:\Documents and Settings\Наталья\Рабочий стол\ishemicheskigipoksicheskayaentsefalopati-f8db59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752600"/>
            <a:ext cx="6172200" cy="4105095"/>
          </a:xfrm>
          <a:prstGeom prst="rect">
            <a:avLst/>
          </a:prstGeom>
          <a:noFill/>
          <a:effectLst>
            <a:glow rad="1041400">
              <a:schemeClr val="accent6">
                <a:lumMod val="20000"/>
                <a:lumOff val="80000"/>
              </a:schemeClr>
            </a:glow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Наталья\Рабочий стол\63cafb7ab8fa2435ae35e14c4d952b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2017"/>
            <a:ext cx="6739631" cy="4572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81000" y="4267200"/>
            <a:ext cx="84434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сокращения  времени   диагностики  и начала лечения,  должна быть   преемственность и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согласованность при транспортировке для выполнения дополнительных методов обследования (КТ, МРТ) до госпитализации в переводимый стационар. 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1906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62200"/>
            <a:ext cx="5459767" cy="4094825"/>
          </a:xfrm>
          <a:prstGeom prst="rect">
            <a:avLst/>
          </a:prstGeom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04800" y="852851"/>
            <a:ext cx="844562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всех случаях перевода и транспортировки должен быть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врачебный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значит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целесообразный подход</a:t>
            </a:r>
            <a:r>
              <a:rPr lang="ru-RU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3" name="Picture 9" descr="C:\Documents and Settings\Наталья\Рабочий стол\gww-gwl698757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29" y="160338"/>
            <a:ext cx="6259185" cy="4152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91826" y="4876800"/>
            <a:ext cx="883528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Заложниками сложившейся ситуации, становятся врачи анестезиологи, осуществляющие такой вид помощи.  Мы должны признать существование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эпидемии ошибок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 важной причины неблагоприятных исходов и стремиться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повышению профиля безопасности наших пациентов и улучшению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благоприятных исходов.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1906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6628" name="AutoShape 4" descr="https://fscomps.fotosearch.com/compc/GLW/GLW055/weiblich-krankenschwester-stock-bild__gwl698757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https://fscomps.fotosearch.com/compc/GLW/GLW055/weiblich-krankenschwester-stock-bild__gwl698757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2" name="AutoShape 8" descr="https://m.patronage.ru/files/patronage/pages/1550/chastnaja_skoraja_medicinskaja_pomos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248400" y="0"/>
            <a:ext cx="27432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настоящее время вопросам транспортировки пациентов  в критическом состоянии уделяется все большее внимание.  Необходимость в данном виде квалифицированной помощи за счет увеличения количества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проблемных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первичного уровня  оказания медицинской помощи увеличивается с каждым днем. 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rgbClr val="1906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55000"/>
                <a:satMod val="300000"/>
              </a:schemeClr>
            </a:gs>
            <a:gs pos="40000">
              <a:schemeClr val="bg2">
                <a:tint val="65000"/>
                <a:satMod val="300000"/>
              </a:schemeClr>
            </a:gs>
            <a:gs pos="100000">
              <a:schemeClr val="bg2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7503" y="152400"/>
            <a:ext cx="8763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Транспортировка, всегда является дополнительной нагрузкой, может привести к ухудшению состояния больных. Успешность и безопасность транспортировки во многом зависит от конкретных условий (медицинского и немедицинского характера) в которых она осуществляется, а так же от соблюдения медицинским персоналом системы правил. Пациент в критическом состоянии наиболее уязвим в отношении развития различных осложнений в силу имеющихся органно-системных расстройств и высокой агрессивности лечения.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1906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27650" name="Picture 2" descr="C:\Documents and Settings\Наталья\Рабочий стол\157491823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37778"/>
            <a:ext cx="8458200" cy="4901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Наталья\Рабочий стол\depositphotos_4967582-stock-photo-life-flight-helecop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00155" cy="3845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70887" y="4953000"/>
            <a:ext cx="85488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настоящее время все чаще пересматриваются вопросы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нетранспортабельности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и по мере развития новых технологий и оснащения транспортных средств  новым оборудованием, абсолютные противопоказания становятся относительными.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1906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248400" y="423792"/>
            <a:ext cx="277131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Нетранспортабельность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это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прогностически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неблагоприятное состояние, при котором во время транспортировки у больного могут развиться (или усугубиться)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жизнеопасные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осложнения, вплоть до наступления смерти. 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1906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Наталья\Рабочий стол\img0.jpg"/>
          <p:cNvPicPr>
            <a:picLocks noChangeAspect="1" noChangeArrowheads="1"/>
          </p:cNvPicPr>
          <p:nvPr/>
        </p:nvPicPr>
        <p:blipFill rotWithShape="1">
          <a:blip r:embed="rId2"/>
          <a:srcRect t="7462" r="-271" b="37589"/>
          <a:stretch/>
        </p:blipFill>
        <p:spPr bwMode="auto">
          <a:xfrm>
            <a:off x="381000" y="152400"/>
            <a:ext cx="8382000" cy="24384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softEdge rad="635000"/>
          </a:effectLst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72433" y="2666999"/>
            <a:ext cx="8599133" cy="385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Независимо от вида транспортировки следует решить следующие вопросы: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1" i="0" u="sng" strike="noStrike" cap="none" normalizeH="0" baseline="0" dirty="0" smtClean="0">
              <a:ln>
                <a:noFill/>
              </a:ln>
              <a:solidFill>
                <a:srgbClr val="1906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ru-RU" b="1" dirty="0"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очему необходима транспортировка – определить цель, которую хотят достичь транспортируя больного;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1906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ru-RU" b="1" dirty="0"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должен транспортироваться – выставить показания для транспортировки;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1906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ru-RU" b="1" dirty="0"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может быть транспортирован – учесть противопоказания к транспортировке;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1906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lang="ru-RU" b="1" dirty="0"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уда должен быть транспортирован пациент – в какое подразделение или учреждение;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1906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lang="ru-RU" b="1" dirty="0"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ем должен быть транспортирован пациент – каким персоналом;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1906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</a:t>
            </a:r>
            <a:r>
              <a:rPr lang="ru-RU" b="1" dirty="0"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ем должен быть транспортирован пациент – каким транспортом;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1906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</a:t>
            </a:r>
            <a:r>
              <a:rPr lang="ru-RU" b="1" dirty="0"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 должен быть транспортирован пациент – какое требуется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оснащение и мониторинг.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1906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362200" y="341732"/>
            <a:ext cx="4229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Нецелесообразен перевод:</a:t>
            </a:r>
            <a:endParaRPr kumimoji="0" lang="ru-RU" sz="32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53753" y="990600"/>
            <a:ext cx="838421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отделения интенсивной терапии в отделение интенсивной терапии при отсутствии необходимости в дополнительных методах диагностики и лечения в стационаре более высокого уровня;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1906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3" descr="C:\Documents and Settings\Наталья\Рабочий стол\94f64530_resizedScaled_1020to4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421" y="1991557"/>
            <a:ext cx="7944398" cy="3886200"/>
          </a:xfrm>
          <a:prstGeom prst="rect">
            <a:avLst/>
          </a:prstGeom>
          <a:noFill/>
          <a:effectLst>
            <a:glow rad="228600">
              <a:schemeClr val="accent6">
                <a:lumMod val="20000"/>
                <a:lumOff val="80000"/>
                <a:alpha val="40000"/>
              </a:schemeClr>
            </a:glow>
            <a:reflection blurRad="6350" stA="50000" endA="300" endPos="38500" dist="50800" dir="5400000" sy="-100000" algn="bl" rotWithShape="0"/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42782" y="304800"/>
            <a:ext cx="885843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больных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хроническими формами заболевания,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 более </a:t>
            </a:r>
            <a:r>
              <a:rPr kumimoji="0" lang="ru-RU" sz="2000" b="1" i="0" strike="noStrike" cap="none" normalizeH="0" baseline="0" dirty="0" err="1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инкурабельных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больных,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силу того, что основная цель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реанимации это -  выздоровление пациента; </a:t>
            </a: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rgbClr val="1906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C:\Documents and Settings\Наталья\Рабочий стол\7b3d156e13ca5df8ac354a98e42cd51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00200"/>
            <a:ext cx="6096000" cy="4722254"/>
          </a:xfrm>
          <a:prstGeom prst="rect">
            <a:avLst/>
          </a:prstGeom>
          <a:noFill/>
          <a:effectLst>
            <a:glow rad="228600">
              <a:schemeClr val="accent6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52400" y="457200"/>
            <a:ext cx="8763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категорическому настоянию родственников,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принципу «а там будет лучше»,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 более, по настоянию врачей, по принципу  «у нас ничего нет»;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1906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C:\Documents and Settings\Наталья\Рабочий стол\7de2a1c333bf4ef492d623150baf0cb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7300" y="1676400"/>
            <a:ext cx="6553200" cy="4026149"/>
          </a:xfrm>
          <a:prstGeom prst="rect">
            <a:avLst/>
          </a:prstGeom>
          <a:noFill/>
          <a:effectLst>
            <a:glow rad="228600">
              <a:schemeClr val="accent6">
                <a:lumMod val="20000"/>
                <a:lumOff val="80000"/>
                <a:alpha val="40000"/>
              </a:schemeClr>
            </a:glow>
            <a:reflection blurRad="6350" stA="50000" endA="300" endPos="55000" dir="5400000" sy="-100000" algn="bl" rotWithShape="0"/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52400" y="304800"/>
            <a:ext cx="891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первые сутки послеоперационного периода,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190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обеспечения прежде всего безопасности пациента;  </a:t>
            </a:r>
            <a:endParaRPr kumimoji="0" lang="ru-RU" sz="1800" b="1" i="0" strike="noStrike" cap="none" normalizeH="0" baseline="0" dirty="0" smtClean="0">
              <a:ln>
                <a:noFill/>
              </a:ln>
              <a:solidFill>
                <a:srgbClr val="1906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C:\Documents and Settings\Наталья\Рабочий стол\profilaktika-oslozhneniy-posleoperacionnogo-perio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135797"/>
            <a:ext cx="4953000" cy="4791533"/>
          </a:xfrm>
          <a:prstGeom prst="rect">
            <a:avLst/>
          </a:prstGeom>
          <a:noFill/>
          <a:effectLst>
            <a:glow rad="228600">
              <a:schemeClr val="accent6">
                <a:lumMod val="20000"/>
                <a:lumOff val="80000"/>
                <a:alpha val="40000"/>
              </a:schemeClr>
            </a:glow>
            <a:reflection blurRad="6350" stA="50000" endA="300" endPos="55000" dir="5400000" sy="-100000" algn="bl" rotWithShape="0"/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2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187</TotalTime>
  <Words>524</Words>
  <Application>Microsoft Office PowerPoint</Application>
  <PresentationFormat>Экран (4:3)</PresentationFormat>
  <Paragraphs>48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Владимир</cp:lastModifiedBy>
  <cp:revision>23</cp:revision>
  <dcterms:modified xsi:type="dcterms:W3CDTF">2020-10-31T08:00:13Z</dcterms:modified>
</cp:coreProperties>
</file>