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  <p:sldMasterId id="2147483705" r:id="rId4"/>
  </p:sldMasterIdLst>
  <p:notesMasterIdLst>
    <p:notesMasterId r:id="rId30"/>
  </p:notesMasterIdLst>
  <p:sldIdLst>
    <p:sldId id="256" r:id="rId5"/>
    <p:sldId id="372" r:id="rId6"/>
    <p:sldId id="323" r:id="rId7"/>
    <p:sldId id="367" r:id="rId8"/>
    <p:sldId id="368" r:id="rId9"/>
    <p:sldId id="369" r:id="rId10"/>
    <p:sldId id="370" r:id="rId11"/>
    <p:sldId id="371" r:id="rId12"/>
    <p:sldId id="324" r:id="rId13"/>
    <p:sldId id="325" r:id="rId14"/>
    <p:sldId id="328" r:id="rId15"/>
    <p:sldId id="329" r:id="rId16"/>
    <p:sldId id="326" r:id="rId17"/>
    <p:sldId id="330" r:id="rId18"/>
    <p:sldId id="331" r:id="rId19"/>
    <p:sldId id="332" r:id="rId20"/>
    <p:sldId id="333" r:id="rId21"/>
    <p:sldId id="334" r:id="rId22"/>
    <p:sldId id="336" r:id="rId23"/>
    <p:sldId id="337" r:id="rId24"/>
    <p:sldId id="335" r:id="rId25"/>
    <p:sldId id="338" r:id="rId26"/>
    <p:sldId id="339" r:id="rId27"/>
    <p:sldId id="341" r:id="rId28"/>
    <p:sldId id="36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19" autoAdjust="0"/>
    <p:restoredTop sz="94660"/>
  </p:normalViewPr>
  <p:slideViewPr>
    <p:cSldViewPr>
      <p:cViewPr varScale="1">
        <p:scale>
          <a:sx n="77" d="100"/>
          <a:sy n="77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CAE65-3F9F-459A-93C3-5D7BD27A7730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8A8BC-738C-4E03-B074-758B9B308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74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6054B6-2605-4FAA-8D1C-A0756FD3CCA6}" type="datetimeFigureOut">
              <a:rPr lang="ru-RU">
                <a:solidFill>
                  <a:srgbClr val="04617B"/>
                </a:solidFill>
              </a:rPr>
              <a:pPr>
                <a:defRPr/>
              </a:pPr>
              <a:t>29.10.2020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F5DAC75-02A6-48AB-B8A7-959CF3B67A49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90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C4F89E7-73DC-482A-BBEA-B59ADEE485FD}" type="datetimeFigureOut">
              <a:rPr lang="ru-RU">
                <a:solidFill>
                  <a:srgbClr val="04617B"/>
                </a:solidFill>
              </a:rPr>
              <a:pPr>
                <a:defRPr/>
              </a:pPr>
              <a:t>29.10.2020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25741BF-6297-4E90-B0EE-0C362829C77C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3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4940A9B-7CD4-45BB-AC69-E82E57DB15EC}" type="datetimeFigureOut">
              <a:rPr lang="ru-RU">
                <a:solidFill>
                  <a:srgbClr val="04617B"/>
                </a:solidFill>
              </a:rPr>
              <a:pPr>
                <a:defRPr/>
              </a:pPr>
              <a:t>29.10.2020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9F607A-7827-47F6-800C-92ED46A7D894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34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7B7A590-3982-46C9-A8B9-8858B154D2E2}" type="datetimeFigureOut">
              <a:rPr lang="ru-RU">
                <a:solidFill>
                  <a:srgbClr val="04617B"/>
                </a:solidFill>
              </a:rPr>
              <a:pPr>
                <a:defRPr/>
              </a:pPr>
              <a:t>29.10.2020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57CA849-FA0A-4B0E-9108-7242580D291C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29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4AD2D43-355F-4C35-BFC0-91F216ECC566}" type="datetimeFigureOut">
              <a:rPr lang="ru-RU">
                <a:solidFill>
                  <a:srgbClr val="04617B"/>
                </a:solidFill>
              </a:rPr>
              <a:pPr>
                <a:defRPr/>
              </a:pPr>
              <a:t>29.10.2020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EDC75EB-02DA-41BC-AFC9-37369DD5964D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64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D09B55C-E65D-4A59-A03C-39C0DE38D742}" type="datetimeFigureOut">
              <a:rPr lang="ru-RU">
                <a:solidFill>
                  <a:srgbClr val="04617B"/>
                </a:solidFill>
              </a:rPr>
              <a:pPr>
                <a:defRPr/>
              </a:pPr>
              <a:t>29.10.2020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BA8D8A5-EB1C-4837-A2AA-5B13B4371B87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82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20ABD9F-9F32-4D26-BEDF-FED19AA34E47}" type="datetimeFigureOut">
              <a:rPr lang="ru-RU">
                <a:solidFill>
                  <a:srgbClr val="04617B"/>
                </a:solidFill>
              </a:rPr>
              <a:pPr>
                <a:defRPr/>
              </a:pPr>
              <a:t>29.10.2020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AB15FD3-0941-4929-A4CB-DDD18BC6AB28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88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736EB65-3B26-40C1-931B-B795C932BBE1}" type="datetimeFigureOut">
              <a:rPr lang="ru-RU">
                <a:solidFill>
                  <a:srgbClr val="04617B"/>
                </a:solidFill>
              </a:rPr>
              <a:pPr>
                <a:defRPr/>
              </a:pPr>
              <a:t>29.10.2020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841AEDB-FFFE-4CFF-8EF3-0DCC083E76A9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69ACF4B-F4FB-4265-9E19-A0C147BD40FD}" type="datetimeFigureOut">
              <a:rPr lang="ru-RU">
                <a:solidFill>
                  <a:srgbClr val="04617B"/>
                </a:solidFill>
              </a:rPr>
              <a:pPr>
                <a:defRPr/>
              </a:pPr>
              <a:t>29.10.2020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DC478B2-6873-496A-B37A-4C8D663C8D2F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60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18567BE-D97B-468D-9A00-FF0534041D80}" type="datetimeFigureOut">
              <a:rPr lang="ru-RU">
                <a:solidFill>
                  <a:srgbClr val="04617B"/>
                </a:solidFill>
              </a:rPr>
              <a:pPr>
                <a:defRPr/>
              </a:pPr>
              <a:t>29.10.2020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54584B0-CC5E-43D6-85AE-696602B3E832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54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A246358-9FB2-4A51-8D33-9EAB5E05585C}" type="datetimeFigureOut">
              <a:rPr lang="ru-RU">
                <a:solidFill>
                  <a:srgbClr val="04617B"/>
                </a:solidFill>
              </a:rPr>
              <a:pPr>
                <a:defRPr/>
              </a:pPr>
              <a:t>29.10.2020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F588CDA-6196-47EE-815F-10D3C7081638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09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D5D89-2E67-45FE-BC2A-F12E2EEFF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5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D5D89-2E67-45FE-BC2A-F12E2EEFF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32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D5D89-2E67-45FE-BC2A-F12E2EEFF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32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D5D89-2E67-45FE-BC2A-F12E2EEFF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15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2E92-FA10-41F2-99CF-20A1713DD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B08D-9339-4B19-BEF6-B9A0811FE9FF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21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2E92-FA10-41F2-99CF-20A1713DD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B08D-9339-4B19-BEF6-B9A0811FE9FF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56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2E92-FA10-41F2-99CF-20A1713DD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B08D-9339-4B19-BEF6-B9A0811FE9FF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6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2E92-FA10-41F2-99CF-20A1713DD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B08D-9339-4B19-BEF6-B9A0811FE9FF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617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2E92-FA10-41F2-99CF-20A1713DD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B08D-9339-4B19-BEF6-B9A0811FE9FF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5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2E92-FA10-41F2-99CF-20A1713DD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B08D-9339-4B19-BEF6-B9A0811FE9FF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46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2E92-FA10-41F2-99CF-20A1713DD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B08D-9339-4B19-BEF6-B9A0811FE9FF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072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2E92-FA10-41F2-99CF-20A1713DD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B08D-9339-4B19-BEF6-B9A0811FE9FF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49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B08D-9339-4B19-BEF6-B9A0811FE9FF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2E92-FA10-41F2-99CF-20A1713DD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663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2E92-FA10-41F2-99CF-20A1713DD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B08D-9339-4B19-BEF6-B9A0811FE9FF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772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2E92-FA10-41F2-99CF-20A1713DD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B08D-9339-4B19-BEF6-B9A0811FE9FF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3603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2E92-FA10-41F2-99CF-20A1713DD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B08D-9339-4B19-BEF6-B9A0811FE9FF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327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2E92-FA10-41F2-99CF-20A1713DD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B08D-9339-4B19-BEF6-B9A0811FE9FF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181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2E92-FA10-41F2-99CF-20A1713DD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B08D-9339-4B19-BEF6-B9A0811FE9FF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181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2E92-FA10-41F2-99CF-20A1713DD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B08D-9339-4B19-BEF6-B9A0811FE9FF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78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2E92-FA10-41F2-99CF-20A1713DD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B08D-9339-4B19-BEF6-B9A0811FE9FF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069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BA33C57-2955-4059-BBCD-82A8AEE188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681" y="3665838"/>
            <a:ext cx="4557713" cy="3200400"/>
          </a:xfrm>
          <a:prstGeom prst="rect">
            <a:avLst/>
          </a:prstGeom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041651"/>
            <a:ext cx="38862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8"/>
            <a:ext cx="9144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0718" y="1620838"/>
            <a:ext cx="9160674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0718" y="3662363"/>
            <a:ext cx="9160674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=""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457200" y="1600200"/>
            <a:ext cx="8448676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9144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0718" y="1620838"/>
            <a:ext cx="9160674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="" xmlns:a16="http://schemas.microsoft.com/office/drawing/2014/main" id="{DE77B297-BA66-4928-B55A-853A709359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863" y="317828"/>
            <a:ext cx="2003762" cy="96233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0718" y="3662363"/>
            <a:ext cx="9160674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6641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38128"/>
            <a:ext cx="8154333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07" y="1513047"/>
            <a:ext cx="8158147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644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64" y="330201"/>
            <a:ext cx="8433112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9144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0FA01F1A-8AE6-48F9-95F4-73790D6CA686}"/>
              </a:ext>
            </a:extLst>
          </p:cNvPr>
          <p:cNvCxnSpPr/>
          <p:nvPr userDrawn="1"/>
        </p:nvCxnSpPr>
        <p:spPr>
          <a:xfrm>
            <a:off x="1" y="6589713"/>
            <a:ext cx="9144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8">
            <a:extLst>
              <a:ext uri="{FF2B5EF4-FFF2-40B4-BE49-F238E27FC236}">
                <a16:creationId xmlns="" xmlns:a16="http://schemas.microsoft.com/office/drawing/2014/main" id="{AE3A72E3-C1BB-41C0-975D-BD50CDE81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6"/>
          <a:stretch>
            <a:fillRect/>
          </a:stretch>
        </p:blipFill>
        <p:spPr bwMode="auto">
          <a:xfrm>
            <a:off x="6309122" y="5357813"/>
            <a:ext cx="283249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505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38128"/>
            <a:ext cx="815433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9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10730"/>
            <a:ext cx="3922178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165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10730"/>
            <a:ext cx="3922178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319" y="238128"/>
            <a:ext cx="8154333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9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4762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38128"/>
            <a:ext cx="8355791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5957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88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>
            <a:extLst>
              <a:ext uri="{FF2B5EF4-FFF2-40B4-BE49-F238E27FC236}">
                <a16:creationId xmlns="" xmlns:a16="http://schemas.microsoft.com/office/drawing/2014/main" id="{8747257F-EDEA-4B19-A521-737D316575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8"/>
          <a:stretch>
            <a:fillRect/>
          </a:stretch>
        </p:blipFill>
        <p:spPr bwMode="auto">
          <a:xfrm>
            <a:off x="6398419" y="3414242"/>
            <a:ext cx="27432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63" y="239716"/>
            <a:ext cx="8433012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319" y="1895478"/>
            <a:ext cx="8154333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16673" y="4605619"/>
            <a:ext cx="9160673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9">
            <a:extLst>
              <a:ext uri="{FF2B5EF4-FFF2-40B4-BE49-F238E27FC236}">
                <a16:creationId xmlns="" xmlns:a16="http://schemas.microsoft.com/office/drawing/2014/main" id="{DF9EACC2-568A-498C-8601-A87328BD11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5763" y="4856675"/>
            <a:ext cx="8462963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E1471D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="" xmlns:a16="http://schemas.microsoft.com/office/drawing/2014/main" id="{AF4F9F73-BEC1-4E4B-A964-017445771F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31"/>
          <a:stretch/>
        </p:blipFill>
        <p:spPr bwMode="auto">
          <a:xfrm>
            <a:off x="6111479" y="6231266"/>
            <a:ext cx="2764631" cy="26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62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310479-7D99-4897-9148-56D5B743F2BB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C9A58E-A6F6-4C35-8850-45B721601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067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72E92-FA10-41F2-99CF-20A1713DD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67B08D-9339-4B19-BEF6-B9A0811FE9FF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1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=""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319" y="238125"/>
            <a:ext cx="815433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=""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0173" y="1517650"/>
            <a:ext cx="8161479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2"/>
            <a:ext cx="9144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2"/>
            <a:ext cx="9144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DFEB3B6D-B8AE-4726-B830-C447FAD3394B}"/>
              </a:ext>
            </a:extLst>
          </p:cNvPr>
          <p:cNvCxnSpPr/>
          <p:nvPr userDrawn="1"/>
        </p:nvCxnSpPr>
        <p:spPr>
          <a:xfrm>
            <a:off x="1" y="6745288"/>
            <a:ext cx="9144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311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581128"/>
            <a:ext cx="6264696" cy="1296144"/>
          </a:xfrm>
        </p:spPr>
        <p:txBody>
          <a:bodyPr>
            <a:normAutofit fontScale="92500" lnSpcReduction="20000"/>
          </a:bodyPr>
          <a:lstStyle/>
          <a:p>
            <a:r>
              <a:rPr lang="ru-RU" sz="2500" b="1" i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Колесников А.Н. </a:t>
            </a:r>
            <a:r>
              <a:rPr lang="ru-RU" sz="2500" i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– </a:t>
            </a:r>
            <a:r>
              <a:rPr lang="ru-RU" sz="2500" i="1" dirty="0" err="1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д.мед.н</a:t>
            </a:r>
            <a:r>
              <a:rPr lang="ru-RU" sz="2500" i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., заведующий кафедрой анестезиологии, реаниматологии и неонатологии ГОО ВПО ДОННМУ ИМ.М.ГОРЬКОГО</a:t>
            </a:r>
          </a:p>
          <a:p>
            <a:endParaRPr lang="ru-RU" sz="2500" i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628799"/>
            <a:ext cx="7354819" cy="1368153"/>
          </a:xfrm>
        </p:spPr>
        <p:txBody>
          <a:bodyPr/>
          <a:lstStyle/>
          <a:p>
            <a:pPr marL="182880" lvl="0" indent="0" algn="ctr">
              <a:buNone/>
            </a:pPr>
            <a:r>
              <a:rPr lang="ru-RU" sz="2800" dirty="0" err="1">
                <a:effectLst/>
              </a:rPr>
              <a:t>Седация</a:t>
            </a:r>
            <a:r>
              <a:rPr lang="ru-RU" sz="2800" dirty="0">
                <a:effectLst/>
              </a:rPr>
              <a:t> и релаксация у больных с вирусной пневмонией. </a:t>
            </a:r>
            <a:br>
              <a:rPr lang="ru-RU" sz="2800" dirty="0">
                <a:effectLst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48680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ГОО ВПО «Донецкий национальный медицинский университет </a:t>
            </a:r>
            <a:r>
              <a:rPr lang="ru-RU" sz="1600" dirty="0" smtClean="0"/>
              <a:t>имени </a:t>
            </a:r>
            <a:r>
              <a:rPr lang="ru-RU" sz="1600" dirty="0" err="1"/>
              <a:t>М.Горького</a:t>
            </a:r>
            <a:r>
              <a:rPr lang="ru-RU" sz="1600" dirty="0"/>
              <a:t>»</a:t>
            </a:r>
          </a:p>
          <a:p>
            <a:pPr algn="ctr"/>
            <a:r>
              <a:rPr lang="ru-RU" sz="1600" dirty="0"/>
              <a:t>Кафедра анестезиологии, реаниматологии и неонатологии</a:t>
            </a:r>
          </a:p>
        </p:txBody>
      </p:sp>
      <p:pic>
        <p:nvPicPr>
          <p:cNvPr id="5" name="Picture 7" descr="docu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69160"/>
            <a:ext cx="2109788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512511" cy="1143000"/>
          </a:xfrm>
        </p:spPr>
        <p:txBody>
          <a:bodyPr/>
          <a:lstStyle/>
          <a:p>
            <a:r>
              <a:rPr lang="ru-RU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Основные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628800"/>
            <a:ext cx="7632848" cy="498688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  <a:ea typeface="Calibri"/>
              </a:rPr>
              <a:t>Легочно-мозговой рефлекс блуждающего нерва</a:t>
            </a:r>
            <a:r>
              <a:rPr lang="ru-RU" sz="2400" dirty="0">
                <a:ea typeface="Calibri"/>
              </a:rPr>
              <a:t>, индуцированный ИВЛ, также может способствовать активации </a:t>
            </a:r>
            <a:r>
              <a:rPr lang="ru-RU" sz="2400" dirty="0" err="1">
                <a:ea typeface="Calibri"/>
              </a:rPr>
              <a:t>дофаминовых</a:t>
            </a:r>
            <a:r>
              <a:rPr lang="ru-RU" sz="2400" dirty="0">
                <a:ea typeface="Calibri"/>
              </a:rPr>
              <a:t> рецепторов типа 2 (</a:t>
            </a:r>
            <a:r>
              <a:rPr lang="en-US" sz="2400" dirty="0">
                <a:ea typeface="Calibri"/>
              </a:rPr>
              <a:t>DRD</a:t>
            </a:r>
            <a:r>
              <a:rPr lang="ru-RU" sz="2400" dirty="0">
                <a:ea typeface="Calibri"/>
              </a:rPr>
              <a:t>2) в </a:t>
            </a:r>
            <a:r>
              <a:rPr lang="ru-RU" sz="2400" dirty="0" err="1">
                <a:ea typeface="Calibri"/>
              </a:rPr>
              <a:t>гиппокампе</a:t>
            </a:r>
            <a:r>
              <a:rPr lang="ru-RU" sz="2400" dirty="0">
                <a:ea typeface="Calibri"/>
              </a:rPr>
              <a:t> и приводить к </a:t>
            </a:r>
            <a:r>
              <a:rPr lang="ru-RU" sz="2400" dirty="0" err="1">
                <a:ea typeface="Calibri"/>
              </a:rPr>
              <a:t>апоптозу</a:t>
            </a:r>
            <a:r>
              <a:rPr lang="ru-RU" sz="2400" dirty="0">
                <a:ea typeface="Calibri"/>
              </a:rPr>
              <a:t> </a:t>
            </a:r>
            <a:r>
              <a:rPr lang="ru-RU" sz="2400" dirty="0" smtClean="0">
                <a:ea typeface="Calibri"/>
              </a:rPr>
              <a:t>нейронов.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ea typeface="Calibri"/>
              </a:rPr>
              <a:t> </a:t>
            </a:r>
            <a:r>
              <a:rPr lang="ru-RU" sz="2400" dirty="0">
                <a:ea typeface="Times New Roman"/>
                <a:cs typeface="Times New Roman"/>
              </a:rPr>
              <a:t>Таким образом, учет «</a:t>
            </a:r>
            <a:r>
              <a:rPr lang="ru-RU" sz="2400" dirty="0" err="1">
                <a:ea typeface="Times New Roman"/>
                <a:cs typeface="Times New Roman"/>
              </a:rPr>
              <a:t>биотравмы</a:t>
            </a:r>
            <a:r>
              <a:rPr lang="ru-RU" sz="2400" dirty="0">
                <a:ea typeface="Times New Roman"/>
                <a:cs typeface="Times New Roman"/>
              </a:rPr>
              <a:t>» легких у пациентов, госпитализированных в ОИТ, для предупреждения (или как первой фазы?) ОРДС и/или вентилятор – ассоциированной пневмонии является актуальным. При этом, кроме </a:t>
            </a:r>
            <a:r>
              <a:rPr lang="ru-RU" sz="2400" dirty="0" err="1">
                <a:ea typeface="Times New Roman"/>
                <a:cs typeface="Times New Roman"/>
              </a:rPr>
              <a:t>протективных</a:t>
            </a:r>
            <a:r>
              <a:rPr lang="ru-RU" sz="2400" dirty="0">
                <a:ea typeface="Times New Roman"/>
                <a:cs typeface="Times New Roman"/>
              </a:rPr>
              <a:t> технологий ИВЛ, перспективно учитывать влияние препаратов для </a:t>
            </a:r>
            <a:r>
              <a:rPr lang="ru-RU" sz="2400" dirty="0" err="1">
                <a:ea typeface="Times New Roman"/>
                <a:cs typeface="Times New Roman"/>
              </a:rPr>
              <a:t>седации</a:t>
            </a:r>
            <a:r>
              <a:rPr lang="ru-RU" sz="2400" dirty="0">
                <a:ea typeface="Times New Roman"/>
                <a:cs typeface="Times New Roman"/>
              </a:rPr>
              <a:t> на иммунный статус, </a:t>
            </a:r>
            <a:r>
              <a:rPr lang="ru-RU" sz="2400" dirty="0" err="1">
                <a:ea typeface="Times New Roman"/>
                <a:cs typeface="Times New Roman"/>
              </a:rPr>
              <a:t>нейровоспаление</a:t>
            </a:r>
            <a:r>
              <a:rPr lang="ru-RU" sz="2400" dirty="0">
                <a:ea typeface="Times New Roman"/>
                <a:cs typeface="Times New Roman"/>
              </a:rPr>
              <a:t>, также как профилактику осложнений </a:t>
            </a:r>
            <a:r>
              <a:rPr lang="ru-RU" sz="2400" dirty="0" err="1">
                <a:ea typeface="Times New Roman"/>
                <a:cs typeface="Times New Roman"/>
              </a:rPr>
              <a:t>биотравмы</a:t>
            </a:r>
            <a:r>
              <a:rPr lang="ru-RU" sz="2400" dirty="0">
                <a:ea typeface="Times New Roman"/>
                <a:cs typeface="Times New Roman"/>
              </a:rPr>
              <a:t> легких. Одним из направлений, также следует считать применение препаратов с доказанным противовоспалительным эффектом, с возможностью обеспечения поверхностного уровня </a:t>
            </a:r>
            <a:r>
              <a:rPr lang="ru-RU" sz="2400" dirty="0" err="1">
                <a:ea typeface="Times New Roman"/>
                <a:cs typeface="Times New Roman"/>
              </a:rPr>
              <a:t>седации</a:t>
            </a:r>
            <a:r>
              <a:rPr lang="ru-RU" sz="2400" dirty="0">
                <a:ea typeface="Times New Roman"/>
                <a:cs typeface="Times New Roman"/>
              </a:rPr>
              <a:t>, </a:t>
            </a:r>
            <a:r>
              <a:rPr lang="ru-RU" sz="2400" dirty="0" err="1">
                <a:ea typeface="Times New Roman"/>
                <a:cs typeface="Times New Roman"/>
              </a:rPr>
              <a:t>нейропротективным</a:t>
            </a:r>
            <a:r>
              <a:rPr lang="ru-RU" sz="2400" dirty="0">
                <a:ea typeface="Times New Roman"/>
                <a:cs typeface="Times New Roman"/>
              </a:rPr>
              <a:t> эффектом без системных гемодинамических колебаний.</a:t>
            </a:r>
            <a:endParaRPr lang="ru-RU" sz="1800" dirty="0">
              <a:ea typeface="Calibri"/>
              <a:cs typeface="Times New Roman"/>
            </a:endParaRPr>
          </a:p>
          <a:p>
            <a:endParaRPr lang="ru-RU" sz="2400" dirty="0" smtClean="0">
              <a:latin typeface="Times New Roman"/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1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537"/>
          </a:xfrm>
        </p:spPr>
        <p:txBody>
          <a:bodyPr/>
          <a:lstStyle/>
          <a:p>
            <a:r>
              <a:rPr lang="ru-RU" sz="4000" b="1" dirty="0" smtClean="0"/>
              <a:t>Показания </a:t>
            </a:r>
            <a:r>
              <a:rPr lang="ru-RU" sz="4000" b="1" dirty="0"/>
              <a:t>и сочетание препаратов для </a:t>
            </a:r>
            <a:r>
              <a:rPr lang="ru-RU" sz="4000" b="1" dirty="0" err="1"/>
              <a:t>анальгоседации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ле 141"/>
          <p:cNvSpPr txBox="1">
            <a:spLocks noChangeArrowheads="1"/>
          </p:cNvSpPr>
          <p:nvPr/>
        </p:nvSpPr>
        <p:spPr bwMode="auto">
          <a:xfrm>
            <a:off x="972279" y="2708920"/>
            <a:ext cx="1743075" cy="9366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Местные анестетики</a:t>
            </a:r>
            <a:endParaRPr lang="uk-UA" sz="6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Лидокаин</a:t>
            </a:r>
            <a:endParaRPr lang="uk-UA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ле 136"/>
          <p:cNvSpPr txBox="1">
            <a:spLocks noChangeArrowheads="1"/>
          </p:cNvSpPr>
          <p:nvPr/>
        </p:nvSpPr>
        <p:spPr bwMode="auto">
          <a:xfrm>
            <a:off x="90487" y="4074169"/>
            <a:ext cx="1190625" cy="3619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IL-1β </a:t>
            </a: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ая со стрелкой 137"/>
          <p:cNvSpPr>
            <a:spLocks noChangeShapeType="1"/>
          </p:cNvSpPr>
          <p:nvPr/>
        </p:nvSpPr>
        <p:spPr bwMode="auto">
          <a:xfrm rot="16200000" flipH="1">
            <a:off x="228278" y="4207837"/>
            <a:ext cx="200025" cy="95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Поле 135"/>
          <p:cNvSpPr txBox="1">
            <a:spLocks noChangeArrowheads="1"/>
          </p:cNvSpPr>
          <p:nvPr/>
        </p:nvSpPr>
        <p:spPr bwMode="auto">
          <a:xfrm>
            <a:off x="1841911" y="4104331"/>
            <a:ext cx="1190625" cy="35401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TNF-α</a:t>
            </a: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ая со стрелкой 138"/>
          <p:cNvSpPr>
            <a:spLocks noChangeShapeType="1"/>
          </p:cNvSpPr>
          <p:nvPr/>
        </p:nvSpPr>
        <p:spPr bwMode="auto">
          <a:xfrm rot="16200000" flipH="1">
            <a:off x="1874937" y="4276574"/>
            <a:ext cx="219075" cy="95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ая со стрелкой 139"/>
          <p:cNvSpPr>
            <a:spLocks noChangeShapeType="1"/>
          </p:cNvSpPr>
          <p:nvPr/>
        </p:nvSpPr>
        <p:spPr bwMode="auto">
          <a:xfrm rot="10800000" flipV="1">
            <a:off x="843756" y="3645545"/>
            <a:ext cx="614363" cy="398462"/>
          </a:xfrm>
          <a:prstGeom prst="bentConnector3">
            <a:avLst>
              <a:gd name="adj1" fmla="val 4987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Прямая со стрелкой 140"/>
          <p:cNvSpPr>
            <a:spLocks noChangeShapeType="1"/>
          </p:cNvSpPr>
          <p:nvPr/>
        </p:nvSpPr>
        <p:spPr bwMode="auto">
          <a:xfrm>
            <a:off x="2136486" y="3639681"/>
            <a:ext cx="585788" cy="398462"/>
          </a:xfrm>
          <a:prstGeom prst="bentConnector3">
            <a:avLst>
              <a:gd name="adj1" fmla="val 49866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33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3696"/>
            <a:ext cx="3635055" cy="150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52960"/>
            <a:ext cx="3505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2715354" y="4581128"/>
            <a:ext cx="5024998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1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Показания и сочетание препаратов для </a:t>
            </a:r>
            <a:r>
              <a:rPr lang="ru-RU" b="1" dirty="0" err="1"/>
              <a:t>анальгоседации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302470"/>
            <a:ext cx="3368675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203" y="1700808"/>
            <a:ext cx="5926137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412" y="3645024"/>
            <a:ext cx="4848551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382" y="4576479"/>
            <a:ext cx="3795713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3851920" y="4107458"/>
            <a:ext cx="5538319" cy="27505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4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r>
              <a:rPr lang="ru-RU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Основные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12776"/>
            <a:ext cx="8424936" cy="525658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Все анестетики, обладающие способностью противодействовать </a:t>
            </a:r>
            <a:r>
              <a:rPr lang="ru-RU" dirty="0" err="1"/>
              <a:t>глутамат</a:t>
            </a:r>
            <a:r>
              <a:rPr lang="ru-RU" dirty="0"/>
              <a:t>-опосредованной </a:t>
            </a:r>
            <a:r>
              <a:rPr lang="ru-RU" dirty="0" err="1"/>
              <a:t>эксайтотоксичности</a:t>
            </a:r>
            <a:r>
              <a:rPr lang="ru-RU" dirty="0"/>
              <a:t> и воспалению, могут быть логическими кандидатами для </a:t>
            </a:r>
            <a:r>
              <a:rPr lang="ru-RU" dirty="0" smtClean="0"/>
              <a:t>лечения</a:t>
            </a:r>
            <a:r>
              <a:rPr lang="en-US" dirty="0" smtClean="0"/>
              <a:t> COVID </a:t>
            </a:r>
            <a:r>
              <a:rPr lang="ru-RU" dirty="0" smtClean="0"/>
              <a:t>пневмонии.</a:t>
            </a:r>
            <a:r>
              <a:rPr lang="ru-RU" dirty="0"/>
              <a:t> </a:t>
            </a:r>
          </a:p>
          <a:p>
            <a:r>
              <a:rPr lang="ru-RU" dirty="0"/>
              <a:t>Однако дополнительная способность большинства анестетиков производить </a:t>
            </a:r>
            <a:r>
              <a:rPr lang="ru-RU" dirty="0" err="1"/>
              <a:t>вазодилатацию</a:t>
            </a:r>
            <a:r>
              <a:rPr lang="ru-RU" dirty="0"/>
              <a:t> при значительном снижении артериального давления может быть основным аргументом против идеи проверить их эффекты. Теоретически, из-за их минимального влияния на гемодинамический статус, </a:t>
            </a:r>
            <a:r>
              <a:rPr lang="ru-RU" dirty="0" err="1"/>
              <a:t>кетамин</a:t>
            </a:r>
            <a:r>
              <a:rPr lang="ru-RU" dirty="0"/>
              <a:t>, может рассматриваться как безопасный кандидат во время </a:t>
            </a:r>
            <a:r>
              <a:rPr lang="ru-RU" dirty="0" err="1"/>
              <a:t>нейропротективного</a:t>
            </a:r>
            <a:r>
              <a:rPr lang="ru-RU" dirty="0"/>
              <a:t> лечения у пациентов.</a:t>
            </a:r>
          </a:p>
          <a:p>
            <a:r>
              <a:rPr lang="ru-RU" i="1" dirty="0" err="1">
                <a:solidFill>
                  <a:srgbClr val="FF0000"/>
                </a:solidFill>
              </a:rPr>
              <a:t>Кетамин</a:t>
            </a:r>
            <a:r>
              <a:rPr lang="ru-RU" dirty="0"/>
              <a:t> – внутривенный анестетик, переживающий «второе рождение», благодаря доказанному, противовоспалительному и антигипоксическому действию. Важным указанием является редукция дозы до 0,2-0,5 мг/кг, при которой не проявляются отрицательные эффекты </a:t>
            </a:r>
            <a:r>
              <a:rPr lang="ru-RU" dirty="0" err="1"/>
              <a:t>кетамина</a:t>
            </a:r>
            <a:r>
              <a:rPr lang="ru-RU" dirty="0"/>
              <a:t> в виде галлюцинаторно-бредового синдрома и повышения ВЧД. Его применение при выраженном воспалительном/септическом состоянии является абсолютным. </a:t>
            </a:r>
          </a:p>
        </p:txBody>
      </p:sp>
    </p:spTree>
    <p:extLst>
      <p:ext uri="{BB962C8B-B14F-4D97-AF65-F5344CB8AC3E}">
        <p14:creationId xmlns:p14="http://schemas.microsoft.com/office/powerpoint/2010/main" val="13770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872" cy="1143000"/>
          </a:xfrm>
        </p:spPr>
        <p:txBody>
          <a:bodyPr/>
          <a:lstStyle/>
          <a:p>
            <a:r>
              <a:rPr lang="ru-RU" dirty="0" err="1" smtClean="0"/>
              <a:t>Кетамин</a:t>
            </a:r>
            <a:r>
              <a:rPr lang="ru-RU" dirty="0" smtClean="0"/>
              <a:t> – наш кандидат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484784"/>
            <a:ext cx="7632848" cy="5040560"/>
          </a:xfrm>
        </p:spPr>
        <p:txBody>
          <a:bodyPr>
            <a:normAutofit lnSpcReduction="10000"/>
          </a:bodyPr>
          <a:lstStyle/>
          <a:p>
            <a:r>
              <a:rPr lang="uk-UA" sz="2400" dirty="0" err="1">
                <a:latin typeface="Times New Roman"/>
                <a:ea typeface="Calibri"/>
              </a:rPr>
              <a:t>иммуностимулирующее</a:t>
            </a:r>
            <a:r>
              <a:rPr lang="uk-UA" sz="2400" dirty="0">
                <a:latin typeface="Times New Roman"/>
                <a:ea typeface="Calibri"/>
              </a:rPr>
              <a:t> </a:t>
            </a:r>
            <a:r>
              <a:rPr lang="uk-UA" sz="2400" dirty="0" err="1">
                <a:latin typeface="Times New Roman"/>
                <a:ea typeface="Calibri"/>
              </a:rPr>
              <a:t>действие</a:t>
            </a:r>
            <a:r>
              <a:rPr lang="uk-UA" sz="2400" dirty="0">
                <a:latin typeface="Times New Roman"/>
                <a:ea typeface="Calibri"/>
              </a:rPr>
              <a:t> </a:t>
            </a:r>
            <a:r>
              <a:rPr lang="uk-UA" sz="2400" dirty="0" err="1">
                <a:latin typeface="Times New Roman"/>
                <a:ea typeface="Calibri"/>
              </a:rPr>
              <a:t>кетамина</a:t>
            </a:r>
            <a:r>
              <a:rPr lang="uk-UA" sz="2400" dirty="0">
                <a:latin typeface="Times New Roman"/>
                <a:ea typeface="Calibri"/>
              </a:rPr>
              <a:t> </a:t>
            </a:r>
            <a:r>
              <a:rPr lang="uk-UA" sz="2400" dirty="0" err="1">
                <a:latin typeface="Times New Roman"/>
                <a:ea typeface="Calibri"/>
              </a:rPr>
              <a:t>частично</a:t>
            </a:r>
            <a:r>
              <a:rPr lang="uk-UA" sz="2400" dirty="0">
                <a:latin typeface="Times New Roman"/>
                <a:ea typeface="Calibri"/>
              </a:rPr>
              <a:t> </a:t>
            </a:r>
            <a:r>
              <a:rPr lang="uk-UA" sz="2400" dirty="0" err="1">
                <a:latin typeface="Times New Roman"/>
                <a:ea typeface="Calibri"/>
              </a:rPr>
              <a:t>связано</a:t>
            </a:r>
            <a:r>
              <a:rPr lang="uk-UA" sz="2400" dirty="0">
                <a:latin typeface="Times New Roman"/>
                <a:ea typeface="Calibri"/>
              </a:rPr>
              <a:t> с </a:t>
            </a:r>
            <a:r>
              <a:rPr lang="uk-UA" sz="2400" dirty="0" err="1">
                <a:latin typeface="Times New Roman"/>
                <a:ea typeface="Calibri"/>
              </a:rPr>
              <a:t>ингибированием</a:t>
            </a:r>
            <a:r>
              <a:rPr lang="uk-UA" sz="2400" dirty="0">
                <a:latin typeface="Times New Roman"/>
                <a:ea typeface="Calibri"/>
              </a:rPr>
              <a:t> белка-1 активатора </a:t>
            </a:r>
            <a:r>
              <a:rPr lang="uk-UA" sz="2400" dirty="0" err="1">
                <a:latin typeface="Times New Roman"/>
                <a:ea typeface="Calibri"/>
              </a:rPr>
              <a:t>транскрипционного</a:t>
            </a:r>
            <a:r>
              <a:rPr lang="uk-UA" sz="2400" dirty="0">
                <a:latin typeface="Times New Roman"/>
                <a:ea typeface="Calibri"/>
              </a:rPr>
              <a:t> фактора и </a:t>
            </a:r>
            <a:r>
              <a:rPr lang="uk-UA" sz="2400" dirty="0" err="1">
                <a:latin typeface="Times New Roman"/>
                <a:ea typeface="Calibri"/>
              </a:rPr>
              <a:t>каппа-В</a:t>
            </a:r>
            <a:r>
              <a:rPr lang="uk-UA" sz="2400" dirty="0">
                <a:latin typeface="Times New Roman"/>
                <a:ea typeface="Calibri"/>
              </a:rPr>
              <a:t> ядерного фактора (</a:t>
            </a:r>
            <a:r>
              <a:rPr lang="ru-RU" sz="2400" dirty="0">
                <a:latin typeface="Times New Roman"/>
                <a:ea typeface="Calibri"/>
              </a:rPr>
              <a:t>NF</a:t>
            </a:r>
            <a:r>
              <a:rPr lang="uk-UA" sz="2400" dirty="0">
                <a:latin typeface="Times New Roman"/>
                <a:ea typeface="Calibri"/>
              </a:rPr>
              <a:t>-</a:t>
            </a:r>
            <a:r>
              <a:rPr lang="ru-RU" sz="2400" dirty="0" err="1">
                <a:latin typeface="Times New Roman"/>
                <a:ea typeface="Calibri"/>
              </a:rPr>
              <a:t>κB</a:t>
            </a:r>
            <a:r>
              <a:rPr lang="uk-UA" sz="2400" dirty="0">
                <a:latin typeface="Times New Roman"/>
                <a:ea typeface="Calibri"/>
              </a:rPr>
              <a:t>), </a:t>
            </a:r>
            <a:r>
              <a:rPr lang="uk-UA" sz="2400" dirty="0" err="1">
                <a:latin typeface="Times New Roman"/>
                <a:ea typeface="Calibri"/>
              </a:rPr>
              <a:t>которые</a:t>
            </a:r>
            <a:r>
              <a:rPr lang="uk-UA" sz="2400" dirty="0">
                <a:latin typeface="Times New Roman"/>
                <a:ea typeface="Calibri"/>
              </a:rPr>
              <a:t> </a:t>
            </a:r>
            <a:r>
              <a:rPr lang="uk-UA" sz="2400" dirty="0" err="1">
                <a:latin typeface="Times New Roman"/>
                <a:ea typeface="Calibri"/>
              </a:rPr>
              <a:t>регулируют</a:t>
            </a:r>
            <a:r>
              <a:rPr lang="uk-UA" sz="2400" dirty="0">
                <a:latin typeface="Times New Roman"/>
                <a:ea typeface="Calibri"/>
              </a:rPr>
              <a:t> </a:t>
            </a:r>
            <a:r>
              <a:rPr lang="uk-UA" sz="2400" dirty="0" err="1">
                <a:latin typeface="Times New Roman"/>
                <a:ea typeface="Calibri"/>
              </a:rPr>
              <a:t>выработку</a:t>
            </a:r>
            <a:r>
              <a:rPr lang="uk-UA" sz="2400" dirty="0">
                <a:latin typeface="Times New Roman"/>
                <a:ea typeface="Calibri"/>
              </a:rPr>
              <a:t> </a:t>
            </a:r>
            <a:r>
              <a:rPr lang="uk-UA" sz="2400" dirty="0" err="1">
                <a:latin typeface="Times New Roman"/>
                <a:ea typeface="Calibri"/>
              </a:rPr>
              <a:t>нескольких</a:t>
            </a:r>
            <a:r>
              <a:rPr lang="uk-UA" sz="2400" dirty="0">
                <a:latin typeface="Times New Roman"/>
                <a:ea typeface="Calibri"/>
              </a:rPr>
              <a:t> </a:t>
            </a:r>
            <a:r>
              <a:rPr lang="uk-UA" sz="2400" dirty="0" err="1">
                <a:latin typeface="Times New Roman"/>
                <a:ea typeface="Calibri"/>
              </a:rPr>
              <a:t>провоспалительных</a:t>
            </a:r>
            <a:r>
              <a:rPr lang="uk-UA" sz="2400" dirty="0">
                <a:latin typeface="Times New Roman"/>
                <a:ea typeface="Calibri"/>
              </a:rPr>
              <a:t> </a:t>
            </a:r>
            <a:r>
              <a:rPr lang="uk-UA" sz="2400" dirty="0" err="1">
                <a:latin typeface="Times New Roman"/>
                <a:ea typeface="Calibri"/>
              </a:rPr>
              <a:t>медиаторов</a:t>
            </a:r>
            <a:r>
              <a:rPr lang="uk-UA" sz="2400" dirty="0">
                <a:latin typeface="Times New Roman"/>
                <a:ea typeface="Calibri"/>
              </a:rPr>
              <a:t> </a:t>
            </a:r>
            <a:endParaRPr lang="uk-UA" sz="2400" dirty="0" smtClean="0">
              <a:latin typeface="Times New Roman"/>
              <a:ea typeface="Calibri"/>
            </a:endParaRPr>
          </a:p>
          <a:p>
            <a:r>
              <a:rPr lang="ru-RU" sz="2400" kern="1400" spc="-25" dirty="0">
                <a:latin typeface="Times New Roman"/>
                <a:ea typeface="Times New Roman"/>
              </a:rPr>
              <a:t> </a:t>
            </a:r>
            <a:r>
              <a:rPr lang="ru-RU" sz="2400" kern="1400" spc="-25" dirty="0" err="1">
                <a:latin typeface="Times New Roman"/>
                <a:ea typeface="Times New Roman"/>
              </a:rPr>
              <a:t>кетамин</a:t>
            </a:r>
            <a:r>
              <a:rPr lang="ru-RU" sz="2400" kern="1400" spc="-25" dirty="0">
                <a:latin typeface="Times New Roman"/>
                <a:ea typeface="Times New Roman"/>
              </a:rPr>
              <a:t> ограничивает выход </a:t>
            </a:r>
            <a:r>
              <a:rPr lang="ru-RU" sz="2400" kern="1400" spc="-25" dirty="0" err="1">
                <a:latin typeface="Times New Roman"/>
                <a:ea typeface="Times New Roman"/>
              </a:rPr>
              <a:t>провоспалительных</a:t>
            </a:r>
            <a:r>
              <a:rPr lang="ru-RU" sz="2400" kern="1400" spc="-25" dirty="0">
                <a:latin typeface="Times New Roman"/>
                <a:ea typeface="Times New Roman"/>
              </a:rPr>
              <a:t> цитокинов-ФНО-α и ИЛ-6</a:t>
            </a:r>
            <a:r>
              <a:rPr lang="ru-RU" sz="2400" kern="1400" spc="-25" dirty="0" smtClean="0">
                <a:latin typeface="Times New Roman"/>
                <a:ea typeface="Times New Roman"/>
              </a:rPr>
              <a:t>.</a:t>
            </a:r>
          </a:p>
          <a:p>
            <a:r>
              <a:rPr lang="ru-RU" sz="2400" kern="1400" spc="-20" dirty="0">
                <a:latin typeface="Times New Roman"/>
                <a:ea typeface="Times New Roman"/>
              </a:rPr>
              <a:t>в условиях воспаления или боли, он проявляет выраженное противовоспалительное действие, достоверно снижая уровни протеина С, ФНО и ИЛ-1, на которые </a:t>
            </a:r>
            <a:r>
              <a:rPr lang="ru-RU" sz="2400" kern="1400" spc="-20" dirty="0" err="1">
                <a:latin typeface="Times New Roman"/>
                <a:ea typeface="Times New Roman"/>
              </a:rPr>
              <a:t>кетамин</a:t>
            </a:r>
            <a:r>
              <a:rPr lang="ru-RU" sz="2400" kern="1400" spc="-20" dirty="0">
                <a:latin typeface="Times New Roman"/>
                <a:ea typeface="Times New Roman"/>
              </a:rPr>
              <a:t> влияет </a:t>
            </a:r>
            <a:r>
              <a:rPr lang="ru-RU" sz="2400" kern="1400" spc="-20" dirty="0" smtClean="0">
                <a:latin typeface="Times New Roman"/>
                <a:ea typeface="Times New Roman"/>
              </a:rPr>
              <a:t>антагонистически</a:t>
            </a:r>
          </a:p>
          <a:p>
            <a:r>
              <a:rPr lang="ru-RU" sz="2400" kern="1400" spc="-20" dirty="0">
                <a:latin typeface="Times New Roman"/>
                <a:ea typeface="Times New Roman"/>
              </a:rPr>
              <a:t>противовоспалительный эффект как раз и обусловливает </a:t>
            </a:r>
            <a:r>
              <a:rPr lang="ru-RU" sz="2400" kern="1400" spc="-20" dirty="0" err="1">
                <a:latin typeface="Times New Roman"/>
                <a:ea typeface="Times New Roman"/>
              </a:rPr>
              <a:t>антидепресантный</a:t>
            </a:r>
            <a:r>
              <a:rPr lang="ru-RU" sz="2400" kern="1400" spc="-20" dirty="0">
                <a:latin typeface="Times New Roman"/>
                <a:ea typeface="Times New Roman"/>
              </a:rPr>
              <a:t> эффект.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71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КЕТАМИН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29400" cy="3474720"/>
          </a:xfrm>
        </p:spPr>
        <p:txBody>
          <a:bodyPr>
            <a:normAutofit lnSpcReduction="10000"/>
          </a:bodyPr>
          <a:lstStyle/>
          <a:p>
            <a:r>
              <a:rPr lang="ru-RU" sz="2400" kern="1400" spc="-20" dirty="0">
                <a:latin typeface="Times New Roman"/>
                <a:ea typeface="Times New Roman"/>
              </a:rPr>
              <a:t>Принципиально ограничение дозы (0,05 мг/кг/час до 125 мг/сутки) и длительности использования </a:t>
            </a:r>
            <a:r>
              <a:rPr lang="ru-RU" sz="2400" kern="1400" spc="-20" dirty="0" err="1">
                <a:latin typeface="Times New Roman"/>
                <a:ea typeface="Times New Roman"/>
              </a:rPr>
              <a:t>кетамина</a:t>
            </a:r>
            <a:r>
              <a:rPr lang="ru-RU" sz="2400" kern="1400" spc="-20" dirty="0">
                <a:latin typeface="Times New Roman"/>
                <a:ea typeface="Times New Roman"/>
              </a:rPr>
              <a:t> (до 72 часов). Также перспективен поиск комбинаций </a:t>
            </a:r>
            <a:r>
              <a:rPr lang="ru-RU" sz="2400" kern="1400" spc="-20" dirty="0" err="1">
                <a:latin typeface="Times New Roman"/>
                <a:ea typeface="Times New Roman"/>
              </a:rPr>
              <a:t>кетамина</a:t>
            </a:r>
            <a:r>
              <a:rPr lang="ru-RU" sz="2400" kern="1400" spc="-20" dirty="0">
                <a:latin typeface="Times New Roman"/>
                <a:ea typeface="Times New Roman"/>
              </a:rPr>
              <a:t>, позволяющих нивелировать его </a:t>
            </a:r>
            <a:r>
              <a:rPr lang="ru-RU" sz="2400" kern="1400" spc="-20" dirty="0" err="1">
                <a:latin typeface="Times New Roman"/>
                <a:ea typeface="Times New Roman"/>
              </a:rPr>
              <a:t>нейродегенеративные</a:t>
            </a:r>
            <a:r>
              <a:rPr lang="ru-RU" sz="2400" kern="1400" spc="-20" dirty="0">
                <a:latin typeface="Times New Roman"/>
                <a:ea typeface="Times New Roman"/>
              </a:rPr>
              <a:t> свойства. В любом случае, наличие признаков системного воспаления (сепсис) или локального (</a:t>
            </a:r>
            <a:r>
              <a:rPr lang="ru-RU" sz="2400" kern="1400" spc="-20" dirty="0" err="1">
                <a:latin typeface="Times New Roman"/>
                <a:ea typeface="Times New Roman"/>
              </a:rPr>
              <a:t>нейровоспаление</a:t>
            </a:r>
            <a:r>
              <a:rPr lang="ru-RU" sz="2400" kern="1400" spc="-20" dirty="0">
                <a:latin typeface="Times New Roman"/>
                <a:ea typeface="Times New Roman"/>
              </a:rPr>
              <a:t>) может быть показанием для использования </a:t>
            </a:r>
            <a:r>
              <a:rPr lang="ru-RU" sz="2400" kern="1400" spc="-20" dirty="0" err="1">
                <a:latin typeface="Times New Roman"/>
                <a:ea typeface="Times New Roman"/>
              </a:rPr>
              <a:t>кетамина</a:t>
            </a:r>
            <a:r>
              <a:rPr lang="ru-RU" sz="2400" kern="1400" spc="-20" dirty="0">
                <a:latin typeface="Times New Roman"/>
                <a:ea typeface="Times New Roman"/>
              </a:rPr>
              <a:t>, когда проявляются его </a:t>
            </a:r>
            <a:r>
              <a:rPr lang="ru-RU" sz="2400" kern="1400" spc="-20" dirty="0" err="1">
                <a:latin typeface="Times New Roman"/>
                <a:ea typeface="Times New Roman"/>
              </a:rPr>
              <a:t>нейропротективные</a:t>
            </a:r>
            <a:r>
              <a:rPr lang="ru-RU" sz="2400" kern="1400" spc="-20" dirty="0">
                <a:latin typeface="Times New Roman"/>
                <a:ea typeface="Times New Roman"/>
              </a:rPr>
              <a:t> свойства.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8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056784" cy="107099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effectLst/>
                <a:latin typeface="Times New Roman"/>
                <a:ea typeface="Calibri"/>
              </a:rPr>
              <a:t>Метод </a:t>
            </a:r>
            <a:r>
              <a:rPr lang="ru-RU" sz="2400" dirty="0" err="1" smtClean="0">
                <a:effectLst/>
                <a:latin typeface="Times New Roman"/>
                <a:ea typeface="Calibri"/>
              </a:rPr>
              <a:t>седации</a:t>
            </a:r>
            <a:r>
              <a:rPr lang="ru-RU" sz="2400" dirty="0" smtClean="0">
                <a:effectLst/>
                <a:latin typeface="Times New Roman"/>
                <a:ea typeface="Calibri"/>
              </a:rPr>
              <a:t> </a:t>
            </a:r>
            <a:r>
              <a:rPr lang="ru-RU" sz="2400" dirty="0">
                <a:effectLst/>
                <a:latin typeface="Times New Roman"/>
                <a:ea typeface="Calibri"/>
              </a:rPr>
              <a:t>пациентов с </a:t>
            </a:r>
            <a:r>
              <a:rPr lang="ru-RU" sz="2400" dirty="0" err="1">
                <a:effectLst/>
                <a:latin typeface="Times New Roman"/>
                <a:ea typeface="Calibri"/>
              </a:rPr>
              <a:t>короновирусом</a:t>
            </a:r>
            <a:r>
              <a:rPr lang="ru-RU" sz="2400" dirty="0">
                <a:effectLst/>
                <a:latin typeface="Times New Roman"/>
                <a:ea typeface="Calibri"/>
              </a:rPr>
              <a:t>, находящихся на ИВЛ, </a:t>
            </a:r>
            <a:r>
              <a:rPr lang="ru-RU" sz="2400" dirty="0" smtClean="0">
                <a:effectLst/>
                <a:latin typeface="Times New Roman"/>
                <a:ea typeface="Calibri"/>
              </a:rPr>
              <a:t>препаратом </a:t>
            </a:r>
            <a:r>
              <a:rPr lang="ru-RU" sz="2400" dirty="0" err="1" smtClean="0">
                <a:effectLst/>
                <a:latin typeface="Times New Roman"/>
                <a:ea typeface="Calibri"/>
              </a:rPr>
              <a:t>кетамин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628800"/>
            <a:ext cx="7848872" cy="468052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/>
                <a:ea typeface="Calibri"/>
              </a:rPr>
              <a:t>Пациенту </a:t>
            </a:r>
            <a:r>
              <a:rPr lang="ru-RU" sz="2400" dirty="0">
                <a:latin typeface="Times New Roman"/>
                <a:ea typeface="Calibri"/>
              </a:rPr>
              <a:t>с </a:t>
            </a:r>
            <a:r>
              <a:rPr lang="ru-RU" sz="2400" dirty="0" err="1">
                <a:latin typeface="Times New Roman"/>
                <a:ea typeface="Calibri"/>
              </a:rPr>
              <a:t>коронаровирусом</a:t>
            </a:r>
            <a:r>
              <a:rPr lang="ru-RU" sz="2400" dirty="0">
                <a:latin typeface="Times New Roman"/>
                <a:ea typeface="Calibri"/>
              </a:rPr>
              <a:t>, </a:t>
            </a:r>
            <a:r>
              <a:rPr lang="ru-RU" sz="2400" dirty="0" smtClean="0">
                <a:latin typeface="Times New Roman"/>
                <a:ea typeface="Calibri"/>
              </a:rPr>
              <a:t>находящемуся </a:t>
            </a:r>
            <a:r>
              <a:rPr lang="ru-RU" sz="2400" dirty="0">
                <a:latin typeface="Times New Roman"/>
                <a:ea typeface="Calibri"/>
              </a:rPr>
              <a:t>на </a:t>
            </a:r>
            <a:r>
              <a:rPr lang="ru-RU" sz="2400" dirty="0" smtClean="0">
                <a:latin typeface="Times New Roman"/>
                <a:ea typeface="Calibri"/>
              </a:rPr>
              <a:t>ИВЛ при </a:t>
            </a:r>
            <a:r>
              <a:rPr lang="ru-RU" sz="2400" dirty="0">
                <a:latin typeface="Times New Roman"/>
                <a:ea typeface="Calibri"/>
              </a:rPr>
              <a:t>помощи </a:t>
            </a:r>
            <a:r>
              <a:rPr lang="ru-RU" sz="2400" dirty="0" err="1">
                <a:latin typeface="Times New Roman"/>
                <a:ea typeface="Calibri"/>
              </a:rPr>
              <a:t>инфузора</a:t>
            </a:r>
            <a:r>
              <a:rPr lang="ru-RU" sz="2400" dirty="0">
                <a:latin typeface="Times New Roman"/>
                <a:ea typeface="Calibri"/>
              </a:rPr>
              <a:t> начинают внутривенное введение раствора </a:t>
            </a:r>
            <a:r>
              <a:rPr lang="ru-RU" sz="2400" dirty="0" err="1">
                <a:latin typeface="Times New Roman"/>
                <a:ea typeface="Calibri"/>
              </a:rPr>
              <a:t>кетамина</a:t>
            </a:r>
            <a:r>
              <a:rPr lang="ru-RU" sz="2400" dirty="0">
                <a:latin typeface="Times New Roman"/>
                <a:ea typeface="Calibri"/>
              </a:rPr>
              <a:t> в дозе 0,30  мкг/кг/час до достижения клиники 2-го уровня </a:t>
            </a:r>
            <a:r>
              <a:rPr lang="ru-RU" sz="2400" dirty="0" err="1">
                <a:latin typeface="Times New Roman"/>
                <a:ea typeface="Calibri"/>
              </a:rPr>
              <a:t>седации</a:t>
            </a:r>
            <a:r>
              <a:rPr lang="ru-RU" sz="2400" dirty="0">
                <a:latin typeface="Times New Roman"/>
                <a:ea typeface="Calibri"/>
              </a:rPr>
              <a:t> по шкале </a:t>
            </a:r>
            <a:r>
              <a:rPr lang="en-US" sz="2400" dirty="0" smtClean="0">
                <a:latin typeface="Times New Roman"/>
                <a:ea typeface="Calibri"/>
              </a:rPr>
              <a:t>Ramsay </a:t>
            </a:r>
            <a:r>
              <a:rPr lang="en-US" sz="2400" dirty="0">
                <a:latin typeface="Times New Roman"/>
                <a:ea typeface="Calibri"/>
              </a:rPr>
              <a:t>et al</a:t>
            </a:r>
            <a:r>
              <a:rPr lang="ru-RU" sz="2400" dirty="0" smtClean="0">
                <a:latin typeface="Times New Roman"/>
                <a:ea typeface="Calibri"/>
              </a:rPr>
              <a:t>.</a:t>
            </a:r>
          </a:p>
          <a:p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>
                <a:latin typeface="Times New Roman"/>
                <a:ea typeface="Calibri"/>
              </a:rPr>
              <a:t>В случае получения целевых значений : артерио-венозной разницы по кислороду в пределах 25-30% и концентрации </a:t>
            </a:r>
            <a:r>
              <a:rPr lang="ru-RU" sz="2400" dirty="0" err="1">
                <a:latin typeface="Times New Roman"/>
                <a:ea typeface="Calibri"/>
              </a:rPr>
              <a:t>лактата</a:t>
            </a:r>
            <a:r>
              <a:rPr lang="ru-RU" sz="2400" dirty="0">
                <a:latin typeface="Times New Roman"/>
                <a:ea typeface="Calibri"/>
              </a:rPr>
              <a:t> менее 1,50 </a:t>
            </a:r>
            <a:r>
              <a:rPr lang="ru-RU" sz="2400" dirty="0" err="1">
                <a:latin typeface="Times New Roman"/>
                <a:ea typeface="Calibri"/>
              </a:rPr>
              <a:t>ммоль</a:t>
            </a:r>
            <a:r>
              <a:rPr lang="ru-RU" sz="2400" dirty="0">
                <a:latin typeface="Times New Roman"/>
                <a:ea typeface="Calibri"/>
              </a:rPr>
              <a:t>/л эффект считается достигнутым и </a:t>
            </a:r>
            <a:r>
              <a:rPr lang="ru-RU" sz="2400" dirty="0" err="1">
                <a:latin typeface="Times New Roman"/>
                <a:ea typeface="Calibri"/>
              </a:rPr>
              <a:t>инфузия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кетамина</a:t>
            </a:r>
            <a:r>
              <a:rPr lang="ru-RU" sz="2400" dirty="0">
                <a:latin typeface="Times New Roman"/>
                <a:ea typeface="Calibri"/>
              </a:rPr>
              <a:t> продолжается в этой же дозировке. При отсутствии достижения целевых значений через 4-6 часов дозу </a:t>
            </a:r>
            <a:r>
              <a:rPr lang="ru-RU" sz="2400" dirty="0" err="1">
                <a:latin typeface="Times New Roman"/>
                <a:ea typeface="Calibri"/>
              </a:rPr>
              <a:t>кетамина</a:t>
            </a:r>
            <a:r>
              <a:rPr lang="ru-RU" sz="2400" dirty="0">
                <a:latin typeface="Times New Roman"/>
                <a:ea typeface="Calibri"/>
              </a:rPr>
              <a:t>  увеличивают до 0, 40 мкг/кг/час и при отсутствии достижения целевых значений - до 0,50 мкг/кг/час.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21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229200"/>
            <a:ext cx="6512511" cy="1143000"/>
          </a:xfrm>
        </p:spPr>
        <p:txBody>
          <a:bodyPr/>
          <a:lstStyle/>
          <a:p>
            <a:r>
              <a:rPr lang="ru-RU" sz="2000" dirty="0">
                <a:effectLst/>
                <a:latin typeface="Times New Roman"/>
                <a:ea typeface="Calibri"/>
              </a:rPr>
              <a:t>максимальная доза </a:t>
            </a:r>
            <a:r>
              <a:rPr lang="ru-RU" sz="2000" dirty="0" err="1">
                <a:effectLst/>
                <a:latin typeface="Times New Roman"/>
                <a:ea typeface="Calibri"/>
              </a:rPr>
              <a:t>кетамина</a:t>
            </a:r>
            <a:r>
              <a:rPr lang="ru-RU" sz="2000" dirty="0">
                <a:effectLst/>
                <a:latin typeface="Times New Roman"/>
                <a:ea typeface="Calibri"/>
              </a:rPr>
              <a:t>, которая способствует достижению целевых признаков исчезновения тканевой гипоксии, является доза 0,50 мг/кг/час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7344816" cy="468052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/>
                <a:ea typeface="Calibri"/>
              </a:rPr>
              <a:t>Патофизиологический и фармакологический механизм </a:t>
            </a:r>
            <a:r>
              <a:rPr lang="ru-RU" sz="2400" dirty="0" err="1">
                <a:latin typeface="Times New Roman"/>
                <a:ea typeface="Calibri"/>
              </a:rPr>
              <a:t>противогипоксического</a:t>
            </a:r>
            <a:r>
              <a:rPr lang="ru-RU" sz="2400" dirty="0">
                <a:latin typeface="Times New Roman"/>
                <a:ea typeface="Calibri"/>
              </a:rPr>
              <a:t> действия </a:t>
            </a:r>
            <a:r>
              <a:rPr lang="ru-RU" sz="2400" dirty="0" err="1">
                <a:latin typeface="Times New Roman"/>
                <a:ea typeface="Calibri"/>
              </a:rPr>
              <a:t>кетамина</a:t>
            </a:r>
            <a:r>
              <a:rPr lang="ru-RU" sz="2400" dirty="0">
                <a:latin typeface="Times New Roman"/>
                <a:ea typeface="Calibri"/>
              </a:rPr>
              <a:t>  заключается в следующем. </a:t>
            </a:r>
            <a:r>
              <a:rPr lang="ru-RU" sz="2400" dirty="0" err="1">
                <a:latin typeface="Times New Roman"/>
                <a:ea typeface="Calibri"/>
              </a:rPr>
              <a:t>Кетамин</a:t>
            </a:r>
            <a:r>
              <a:rPr lang="ru-RU" sz="2400" dirty="0">
                <a:latin typeface="Times New Roman"/>
                <a:ea typeface="Calibri"/>
              </a:rPr>
              <a:t> ингибирует продукцию ряда факторов воспаления, вызывающих у пациентов с </a:t>
            </a:r>
            <a:r>
              <a:rPr lang="ru-RU" sz="2400" dirty="0" err="1">
                <a:latin typeface="Times New Roman"/>
                <a:ea typeface="Calibri"/>
              </a:rPr>
              <a:t>короновирусом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цитокиновый</a:t>
            </a:r>
            <a:r>
              <a:rPr lang="ru-RU" sz="2400" dirty="0">
                <a:latin typeface="Times New Roman"/>
                <a:ea typeface="Calibri"/>
              </a:rPr>
              <a:t> шторм, в частности- активатора протеина С, </a:t>
            </a:r>
            <a:r>
              <a:rPr lang="ru-RU" sz="2400" dirty="0" smtClean="0">
                <a:latin typeface="Times New Roman"/>
                <a:ea typeface="Calibri"/>
              </a:rPr>
              <a:t>интерлейкина-8, </a:t>
            </a:r>
            <a:r>
              <a:rPr lang="ru-RU" sz="2400" dirty="0">
                <a:latin typeface="Times New Roman"/>
                <a:ea typeface="Calibri"/>
              </a:rPr>
              <a:t>обладает отчетливым противовоспалительным эффектом </a:t>
            </a:r>
            <a:r>
              <a:rPr lang="ru-RU" sz="2400" dirty="0" smtClean="0">
                <a:latin typeface="Times New Roman"/>
                <a:ea typeface="Calibri"/>
              </a:rPr>
              <a:t>, </a:t>
            </a:r>
            <a:r>
              <a:rPr lang="ru-RU" sz="2400" dirty="0">
                <a:latin typeface="Times New Roman"/>
                <a:ea typeface="Calibri"/>
              </a:rPr>
              <a:t>следовательно улучшает в том числе и </a:t>
            </a:r>
            <a:r>
              <a:rPr lang="ru-RU" sz="2400" dirty="0" err="1">
                <a:latin typeface="Times New Roman"/>
                <a:ea typeface="Calibri"/>
              </a:rPr>
              <a:t>оксигенирующую</a:t>
            </a:r>
            <a:r>
              <a:rPr lang="ru-RU" sz="2400" dirty="0">
                <a:latin typeface="Times New Roman"/>
                <a:ea typeface="Calibri"/>
              </a:rPr>
              <a:t> функцию легких, а также стабилизирует гемодинамику за счет повышения сердечного выброса, тем самым улучшая системное кровообращение и доставку кислорода к тканям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84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5966666" cy="792088"/>
          </a:xfrm>
        </p:spPr>
        <p:txBody>
          <a:bodyPr/>
          <a:lstStyle/>
          <a:p>
            <a:r>
              <a:rPr lang="ru-RU" dirty="0" err="1" smtClean="0"/>
              <a:t>Миорелаксанты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type="body" idx="1"/>
          </p:nvPr>
        </p:nvSpPr>
        <p:spPr>
          <a:xfrm>
            <a:off x="755650" y="1484313"/>
            <a:ext cx="7339013" cy="4364037"/>
          </a:xfrm>
        </p:spPr>
        <p:txBody>
          <a:bodyPr>
            <a:normAutofit/>
          </a:bodyPr>
          <a:lstStyle/>
          <a:p>
            <a:r>
              <a:rPr lang="ru-RU" sz="2400" dirty="0"/>
              <a:t>С</a:t>
            </a:r>
            <a:r>
              <a:rPr lang="ru-RU" sz="2400" dirty="0" smtClean="0"/>
              <a:t>нижают </a:t>
            </a:r>
            <a:r>
              <a:rPr lang="ru-RU" sz="2400" dirty="0"/>
              <a:t>потребления </a:t>
            </a:r>
            <a:r>
              <a:rPr lang="ru-RU" sz="2400" dirty="0" smtClean="0"/>
              <a:t>кислорода; </a:t>
            </a:r>
          </a:p>
          <a:p>
            <a:r>
              <a:rPr lang="ru-RU" sz="2400" dirty="0"/>
              <a:t>С</a:t>
            </a:r>
            <a:r>
              <a:rPr lang="ru-RU" sz="2400" dirty="0" smtClean="0"/>
              <a:t>нижают сердечный выброс </a:t>
            </a:r>
            <a:r>
              <a:rPr lang="ru-RU" sz="2400" dirty="0"/>
              <a:t>и </a:t>
            </a:r>
            <a:r>
              <a:rPr lang="ru-RU" sz="2400" dirty="0" smtClean="0"/>
              <a:t>легочный кровоток; </a:t>
            </a:r>
          </a:p>
          <a:p>
            <a:r>
              <a:rPr lang="ru-RU" sz="2400" dirty="0" smtClean="0"/>
              <a:t>Оказывают прямое противовоспалительное действие; </a:t>
            </a:r>
          </a:p>
          <a:p>
            <a:r>
              <a:rPr lang="ru-RU" sz="2400" dirty="0"/>
              <a:t>У</a:t>
            </a:r>
            <a:r>
              <a:rPr lang="ru-RU" sz="2400" dirty="0" smtClean="0"/>
              <a:t>страняют напряжение пациента при дыхании и</a:t>
            </a:r>
            <a:r>
              <a:rPr lang="ru-RU" sz="2400" dirty="0"/>
              <a:t>, таким образом, </a:t>
            </a:r>
            <a:r>
              <a:rPr lang="ru-RU" sz="2400" dirty="0" smtClean="0"/>
              <a:t>снижают риск </a:t>
            </a:r>
            <a:r>
              <a:rPr lang="ru-RU" sz="2400" dirty="0"/>
              <a:t>как альвеолярного коллапса, так и чрезмерного </a:t>
            </a:r>
            <a:r>
              <a:rPr lang="ru-RU" sz="2400" dirty="0" smtClean="0"/>
              <a:t>растяжения.</a:t>
            </a:r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359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246742"/>
            <a:ext cx="6970485" cy="13208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Недеполяризующие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миорелаксанты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воспаление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2160590"/>
            <a:ext cx="6970485" cy="3880773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На модели повреждения легких у крыс было продемонстрировано, что </a:t>
            </a:r>
            <a:r>
              <a:rPr lang="ru-RU" sz="2400" dirty="0" err="1"/>
              <a:t>недеполяризующие</a:t>
            </a:r>
            <a:r>
              <a:rPr lang="ru-RU" sz="2400" dirty="0"/>
              <a:t> </a:t>
            </a:r>
            <a:r>
              <a:rPr lang="ru-RU" sz="2400" dirty="0" err="1" smtClean="0"/>
              <a:t>миорелаксанты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err="1"/>
              <a:t>цисатракурий</a:t>
            </a:r>
            <a:r>
              <a:rPr lang="ru-RU" sz="2400" dirty="0"/>
              <a:t> и </a:t>
            </a:r>
            <a:r>
              <a:rPr lang="ru-RU" sz="2400" dirty="0" err="1"/>
              <a:t>панкуроний</a:t>
            </a:r>
            <a:r>
              <a:rPr lang="ru-RU" sz="2400" dirty="0"/>
              <a:t>) защищают от </a:t>
            </a:r>
            <a:r>
              <a:rPr lang="ru-RU" sz="2400" dirty="0" smtClean="0"/>
              <a:t>вентилятор-ассоциированного повреждения легких, </a:t>
            </a:r>
            <a:r>
              <a:rPr lang="ru-RU" sz="2400" dirty="0"/>
              <a:t>посредством прямого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дозозависимого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противовоспалительного эффекта, опосредованного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nAChR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α1</a:t>
            </a:r>
            <a:r>
              <a:rPr lang="ru-RU" sz="2400" dirty="0"/>
              <a:t>, экспрессируемого на </a:t>
            </a:r>
            <a:r>
              <a:rPr lang="ru-RU" sz="2400" dirty="0" smtClean="0"/>
              <a:t>эпителии, эндотелии </a:t>
            </a:r>
            <a:r>
              <a:rPr lang="ru-RU" sz="2400" dirty="0"/>
              <a:t>и CD14 </a:t>
            </a:r>
            <a:r>
              <a:rPr lang="ru-RU" sz="2400" baseline="30000" dirty="0"/>
              <a:t>+</a:t>
            </a:r>
            <a:r>
              <a:rPr lang="ru-RU" sz="2400" dirty="0"/>
              <a:t> </a:t>
            </a:r>
            <a:r>
              <a:rPr lang="ru-RU" sz="2400" dirty="0" smtClean="0"/>
              <a:t>клетках.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8002" y="5934670"/>
            <a:ext cx="7587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 </a:t>
            </a:r>
            <a:r>
              <a:rPr lang="en-US" dirty="0" err="1">
                <a:solidFill>
                  <a:prstClr val="black"/>
                </a:solidFill>
              </a:rPr>
              <a:t>Fanelli</a:t>
            </a:r>
            <a:r>
              <a:rPr lang="en-US" dirty="0">
                <a:solidFill>
                  <a:prstClr val="black"/>
                </a:solidFill>
              </a:rPr>
              <a:t> V, </a:t>
            </a:r>
            <a:r>
              <a:rPr lang="en-US" dirty="0" smtClean="0">
                <a:solidFill>
                  <a:prstClr val="black"/>
                </a:solidFill>
              </a:rPr>
              <a:t>et </a:t>
            </a:r>
            <a:r>
              <a:rPr lang="en-US" dirty="0">
                <a:solidFill>
                  <a:prstClr val="black"/>
                </a:solidFill>
              </a:rPr>
              <a:t>al. Neuromuscular blocking agent </a:t>
            </a:r>
            <a:r>
              <a:rPr lang="en-US" dirty="0" err="1">
                <a:solidFill>
                  <a:prstClr val="black"/>
                </a:solidFill>
              </a:rPr>
              <a:t>cisatracurium</a:t>
            </a:r>
            <a:r>
              <a:rPr lang="en-US" dirty="0">
                <a:solidFill>
                  <a:prstClr val="black"/>
                </a:solidFill>
              </a:rPr>
              <a:t> attenuates lung injury by inhibition of nicotinic acetylcholine </a:t>
            </a:r>
            <a:r>
              <a:rPr lang="en-US" dirty="0" smtClean="0">
                <a:solidFill>
                  <a:prstClr val="black"/>
                </a:solidFill>
              </a:rPr>
              <a:t>receptor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alpha1</a:t>
            </a:r>
            <a:r>
              <a:rPr lang="en-US" dirty="0">
                <a:solidFill>
                  <a:prstClr val="black"/>
                </a:solidFill>
              </a:rPr>
              <a:t>. Anesthesiology. 2016;124(1):132–140.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7BC22D19-C539-4448-9226-55D7D6B9D506}"/>
              </a:ext>
            </a:extLst>
          </p:cNvPr>
          <p:cNvSpPr/>
          <p:nvPr/>
        </p:nvSpPr>
        <p:spPr bwMode="auto">
          <a:xfrm>
            <a:off x="4995864" y="2567754"/>
            <a:ext cx="3240881" cy="553273"/>
          </a:xfrm>
          <a:custGeom>
            <a:avLst/>
            <a:gdLst>
              <a:gd name="connsiteX0" fmla="*/ 4321175 w 4321175"/>
              <a:gd name="connsiteY0" fmla="*/ 381000 h 552450"/>
              <a:gd name="connsiteX1" fmla="*/ 4321175 w 4321175"/>
              <a:gd name="connsiteY1" fmla="*/ 533400 h 552450"/>
              <a:gd name="connsiteX2" fmla="*/ 0 w 4321175"/>
              <a:gd name="connsiteY2" fmla="*/ 552450 h 552450"/>
              <a:gd name="connsiteX3" fmla="*/ 171450 w 4321175"/>
              <a:gd name="connsiteY3" fmla="*/ 374650 h 552450"/>
              <a:gd name="connsiteX4" fmla="*/ 304800 w 4321175"/>
              <a:gd name="connsiteY4" fmla="*/ 476250 h 552450"/>
              <a:gd name="connsiteX5" fmla="*/ 558800 w 4321175"/>
              <a:gd name="connsiteY5" fmla="*/ 0 h 552450"/>
              <a:gd name="connsiteX6" fmla="*/ 952500 w 4321175"/>
              <a:gd name="connsiteY6" fmla="*/ 406400 h 552450"/>
              <a:gd name="connsiteX7" fmla="*/ 1374775 w 4321175"/>
              <a:gd name="connsiteY7" fmla="*/ 41275 h 552450"/>
              <a:gd name="connsiteX8" fmla="*/ 1847850 w 4321175"/>
              <a:gd name="connsiteY8" fmla="*/ 387350 h 552450"/>
              <a:gd name="connsiteX9" fmla="*/ 2298700 w 4321175"/>
              <a:gd name="connsiteY9" fmla="*/ 69850 h 552450"/>
              <a:gd name="connsiteX10" fmla="*/ 2759075 w 4321175"/>
              <a:gd name="connsiteY10" fmla="*/ 358775 h 552450"/>
              <a:gd name="connsiteX11" fmla="*/ 3130550 w 4321175"/>
              <a:gd name="connsiteY11" fmla="*/ 73025 h 552450"/>
              <a:gd name="connsiteX12" fmla="*/ 3552825 w 4321175"/>
              <a:gd name="connsiteY12" fmla="*/ 422275 h 552450"/>
              <a:gd name="connsiteX13" fmla="*/ 4019550 w 4321175"/>
              <a:gd name="connsiteY13" fmla="*/ 238125 h 552450"/>
              <a:gd name="connsiteX14" fmla="*/ 4321175 w 4321175"/>
              <a:gd name="connsiteY14" fmla="*/ 381000 h 552450"/>
              <a:gd name="connsiteX0" fmla="*/ 4321175 w 4321175"/>
              <a:gd name="connsiteY0" fmla="*/ 381000 h 552450"/>
              <a:gd name="connsiteX1" fmla="*/ 4321175 w 4321175"/>
              <a:gd name="connsiteY1" fmla="*/ 533400 h 552450"/>
              <a:gd name="connsiteX2" fmla="*/ 0 w 4321175"/>
              <a:gd name="connsiteY2" fmla="*/ 552450 h 552450"/>
              <a:gd name="connsiteX3" fmla="*/ 171450 w 4321175"/>
              <a:gd name="connsiteY3" fmla="*/ 374650 h 552450"/>
              <a:gd name="connsiteX4" fmla="*/ 304800 w 4321175"/>
              <a:gd name="connsiteY4" fmla="*/ 476250 h 552450"/>
              <a:gd name="connsiteX5" fmla="*/ 558800 w 4321175"/>
              <a:gd name="connsiteY5" fmla="*/ 0 h 552450"/>
              <a:gd name="connsiteX6" fmla="*/ 952500 w 4321175"/>
              <a:gd name="connsiteY6" fmla="*/ 406400 h 552450"/>
              <a:gd name="connsiteX7" fmla="*/ 1374775 w 4321175"/>
              <a:gd name="connsiteY7" fmla="*/ 41275 h 552450"/>
              <a:gd name="connsiteX8" fmla="*/ 1847850 w 4321175"/>
              <a:gd name="connsiteY8" fmla="*/ 387350 h 552450"/>
              <a:gd name="connsiteX9" fmla="*/ 2298700 w 4321175"/>
              <a:gd name="connsiteY9" fmla="*/ 69850 h 552450"/>
              <a:gd name="connsiteX10" fmla="*/ 2759075 w 4321175"/>
              <a:gd name="connsiteY10" fmla="*/ 358775 h 552450"/>
              <a:gd name="connsiteX11" fmla="*/ 3130550 w 4321175"/>
              <a:gd name="connsiteY11" fmla="*/ 73025 h 552450"/>
              <a:gd name="connsiteX12" fmla="*/ 3552825 w 4321175"/>
              <a:gd name="connsiteY12" fmla="*/ 422275 h 552450"/>
              <a:gd name="connsiteX13" fmla="*/ 4019550 w 4321175"/>
              <a:gd name="connsiteY13" fmla="*/ 238125 h 552450"/>
              <a:gd name="connsiteX14" fmla="*/ 4321175 w 4321175"/>
              <a:gd name="connsiteY14" fmla="*/ 381000 h 552450"/>
              <a:gd name="connsiteX0" fmla="*/ 4321175 w 4321175"/>
              <a:gd name="connsiteY0" fmla="*/ 381000 h 552450"/>
              <a:gd name="connsiteX1" fmla="*/ 4321175 w 4321175"/>
              <a:gd name="connsiteY1" fmla="*/ 533400 h 552450"/>
              <a:gd name="connsiteX2" fmla="*/ 0 w 4321175"/>
              <a:gd name="connsiteY2" fmla="*/ 552450 h 552450"/>
              <a:gd name="connsiteX3" fmla="*/ 171450 w 4321175"/>
              <a:gd name="connsiteY3" fmla="*/ 374650 h 552450"/>
              <a:gd name="connsiteX4" fmla="*/ 304800 w 4321175"/>
              <a:gd name="connsiteY4" fmla="*/ 476250 h 552450"/>
              <a:gd name="connsiteX5" fmla="*/ 558800 w 4321175"/>
              <a:gd name="connsiteY5" fmla="*/ 0 h 552450"/>
              <a:gd name="connsiteX6" fmla="*/ 952500 w 4321175"/>
              <a:gd name="connsiteY6" fmla="*/ 406400 h 552450"/>
              <a:gd name="connsiteX7" fmla="*/ 1374775 w 4321175"/>
              <a:gd name="connsiteY7" fmla="*/ 41275 h 552450"/>
              <a:gd name="connsiteX8" fmla="*/ 1847850 w 4321175"/>
              <a:gd name="connsiteY8" fmla="*/ 387350 h 552450"/>
              <a:gd name="connsiteX9" fmla="*/ 2298700 w 4321175"/>
              <a:gd name="connsiteY9" fmla="*/ 69850 h 552450"/>
              <a:gd name="connsiteX10" fmla="*/ 2759075 w 4321175"/>
              <a:gd name="connsiteY10" fmla="*/ 358775 h 552450"/>
              <a:gd name="connsiteX11" fmla="*/ 3130550 w 4321175"/>
              <a:gd name="connsiteY11" fmla="*/ 73025 h 552450"/>
              <a:gd name="connsiteX12" fmla="*/ 3552825 w 4321175"/>
              <a:gd name="connsiteY12" fmla="*/ 422275 h 552450"/>
              <a:gd name="connsiteX13" fmla="*/ 4019550 w 4321175"/>
              <a:gd name="connsiteY13" fmla="*/ 238125 h 552450"/>
              <a:gd name="connsiteX14" fmla="*/ 4321175 w 4321175"/>
              <a:gd name="connsiteY14" fmla="*/ 381000 h 552450"/>
              <a:gd name="connsiteX0" fmla="*/ 4321175 w 4321175"/>
              <a:gd name="connsiteY0" fmla="*/ 381000 h 552450"/>
              <a:gd name="connsiteX1" fmla="*/ 4321175 w 4321175"/>
              <a:gd name="connsiteY1" fmla="*/ 533400 h 552450"/>
              <a:gd name="connsiteX2" fmla="*/ 0 w 4321175"/>
              <a:gd name="connsiteY2" fmla="*/ 552450 h 552450"/>
              <a:gd name="connsiteX3" fmla="*/ 171450 w 4321175"/>
              <a:gd name="connsiteY3" fmla="*/ 374650 h 552450"/>
              <a:gd name="connsiteX4" fmla="*/ 304800 w 4321175"/>
              <a:gd name="connsiteY4" fmla="*/ 476250 h 552450"/>
              <a:gd name="connsiteX5" fmla="*/ 558800 w 4321175"/>
              <a:gd name="connsiteY5" fmla="*/ 0 h 552450"/>
              <a:gd name="connsiteX6" fmla="*/ 952500 w 4321175"/>
              <a:gd name="connsiteY6" fmla="*/ 406400 h 552450"/>
              <a:gd name="connsiteX7" fmla="*/ 1374775 w 4321175"/>
              <a:gd name="connsiteY7" fmla="*/ 41275 h 552450"/>
              <a:gd name="connsiteX8" fmla="*/ 1847850 w 4321175"/>
              <a:gd name="connsiteY8" fmla="*/ 387350 h 552450"/>
              <a:gd name="connsiteX9" fmla="*/ 2298700 w 4321175"/>
              <a:gd name="connsiteY9" fmla="*/ 69850 h 552450"/>
              <a:gd name="connsiteX10" fmla="*/ 2759075 w 4321175"/>
              <a:gd name="connsiteY10" fmla="*/ 358775 h 552450"/>
              <a:gd name="connsiteX11" fmla="*/ 3130550 w 4321175"/>
              <a:gd name="connsiteY11" fmla="*/ 73025 h 552450"/>
              <a:gd name="connsiteX12" fmla="*/ 3552825 w 4321175"/>
              <a:gd name="connsiteY12" fmla="*/ 422275 h 552450"/>
              <a:gd name="connsiteX13" fmla="*/ 4019550 w 4321175"/>
              <a:gd name="connsiteY13" fmla="*/ 238125 h 552450"/>
              <a:gd name="connsiteX14" fmla="*/ 4321175 w 4321175"/>
              <a:gd name="connsiteY14" fmla="*/ 381000 h 552450"/>
              <a:gd name="connsiteX0" fmla="*/ 4321175 w 4321175"/>
              <a:gd name="connsiteY0" fmla="*/ 381000 h 552450"/>
              <a:gd name="connsiteX1" fmla="*/ 4321175 w 4321175"/>
              <a:gd name="connsiteY1" fmla="*/ 533400 h 552450"/>
              <a:gd name="connsiteX2" fmla="*/ 0 w 4321175"/>
              <a:gd name="connsiteY2" fmla="*/ 552450 h 552450"/>
              <a:gd name="connsiteX3" fmla="*/ 171450 w 4321175"/>
              <a:gd name="connsiteY3" fmla="*/ 374650 h 552450"/>
              <a:gd name="connsiteX4" fmla="*/ 304800 w 4321175"/>
              <a:gd name="connsiteY4" fmla="*/ 476250 h 552450"/>
              <a:gd name="connsiteX5" fmla="*/ 558800 w 4321175"/>
              <a:gd name="connsiteY5" fmla="*/ 0 h 552450"/>
              <a:gd name="connsiteX6" fmla="*/ 952500 w 4321175"/>
              <a:gd name="connsiteY6" fmla="*/ 406400 h 552450"/>
              <a:gd name="connsiteX7" fmla="*/ 1374775 w 4321175"/>
              <a:gd name="connsiteY7" fmla="*/ 41275 h 552450"/>
              <a:gd name="connsiteX8" fmla="*/ 1847850 w 4321175"/>
              <a:gd name="connsiteY8" fmla="*/ 387350 h 552450"/>
              <a:gd name="connsiteX9" fmla="*/ 2298700 w 4321175"/>
              <a:gd name="connsiteY9" fmla="*/ 69850 h 552450"/>
              <a:gd name="connsiteX10" fmla="*/ 2759075 w 4321175"/>
              <a:gd name="connsiteY10" fmla="*/ 358775 h 552450"/>
              <a:gd name="connsiteX11" fmla="*/ 3130550 w 4321175"/>
              <a:gd name="connsiteY11" fmla="*/ 73025 h 552450"/>
              <a:gd name="connsiteX12" fmla="*/ 3552825 w 4321175"/>
              <a:gd name="connsiteY12" fmla="*/ 422275 h 552450"/>
              <a:gd name="connsiteX13" fmla="*/ 4019550 w 4321175"/>
              <a:gd name="connsiteY13" fmla="*/ 238125 h 552450"/>
              <a:gd name="connsiteX14" fmla="*/ 4321175 w 4321175"/>
              <a:gd name="connsiteY14" fmla="*/ 381000 h 552450"/>
              <a:gd name="connsiteX0" fmla="*/ 4321175 w 4321175"/>
              <a:gd name="connsiteY0" fmla="*/ 381000 h 552450"/>
              <a:gd name="connsiteX1" fmla="*/ 4321175 w 4321175"/>
              <a:gd name="connsiteY1" fmla="*/ 533400 h 552450"/>
              <a:gd name="connsiteX2" fmla="*/ 0 w 4321175"/>
              <a:gd name="connsiteY2" fmla="*/ 552450 h 552450"/>
              <a:gd name="connsiteX3" fmla="*/ 171450 w 4321175"/>
              <a:gd name="connsiteY3" fmla="*/ 374650 h 552450"/>
              <a:gd name="connsiteX4" fmla="*/ 304800 w 4321175"/>
              <a:gd name="connsiteY4" fmla="*/ 476250 h 552450"/>
              <a:gd name="connsiteX5" fmla="*/ 558800 w 4321175"/>
              <a:gd name="connsiteY5" fmla="*/ 0 h 552450"/>
              <a:gd name="connsiteX6" fmla="*/ 952500 w 4321175"/>
              <a:gd name="connsiteY6" fmla="*/ 406400 h 552450"/>
              <a:gd name="connsiteX7" fmla="*/ 1374775 w 4321175"/>
              <a:gd name="connsiteY7" fmla="*/ 41275 h 552450"/>
              <a:gd name="connsiteX8" fmla="*/ 1847850 w 4321175"/>
              <a:gd name="connsiteY8" fmla="*/ 387350 h 552450"/>
              <a:gd name="connsiteX9" fmla="*/ 2298700 w 4321175"/>
              <a:gd name="connsiteY9" fmla="*/ 69850 h 552450"/>
              <a:gd name="connsiteX10" fmla="*/ 2759075 w 4321175"/>
              <a:gd name="connsiteY10" fmla="*/ 358775 h 552450"/>
              <a:gd name="connsiteX11" fmla="*/ 3130550 w 4321175"/>
              <a:gd name="connsiteY11" fmla="*/ 73025 h 552450"/>
              <a:gd name="connsiteX12" fmla="*/ 3552825 w 4321175"/>
              <a:gd name="connsiteY12" fmla="*/ 422275 h 552450"/>
              <a:gd name="connsiteX13" fmla="*/ 4019550 w 4321175"/>
              <a:gd name="connsiteY13" fmla="*/ 238125 h 552450"/>
              <a:gd name="connsiteX14" fmla="*/ 4321175 w 4321175"/>
              <a:gd name="connsiteY14" fmla="*/ 381000 h 552450"/>
              <a:gd name="connsiteX0" fmla="*/ 4321175 w 4321175"/>
              <a:gd name="connsiteY0" fmla="*/ 381000 h 552450"/>
              <a:gd name="connsiteX1" fmla="*/ 4321175 w 4321175"/>
              <a:gd name="connsiteY1" fmla="*/ 533400 h 552450"/>
              <a:gd name="connsiteX2" fmla="*/ 0 w 4321175"/>
              <a:gd name="connsiteY2" fmla="*/ 552450 h 552450"/>
              <a:gd name="connsiteX3" fmla="*/ 171450 w 4321175"/>
              <a:gd name="connsiteY3" fmla="*/ 374650 h 552450"/>
              <a:gd name="connsiteX4" fmla="*/ 304800 w 4321175"/>
              <a:gd name="connsiteY4" fmla="*/ 476250 h 552450"/>
              <a:gd name="connsiteX5" fmla="*/ 558800 w 4321175"/>
              <a:gd name="connsiteY5" fmla="*/ 0 h 552450"/>
              <a:gd name="connsiteX6" fmla="*/ 952500 w 4321175"/>
              <a:gd name="connsiteY6" fmla="*/ 406400 h 552450"/>
              <a:gd name="connsiteX7" fmla="*/ 1374775 w 4321175"/>
              <a:gd name="connsiteY7" fmla="*/ 41275 h 552450"/>
              <a:gd name="connsiteX8" fmla="*/ 1847850 w 4321175"/>
              <a:gd name="connsiteY8" fmla="*/ 387350 h 552450"/>
              <a:gd name="connsiteX9" fmla="*/ 2298700 w 4321175"/>
              <a:gd name="connsiteY9" fmla="*/ 69850 h 552450"/>
              <a:gd name="connsiteX10" fmla="*/ 2759075 w 4321175"/>
              <a:gd name="connsiteY10" fmla="*/ 358775 h 552450"/>
              <a:gd name="connsiteX11" fmla="*/ 3130550 w 4321175"/>
              <a:gd name="connsiteY11" fmla="*/ 73025 h 552450"/>
              <a:gd name="connsiteX12" fmla="*/ 3552825 w 4321175"/>
              <a:gd name="connsiteY12" fmla="*/ 422275 h 552450"/>
              <a:gd name="connsiteX13" fmla="*/ 4019550 w 4321175"/>
              <a:gd name="connsiteY13" fmla="*/ 238125 h 552450"/>
              <a:gd name="connsiteX14" fmla="*/ 4321175 w 4321175"/>
              <a:gd name="connsiteY14" fmla="*/ 381000 h 552450"/>
              <a:gd name="connsiteX0" fmla="*/ 4321175 w 4321175"/>
              <a:gd name="connsiteY0" fmla="*/ 381000 h 552450"/>
              <a:gd name="connsiteX1" fmla="*/ 4321175 w 4321175"/>
              <a:gd name="connsiteY1" fmla="*/ 533400 h 552450"/>
              <a:gd name="connsiteX2" fmla="*/ 0 w 4321175"/>
              <a:gd name="connsiteY2" fmla="*/ 552450 h 552450"/>
              <a:gd name="connsiteX3" fmla="*/ 171450 w 4321175"/>
              <a:gd name="connsiteY3" fmla="*/ 374650 h 552450"/>
              <a:gd name="connsiteX4" fmla="*/ 304800 w 4321175"/>
              <a:gd name="connsiteY4" fmla="*/ 476250 h 552450"/>
              <a:gd name="connsiteX5" fmla="*/ 558800 w 4321175"/>
              <a:gd name="connsiteY5" fmla="*/ 0 h 552450"/>
              <a:gd name="connsiteX6" fmla="*/ 952500 w 4321175"/>
              <a:gd name="connsiteY6" fmla="*/ 406400 h 552450"/>
              <a:gd name="connsiteX7" fmla="*/ 1374775 w 4321175"/>
              <a:gd name="connsiteY7" fmla="*/ 41275 h 552450"/>
              <a:gd name="connsiteX8" fmla="*/ 1847850 w 4321175"/>
              <a:gd name="connsiteY8" fmla="*/ 387350 h 552450"/>
              <a:gd name="connsiteX9" fmla="*/ 2298700 w 4321175"/>
              <a:gd name="connsiteY9" fmla="*/ 69850 h 552450"/>
              <a:gd name="connsiteX10" fmla="*/ 2759075 w 4321175"/>
              <a:gd name="connsiteY10" fmla="*/ 358775 h 552450"/>
              <a:gd name="connsiteX11" fmla="*/ 3130550 w 4321175"/>
              <a:gd name="connsiteY11" fmla="*/ 73025 h 552450"/>
              <a:gd name="connsiteX12" fmla="*/ 3552825 w 4321175"/>
              <a:gd name="connsiteY12" fmla="*/ 422275 h 552450"/>
              <a:gd name="connsiteX13" fmla="*/ 4019550 w 4321175"/>
              <a:gd name="connsiteY13" fmla="*/ 238125 h 552450"/>
              <a:gd name="connsiteX14" fmla="*/ 4321175 w 4321175"/>
              <a:gd name="connsiteY14" fmla="*/ 381000 h 552450"/>
              <a:gd name="connsiteX0" fmla="*/ 4321175 w 4321175"/>
              <a:gd name="connsiteY0" fmla="*/ 381048 h 552498"/>
              <a:gd name="connsiteX1" fmla="*/ 4321175 w 4321175"/>
              <a:gd name="connsiteY1" fmla="*/ 533448 h 552498"/>
              <a:gd name="connsiteX2" fmla="*/ 0 w 4321175"/>
              <a:gd name="connsiteY2" fmla="*/ 552498 h 552498"/>
              <a:gd name="connsiteX3" fmla="*/ 171450 w 4321175"/>
              <a:gd name="connsiteY3" fmla="*/ 374698 h 552498"/>
              <a:gd name="connsiteX4" fmla="*/ 304800 w 4321175"/>
              <a:gd name="connsiteY4" fmla="*/ 476298 h 552498"/>
              <a:gd name="connsiteX5" fmla="*/ 558800 w 4321175"/>
              <a:gd name="connsiteY5" fmla="*/ 48 h 552498"/>
              <a:gd name="connsiteX6" fmla="*/ 952500 w 4321175"/>
              <a:gd name="connsiteY6" fmla="*/ 406448 h 552498"/>
              <a:gd name="connsiteX7" fmla="*/ 1374775 w 4321175"/>
              <a:gd name="connsiteY7" fmla="*/ 41323 h 552498"/>
              <a:gd name="connsiteX8" fmla="*/ 1847850 w 4321175"/>
              <a:gd name="connsiteY8" fmla="*/ 387398 h 552498"/>
              <a:gd name="connsiteX9" fmla="*/ 2298700 w 4321175"/>
              <a:gd name="connsiteY9" fmla="*/ 69898 h 552498"/>
              <a:gd name="connsiteX10" fmla="*/ 2759075 w 4321175"/>
              <a:gd name="connsiteY10" fmla="*/ 358823 h 552498"/>
              <a:gd name="connsiteX11" fmla="*/ 3130550 w 4321175"/>
              <a:gd name="connsiteY11" fmla="*/ 73073 h 552498"/>
              <a:gd name="connsiteX12" fmla="*/ 3552825 w 4321175"/>
              <a:gd name="connsiteY12" fmla="*/ 422323 h 552498"/>
              <a:gd name="connsiteX13" fmla="*/ 4019550 w 4321175"/>
              <a:gd name="connsiteY13" fmla="*/ 238173 h 552498"/>
              <a:gd name="connsiteX14" fmla="*/ 4321175 w 4321175"/>
              <a:gd name="connsiteY14" fmla="*/ 381048 h 552498"/>
              <a:gd name="connsiteX0" fmla="*/ 4321175 w 4321175"/>
              <a:gd name="connsiteY0" fmla="*/ 381029 h 552479"/>
              <a:gd name="connsiteX1" fmla="*/ 4321175 w 4321175"/>
              <a:gd name="connsiteY1" fmla="*/ 533429 h 552479"/>
              <a:gd name="connsiteX2" fmla="*/ 0 w 4321175"/>
              <a:gd name="connsiteY2" fmla="*/ 552479 h 552479"/>
              <a:gd name="connsiteX3" fmla="*/ 171450 w 4321175"/>
              <a:gd name="connsiteY3" fmla="*/ 374679 h 552479"/>
              <a:gd name="connsiteX4" fmla="*/ 304800 w 4321175"/>
              <a:gd name="connsiteY4" fmla="*/ 476279 h 552479"/>
              <a:gd name="connsiteX5" fmla="*/ 558800 w 4321175"/>
              <a:gd name="connsiteY5" fmla="*/ 29 h 552479"/>
              <a:gd name="connsiteX6" fmla="*/ 952500 w 4321175"/>
              <a:gd name="connsiteY6" fmla="*/ 406429 h 552479"/>
              <a:gd name="connsiteX7" fmla="*/ 1374775 w 4321175"/>
              <a:gd name="connsiteY7" fmla="*/ 41304 h 552479"/>
              <a:gd name="connsiteX8" fmla="*/ 1847850 w 4321175"/>
              <a:gd name="connsiteY8" fmla="*/ 387379 h 552479"/>
              <a:gd name="connsiteX9" fmla="*/ 2298700 w 4321175"/>
              <a:gd name="connsiteY9" fmla="*/ 69879 h 552479"/>
              <a:gd name="connsiteX10" fmla="*/ 2759075 w 4321175"/>
              <a:gd name="connsiteY10" fmla="*/ 358804 h 552479"/>
              <a:gd name="connsiteX11" fmla="*/ 3130550 w 4321175"/>
              <a:gd name="connsiteY11" fmla="*/ 73054 h 552479"/>
              <a:gd name="connsiteX12" fmla="*/ 3552825 w 4321175"/>
              <a:gd name="connsiteY12" fmla="*/ 422304 h 552479"/>
              <a:gd name="connsiteX13" fmla="*/ 4019550 w 4321175"/>
              <a:gd name="connsiteY13" fmla="*/ 238154 h 552479"/>
              <a:gd name="connsiteX14" fmla="*/ 4321175 w 4321175"/>
              <a:gd name="connsiteY14" fmla="*/ 381029 h 552479"/>
              <a:gd name="connsiteX0" fmla="*/ 4321175 w 4321175"/>
              <a:gd name="connsiteY0" fmla="*/ 381025 h 552475"/>
              <a:gd name="connsiteX1" fmla="*/ 4321175 w 4321175"/>
              <a:gd name="connsiteY1" fmla="*/ 533425 h 552475"/>
              <a:gd name="connsiteX2" fmla="*/ 0 w 4321175"/>
              <a:gd name="connsiteY2" fmla="*/ 552475 h 552475"/>
              <a:gd name="connsiteX3" fmla="*/ 171450 w 4321175"/>
              <a:gd name="connsiteY3" fmla="*/ 374675 h 552475"/>
              <a:gd name="connsiteX4" fmla="*/ 304800 w 4321175"/>
              <a:gd name="connsiteY4" fmla="*/ 476275 h 552475"/>
              <a:gd name="connsiteX5" fmla="*/ 558800 w 4321175"/>
              <a:gd name="connsiteY5" fmla="*/ 25 h 552475"/>
              <a:gd name="connsiteX6" fmla="*/ 952500 w 4321175"/>
              <a:gd name="connsiteY6" fmla="*/ 406425 h 552475"/>
              <a:gd name="connsiteX7" fmla="*/ 1374775 w 4321175"/>
              <a:gd name="connsiteY7" fmla="*/ 41300 h 552475"/>
              <a:gd name="connsiteX8" fmla="*/ 1847850 w 4321175"/>
              <a:gd name="connsiteY8" fmla="*/ 387375 h 552475"/>
              <a:gd name="connsiteX9" fmla="*/ 2298700 w 4321175"/>
              <a:gd name="connsiteY9" fmla="*/ 69875 h 552475"/>
              <a:gd name="connsiteX10" fmla="*/ 2759075 w 4321175"/>
              <a:gd name="connsiteY10" fmla="*/ 358800 h 552475"/>
              <a:gd name="connsiteX11" fmla="*/ 3130550 w 4321175"/>
              <a:gd name="connsiteY11" fmla="*/ 73050 h 552475"/>
              <a:gd name="connsiteX12" fmla="*/ 3552825 w 4321175"/>
              <a:gd name="connsiteY12" fmla="*/ 422300 h 552475"/>
              <a:gd name="connsiteX13" fmla="*/ 4019550 w 4321175"/>
              <a:gd name="connsiteY13" fmla="*/ 238150 h 552475"/>
              <a:gd name="connsiteX14" fmla="*/ 4321175 w 4321175"/>
              <a:gd name="connsiteY14" fmla="*/ 381025 h 552475"/>
              <a:gd name="connsiteX0" fmla="*/ 4321175 w 4321175"/>
              <a:gd name="connsiteY0" fmla="*/ 381028 h 552478"/>
              <a:gd name="connsiteX1" fmla="*/ 4321175 w 4321175"/>
              <a:gd name="connsiteY1" fmla="*/ 533428 h 552478"/>
              <a:gd name="connsiteX2" fmla="*/ 0 w 4321175"/>
              <a:gd name="connsiteY2" fmla="*/ 552478 h 552478"/>
              <a:gd name="connsiteX3" fmla="*/ 171450 w 4321175"/>
              <a:gd name="connsiteY3" fmla="*/ 374678 h 552478"/>
              <a:gd name="connsiteX4" fmla="*/ 304800 w 4321175"/>
              <a:gd name="connsiteY4" fmla="*/ 476278 h 552478"/>
              <a:gd name="connsiteX5" fmla="*/ 558800 w 4321175"/>
              <a:gd name="connsiteY5" fmla="*/ 28 h 552478"/>
              <a:gd name="connsiteX6" fmla="*/ 952500 w 4321175"/>
              <a:gd name="connsiteY6" fmla="*/ 406428 h 552478"/>
              <a:gd name="connsiteX7" fmla="*/ 1374775 w 4321175"/>
              <a:gd name="connsiteY7" fmla="*/ 41303 h 552478"/>
              <a:gd name="connsiteX8" fmla="*/ 1847850 w 4321175"/>
              <a:gd name="connsiteY8" fmla="*/ 387378 h 552478"/>
              <a:gd name="connsiteX9" fmla="*/ 2298700 w 4321175"/>
              <a:gd name="connsiteY9" fmla="*/ 69878 h 552478"/>
              <a:gd name="connsiteX10" fmla="*/ 2759075 w 4321175"/>
              <a:gd name="connsiteY10" fmla="*/ 358803 h 552478"/>
              <a:gd name="connsiteX11" fmla="*/ 3130550 w 4321175"/>
              <a:gd name="connsiteY11" fmla="*/ 73053 h 552478"/>
              <a:gd name="connsiteX12" fmla="*/ 3552825 w 4321175"/>
              <a:gd name="connsiteY12" fmla="*/ 422303 h 552478"/>
              <a:gd name="connsiteX13" fmla="*/ 4019550 w 4321175"/>
              <a:gd name="connsiteY13" fmla="*/ 238153 h 552478"/>
              <a:gd name="connsiteX14" fmla="*/ 4321175 w 4321175"/>
              <a:gd name="connsiteY14" fmla="*/ 381028 h 552478"/>
              <a:gd name="connsiteX0" fmla="*/ 4321175 w 4321175"/>
              <a:gd name="connsiteY0" fmla="*/ 381813 h 553263"/>
              <a:gd name="connsiteX1" fmla="*/ 4321175 w 4321175"/>
              <a:gd name="connsiteY1" fmla="*/ 534213 h 553263"/>
              <a:gd name="connsiteX2" fmla="*/ 0 w 4321175"/>
              <a:gd name="connsiteY2" fmla="*/ 553263 h 553263"/>
              <a:gd name="connsiteX3" fmla="*/ 171450 w 4321175"/>
              <a:gd name="connsiteY3" fmla="*/ 375463 h 553263"/>
              <a:gd name="connsiteX4" fmla="*/ 304800 w 4321175"/>
              <a:gd name="connsiteY4" fmla="*/ 477063 h 553263"/>
              <a:gd name="connsiteX5" fmla="*/ 558800 w 4321175"/>
              <a:gd name="connsiteY5" fmla="*/ 813 h 553263"/>
              <a:gd name="connsiteX6" fmla="*/ 952500 w 4321175"/>
              <a:gd name="connsiteY6" fmla="*/ 407213 h 553263"/>
              <a:gd name="connsiteX7" fmla="*/ 1374775 w 4321175"/>
              <a:gd name="connsiteY7" fmla="*/ 42088 h 553263"/>
              <a:gd name="connsiteX8" fmla="*/ 1847850 w 4321175"/>
              <a:gd name="connsiteY8" fmla="*/ 388163 h 553263"/>
              <a:gd name="connsiteX9" fmla="*/ 2298700 w 4321175"/>
              <a:gd name="connsiteY9" fmla="*/ 70663 h 553263"/>
              <a:gd name="connsiteX10" fmla="*/ 2759075 w 4321175"/>
              <a:gd name="connsiteY10" fmla="*/ 359588 h 553263"/>
              <a:gd name="connsiteX11" fmla="*/ 3130550 w 4321175"/>
              <a:gd name="connsiteY11" fmla="*/ 73838 h 553263"/>
              <a:gd name="connsiteX12" fmla="*/ 3552825 w 4321175"/>
              <a:gd name="connsiteY12" fmla="*/ 423088 h 553263"/>
              <a:gd name="connsiteX13" fmla="*/ 4019550 w 4321175"/>
              <a:gd name="connsiteY13" fmla="*/ 238938 h 553263"/>
              <a:gd name="connsiteX14" fmla="*/ 4321175 w 4321175"/>
              <a:gd name="connsiteY14" fmla="*/ 381813 h 553263"/>
              <a:gd name="connsiteX0" fmla="*/ 4321175 w 4321175"/>
              <a:gd name="connsiteY0" fmla="*/ 381879 h 553329"/>
              <a:gd name="connsiteX1" fmla="*/ 4321175 w 4321175"/>
              <a:gd name="connsiteY1" fmla="*/ 534279 h 553329"/>
              <a:gd name="connsiteX2" fmla="*/ 0 w 4321175"/>
              <a:gd name="connsiteY2" fmla="*/ 553329 h 553329"/>
              <a:gd name="connsiteX3" fmla="*/ 171450 w 4321175"/>
              <a:gd name="connsiteY3" fmla="*/ 375529 h 553329"/>
              <a:gd name="connsiteX4" fmla="*/ 304800 w 4321175"/>
              <a:gd name="connsiteY4" fmla="*/ 477129 h 553329"/>
              <a:gd name="connsiteX5" fmla="*/ 558800 w 4321175"/>
              <a:gd name="connsiteY5" fmla="*/ 879 h 553329"/>
              <a:gd name="connsiteX6" fmla="*/ 952500 w 4321175"/>
              <a:gd name="connsiteY6" fmla="*/ 407279 h 553329"/>
              <a:gd name="connsiteX7" fmla="*/ 1374775 w 4321175"/>
              <a:gd name="connsiteY7" fmla="*/ 42154 h 553329"/>
              <a:gd name="connsiteX8" fmla="*/ 1847850 w 4321175"/>
              <a:gd name="connsiteY8" fmla="*/ 388229 h 553329"/>
              <a:gd name="connsiteX9" fmla="*/ 2298700 w 4321175"/>
              <a:gd name="connsiteY9" fmla="*/ 70729 h 553329"/>
              <a:gd name="connsiteX10" fmla="*/ 2759075 w 4321175"/>
              <a:gd name="connsiteY10" fmla="*/ 359654 h 553329"/>
              <a:gd name="connsiteX11" fmla="*/ 3130550 w 4321175"/>
              <a:gd name="connsiteY11" fmla="*/ 73904 h 553329"/>
              <a:gd name="connsiteX12" fmla="*/ 3552825 w 4321175"/>
              <a:gd name="connsiteY12" fmla="*/ 423154 h 553329"/>
              <a:gd name="connsiteX13" fmla="*/ 4019550 w 4321175"/>
              <a:gd name="connsiteY13" fmla="*/ 239004 h 553329"/>
              <a:gd name="connsiteX14" fmla="*/ 4321175 w 4321175"/>
              <a:gd name="connsiteY14" fmla="*/ 381879 h 553329"/>
              <a:gd name="connsiteX0" fmla="*/ 4321175 w 4321175"/>
              <a:gd name="connsiteY0" fmla="*/ 381752 h 553202"/>
              <a:gd name="connsiteX1" fmla="*/ 4321175 w 4321175"/>
              <a:gd name="connsiteY1" fmla="*/ 534152 h 553202"/>
              <a:gd name="connsiteX2" fmla="*/ 0 w 4321175"/>
              <a:gd name="connsiteY2" fmla="*/ 553202 h 553202"/>
              <a:gd name="connsiteX3" fmla="*/ 171450 w 4321175"/>
              <a:gd name="connsiteY3" fmla="*/ 375402 h 553202"/>
              <a:gd name="connsiteX4" fmla="*/ 304800 w 4321175"/>
              <a:gd name="connsiteY4" fmla="*/ 477002 h 553202"/>
              <a:gd name="connsiteX5" fmla="*/ 558800 w 4321175"/>
              <a:gd name="connsiteY5" fmla="*/ 752 h 553202"/>
              <a:gd name="connsiteX6" fmla="*/ 952500 w 4321175"/>
              <a:gd name="connsiteY6" fmla="*/ 407152 h 553202"/>
              <a:gd name="connsiteX7" fmla="*/ 1374775 w 4321175"/>
              <a:gd name="connsiteY7" fmla="*/ 42027 h 553202"/>
              <a:gd name="connsiteX8" fmla="*/ 1847850 w 4321175"/>
              <a:gd name="connsiteY8" fmla="*/ 388102 h 553202"/>
              <a:gd name="connsiteX9" fmla="*/ 2298700 w 4321175"/>
              <a:gd name="connsiteY9" fmla="*/ 70602 h 553202"/>
              <a:gd name="connsiteX10" fmla="*/ 2759075 w 4321175"/>
              <a:gd name="connsiteY10" fmla="*/ 359527 h 553202"/>
              <a:gd name="connsiteX11" fmla="*/ 3130550 w 4321175"/>
              <a:gd name="connsiteY11" fmla="*/ 73777 h 553202"/>
              <a:gd name="connsiteX12" fmla="*/ 3552825 w 4321175"/>
              <a:gd name="connsiteY12" fmla="*/ 423027 h 553202"/>
              <a:gd name="connsiteX13" fmla="*/ 4019550 w 4321175"/>
              <a:gd name="connsiteY13" fmla="*/ 238877 h 553202"/>
              <a:gd name="connsiteX14" fmla="*/ 4321175 w 4321175"/>
              <a:gd name="connsiteY14" fmla="*/ 381752 h 553202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74775 w 4321175"/>
              <a:gd name="connsiteY7" fmla="*/ 42098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59075 w 4321175"/>
              <a:gd name="connsiteY10" fmla="*/ 359598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74775 w 4321175"/>
              <a:gd name="connsiteY7" fmla="*/ 42098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59075 w 4321175"/>
              <a:gd name="connsiteY10" fmla="*/ 359598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74775 w 4321175"/>
              <a:gd name="connsiteY7" fmla="*/ 42098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59075 w 4321175"/>
              <a:gd name="connsiteY10" fmla="*/ 359598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74775 w 4321175"/>
              <a:gd name="connsiteY7" fmla="*/ 42098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59075 w 4321175"/>
              <a:gd name="connsiteY10" fmla="*/ 359598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74775 w 4321175"/>
              <a:gd name="connsiteY7" fmla="*/ 42098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59075 w 4321175"/>
              <a:gd name="connsiteY10" fmla="*/ 359598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74775 w 4321175"/>
              <a:gd name="connsiteY7" fmla="*/ 42098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59075 w 4321175"/>
              <a:gd name="connsiteY10" fmla="*/ 359598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74775 w 4321175"/>
              <a:gd name="connsiteY7" fmla="*/ 42098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59075 w 4321175"/>
              <a:gd name="connsiteY10" fmla="*/ 359598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74775 w 4321175"/>
              <a:gd name="connsiteY7" fmla="*/ 42098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59075 w 4321175"/>
              <a:gd name="connsiteY10" fmla="*/ 359598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74775 w 4321175"/>
              <a:gd name="connsiteY7" fmla="*/ 42098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59075 w 4321175"/>
              <a:gd name="connsiteY10" fmla="*/ 359598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74775 w 4321175"/>
              <a:gd name="connsiteY7" fmla="*/ 42098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59075 w 4321175"/>
              <a:gd name="connsiteY10" fmla="*/ 359598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74775 w 4321175"/>
              <a:gd name="connsiteY7" fmla="*/ 42098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59075 w 4321175"/>
              <a:gd name="connsiteY10" fmla="*/ 359598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59075 w 4321175"/>
              <a:gd name="connsiteY10" fmla="*/ 359598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59075 w 4321175"/>
              <a:gd name="connsiteY10" fmla="*/ 359598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59075 w 4321175"/>
              <a:gd name="connsiteY10" fmla="*/ 359598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59075 w 4321175"/>
              <a:gd name="connsiteY10" fmla="*/ 359598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59075 w 4321175"/>
              <a:gd name="connsiteY10" fmla="*/ 359598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59075 w 4321175"/>
              <a:gd name="connsiteY10" fmla="*/ 359598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59075 w 4321175"/>
              <a:gd name="connsiteY10" fmla="*/ 359598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59075 w 4321175"/>
              <a:gd name="connsiteY10" fmla="*/ 359598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59075 w 4321175"/>
              <a:gd name="connsiteY10" fmla="*/ 359598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59075 w 4321175"/>
              <a:gd name="connsiteY10" fmla="*/ 359598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59075 w 4321175"/>
              <a:gd name="connsiteY10" fmla="*/ 359598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59075 w 4321175"/>
              <a:gd name="connsiteY10" fmla="*/ 359598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59075 w 4321175"/>
              <a:gd name="connsiteY10" fmla="*/ 359598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59075 w 4321175"/>
              <a:gd name="connsiteY10" fmla="*/ 359598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59075 w 4321175"/>
              <a:gd name="connsiteY10" fmla="*/ 359598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59075 w 4321175"/>
              <a:gd name="connsiteY10" fmla="*/ 359598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59075 w 4321175"/>
              <a:gd name="connsiteY10" fmla="*/ 359598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59075 w 4321175"/>
              <a:gd name="connsiteY10" fmla="*/ 359598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59075 w 4321175"/>
              <a:gd name="connsiteY10" fmla="*/ 359598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59075 w 4321175"/>
              <a:gd name="connsiteY10" fmla="*/ 359598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59075 w 4321175"/>
              <a:gd name="connsiteY10" fmla="*/ 359598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59075 w 4321175"/>
              <a:gd name="connsiteY10" fmla="*/ 359598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68600 w 4321175"/>
              <a:gd name="connsiteY10" fmla="*/ 350073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68600 w 4321175"/>
              <a:gd name="connsiteY10" fmla="*/ 350073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68600 w 4321175"/>
              <a:gd name="connsiteY10" fmla="*/ 350073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68600 w 4321175"/>
              <a:gd name="connsiteY10" fmla="*/ 350073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68600 w 4321175"/>
              <a:gd name="connsiteY10" fmla="*/ 350073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68600 w 4321175"/>
              <a:gd name="connsiteY10" fmla="*/ 350073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68600 w 4321175"/>
              <a:gd name="connsiteY10" fmla="*/ 350073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68600 w 4321175"/>
              <a:gd name="connsiteY10" fmla="*/ 350073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68600 w 4321175"/>
              <a:gd name="connsiteY10" fmla="*/ 350073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68600 w 4321175"/>
              <a:gd name="connsiteY10" fmla="*/ 350073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68600 w 4321175"/>
              <a:gd name="connsiteY10" fmla="*/ 350073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68600 w 4321175"/>
              <a:gd name="connsiteY10" fmla="*/ 350073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68600 w 4321175"/>
              <a:gd name="connsiteY10" fmla="*/ 350073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68600 w 4321175"/>
              <a:gd name="connsiteY10" fmla="*/ 350073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  <a:gd name="connsiteX0" fmla="*/ 4321175 w 4321175"/>
              <a:gd name="connsiteY0" fmla="*/ 381823 h 553273"/>
              <a:gd name="connsiteX1" fmla="*/ 4321175 w 4321175"/>
              <a:gd name="connsiteY1" fmla="*/ 534223 h 553273"/>
              <a:gd name="connsiteX2" fmla="*/ 0 w 4321175"/>
              <a:gd name="connsiteY2" fmla="*/ 553273 h 553273"/>
              <a:gd name="connsiteX3" fmla="*/ 171450 w 4321175"/>
              <a:gd name="connsiteY3" fmla="*/ 375473 h 553273"/>
              <a:gd name="connsiteX4" fmla="*/ 304800 w 4321175"/>
              <a:gd name="connsiteY4" fmla="*/ 477073 h 553273"/>
              <a:gd name="connsiteX5" fmla="*/ 558800 w 4321175"/>
              <a:gd name="connsiteY5" fmla="*/ 823 h 553273"/>
              <a:gd name="connsiteX6" fmla="*/ 952500 w 4321175"/>
              <a:gd name="connsiteY6" fmla="*/ 407223 h 553273"/>
              <a:gd name="connsiteX7" fmla="*/ 1390650 w 4321175"/>
              <a:gd name="connsiteY7" fmla="*/ 45273 h 553273"/>
              <a:gd name="connsiteX8" fmla="*/ 1847850 w 4321175"/>
              <a:gd name="connsiteY8" fmla="*/ 388173 h 553273"/>
              <a:gd name="connsiteX9" fmla="*/ 2298700 w 4321175"/>
              <a:gd name="connsiteY9" fmla="*/ 70673 h 553273"/>
              <a:gd name="connsiteX10" fmla="*/ 2768600 w 4321175"/>
              <a:gd name="connsiteY10" fmla="*/ 350073 h 553273"/>
              <a:gd name="connsiteX11" fmla="*/ 3130550 w 4321175"/>
              <a:gd name="connsiteY11" fmla="*/ 73848 h 553273"/>
              <a:gd name="connsiteX12" fmla="*/ 3552825 w 4321175"/>
              <a:gd name="connsiteY12" fmla="*/ 423098 h 553273"/>
              <a:gd name="connsiteX13" fmla="*/ 4019550 w 4321175"/>
              <a:gd name="connsiteY13" fmla="*/ 238948 h 553273"/>
              <a:gd name="connsiteX14" fmla="*/ 4321175 w 4321175"/>
              <a:gd name="connsiteY14" fmla="*/ 381823 h 55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21175" h="553273">
                <a:moveTo>
                  <a:pt x="4321175" y="381823"/>
                </a:moveTo>
                <a:lnTo>
                  <a:pt x="4321175" y="534223"/>
                </a:lnTo>
                <a:lnTo>
                  <a:pt x="0" y="553273"/>
                </a:lnTo>
                <a:cubicBezTo>
                  <a:pt x="57150" y="494006"/>
                  <a:pt x="85725" y="390290"/>
                  <a:pt x="171450" y="375473"/>
                </a:cubicBezTo>
                <a:cubicBezTo>
                  <a:pt x="231775" y="377590"/>
                  <a:pt x="250825" y="490831"/>
                  <a:pt x="304800" y="477073"/>
                </a:cubicBezTo>
                <a:cubicBezTo>
                  <a:pt x="478367" y="413573"/>
                  <a:pt x="445558" y="38923"/>
                  <a:pt x="558800" y="823"/>
                </a:cubicBezTo>
                <a:cubicBezTo>
                  <a:pt x="705908" y="-22460"/>
                  <a:pt x="656167" y="455906"/>
                  <a:pt x="952500" y="407223"/>
                </a:cubicBezTo>
                <a:cubicBezTo>
                  <a:pt x="1302808" y="422040"/>
                  <a:pt x="1214967" y="8231"/>
                  <a:pt x="1390650" y="45273"/>
                </a:cubicBezTo>
                <a:cubicBezTo>
                  <a:pt x="1581150" y="35748"/>
                  <a:pt x="1422400" y="413573"/>
                  <a:pt x="1847850" y="388173"/>
                </a:cubicBezTo>
                <a:cubicBezTo>
                  <a:pt x="2223558" y="396640"/>
                  <a:pt x="2154767" y="46331"/>
                  <a:pt x="2298700" y="70673"/>
                </a:cubicBezTo>
                <a:cubicBezTo>
                  <a:pt x="2423583" y="46331"/>
                  <a:pt x="2516717" y="390290"/>
                  <a:pt x="2768600" y="350073"/>
                </a:cubicBezTo>
                <a:cubicBezTo>
                  <a:pt x="3003550" y="369123"/>
                  <a:pt x="3006725" y="73848"/>
                  <a:pt x="3130550" y="73848"/>
                </a:cubicBezTo>
                <a:cubicBezTo>
                  <a:pt x="3284008" y="47390"/>
                  <a:pt x="3243792" y="455906"/>
                  <a:pt x="3552825" y="423098"/>
                </a:cubicBezTo>
                <a:cubicBezTo>
                  <a:pt x="3822700" y="418865"/>
                  <a:pt x="3908425" y="249531"/>
                  <a:pt x="4019550" y="238948"/>
                </a:cubicBezTo>
                <a:cubicBezTo>
                  <a:pt x="4113742" y="219898"/>
                  <a:pt x="4223808" y="419923"/>
                  <a:pt x="4321175" y="381823"/>
                </a:cubicBezTo>
                <a:close/>
              </a:path>
            </a:pathLst>
          </a:cu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6A869F7E-01D0-4D13-B959-4868BCE4C404}"/>
              </a:ext>
            </a:extLst>
          </p:cNvPr>
          <p:cNvSpPr/>
          <p:nvPr/>
        </p:nvSpPr>
        <p:spPr bwMode="auto">
          <a:xfrm>
            <a:off x="5006580" y="3484117"/>
            <a:ext cx="3236119" cy="1021208"/>
          </a:xfrm>
          <a:custGeom>
            <a:avLst/>
            <a:gdLst>
              <a:gd name="connsiteX0" fmla="*/ 4314825 w 4314825"/>
              <a:gd name="connsiteY0" fmla="*/ 933450 h 1019175"/>
              <a:gd name="connsiteX1" fmla="*/ 4314825 w 4314825"/>
              <a:gd name="connsiteY1" fmla="*/ 1019175 h 1019175"/>
              <a:gd name="connsiteX2" fmla="*/ 0 w 4314825"/>
              <a:gd name="connsiteY2" fmla="*/ 1014413 h 1019175"/>
              <a:gd name="connsiteX3" fmla="*/ 142875 w 4314825"/>
              <a:gd name="connsiteY3" fmla="*/ 866775 h 1019175"/>
              <a:gd name="connsiteX4" fmla="*/ 304800 w 4314825"/>
              <a:gd name="connsiteY4" fmla="*/ 962025 h 1019175"/>
              <a:gd name="connsiteX5" fmla="*/ 547687 w 4314825"/>
              <a:gd name="connsiteY5" fmla="*/ 495300 h 1019175"/>
              <a:gd name="connsiteX6" fmla="*/ 933450 w 4314825"/>
              <a:gd name="connsiteY6" fmla="*/ 904875 h 1019175"/>
              <a:gd name="connsiteX7" fmla="*/ 1495425 w 4314825"/>
              <a:gd name="connsiteY7" fmla="*/ 0 h 1019175"/>
              <a:gd name="connsiteX8" fmla="*/ 2152650 w 4314825"/>
              <a:gd name="connsiteY8" fmla="*/ 809625 h 1019175"/>
              <a:gd name="connsiteX9" fmla="*/ 2357437 w 4314825"/>
              <a:gd name="connsiteY9" fmla="*/ 762000 h 1019175"/>
              <a:gd name="connsiteX10" fmla="*/ 2652712 w 4314825"/>
              <a:gd name="connsiteY10" fmla="*/ 919163 h 1019175"/>
              <a:gd name="connsiteX11" fmla="*/ 2914650 w 4314825"/>
              <a:gd name="connsiteY11" fmla="*/ 862013 h 1019175"/>
              <a:gd name="connsiteX12" fmla="*/ 3186112 w 4314825"/>
              <a:gd name="connsiteY12" fmla="*/ 904875 h 1019175"/>
              <a:gd name="connsiteX13" fmla="*/ 3481387 w 4314825"/>
              <a:gd name="connsiteY13" fmla="*/ 671513 h 1019175"/>
              <a:gd name="connsiteX14" fmla="*/ 3862387 w 4314825"/>
              <a:gd name="connsiteY14" fmla="*/ 971550 h 1019175"/>
              <a:gd name="connsiteX15" fmla="*/ 4314825 w 4314825"/>
              <a:gd name="connsiteY15" fmla="*/ 933450 h 1019175"/>
              <a:gd name="connsiteX0" fmla="*/ 4314825 w 4314825"/>
              <a:gd name="connsiteY0" fmla="*/ 933450 h 1019175"/>
              <a:gd name="connsiteX1" fmla="*/ 4314825 w 4314825"/>
              <a:gd name="connsiteY1" fmla="*/ 1019175 h 1019175"/>
              <a:gd name="connsiteX2" fmla="*/ 0 w 4314825"/>
              <a:gd name="connsiteY2" fmla="*/ 1014413 h 1019175"/>
              <a:gd name="connsiteX3" fmla="*/ 142875 w 4314825"/>
              <a:gd name="connsiteY3" fmla="*/ 866775 h 1019175"/>
              <a:gd name="connsiteX4" fmla="*/ 304800 w 4314825"/>
              <a:gd name="connsiteY4" fmla="*/ 962025 h 1019175"/>
              <a:gd name="connsiteX5" fmla="*/ 547687 w 4314825"/>
              <a:gd name="connsiteY5" fmla="*/ 495300 h 1019175"/>
              <a:gd name="connsiteX6" fmla="*/ 933450 w 4314825"/>
              <a:gd name="connsiteY6" fmla="*/ 904875 h 1019175"/>
              <a:gd name="connsiteX7" fmla="*/ 1495425 w 4314825"/>
              <a:gd name="connsiteY7" fmla="*/ 0 h 1019175"/>
              <a:gd name="connsiteX8" fmla="*/ 2152650 w 4314825"/>
              <a:gd name="connsiteY8" fmla="*/ 809625 h 1019175"/>
              <a:gd name="connsiteX9" fmla="*/ 2357437 w 4314825"/>
              <a:gd name="connsiteY9" fmla="*/ 762000 h 1019175"/>
              <a:gd name="connsiteX10" fmla="*/ 2652712 w 4314825"/>
              <a:gd name="connsiteY10" fmla="*/ 919163 h 1019175"/>
              <a:gd name="connsiteX11" fmla="*/ 2914650 w 4314825"/>
              <a:gd name="connsiteY11" fmla="*/ 862013 h 1019175"/>
              <a:gd name="connsiteX12" fmla="*/ 3186112 w 4314825"/>
              <a:gd name="connsiteY12" fmla="*/ 904875 h 1019175"/>
              <a:gd name="connsiteX13" fmla="*/ 3481387 w 4314825"/>
              <a:gd name="connsiteY13" fmla="*/ 671513 h 1019175"/>
              <a:gd name="connsiteX14" fmla="*/ 3862387 w 4314825"/>
              <a:gd name="connsiteY14" fmla="*/ 971550 h 1019175"/>
              <a:gd name="connsiteX15" fmla="*/ 4314825 w 4314825"/>
              <a:gd name="connsiteY15" fmla="*/ 933450 h 1019175"/>
              <a:gd name="connsiteX0" fmla="*/ 4314825 w 4314825"/>
              <a:gd name="connsiteY0" fmla="*/ 933450 h 1019175"/>
              <a:gd name="connsiteX1" fmla="*/ 4314825 w 4314825"/>
              <a:gd name="connsiteY1" fmla="*/ 1019175 h 1019175"/>
              <a:gd name="connsiteX2" fmla="*/ 0 w 4314825"/>
              <a:gd name="connsiteY2" fmla="*/ 1014413 h 1019175"/>
              <a:gd name="connsiteX3" fmla="*/ 142875 w 4314825"/>
              <a:gd name="connsiteY3" fmla="*/ 866775 h 1019175"/>
              <a:gd name="connsiteX4" fmla="*/ 304800 w 4314825"/>
              <a:gd name="connsiteY4" fmla="*/ 962025 h 1019175"/>
              <a:gd name="connsiteX5" fmla="*/ 547687 w 4314825"/>
              <a:gd name="connsiteY5" fmla="*/ 495300 h 1019175"/>
              <a:gd name="connsiteX6" fmla="*/ 933450 w 4314825"/>
              <a:gd name="connsiteY6" fmla="*/ 904875 h 1019175"/>
              <a:gd name="connsiteX7" fmla="*/ 1495425 w 4314825"/>
              <a:gd name="connsiteY7" fmla="*/ 0 h 1019175"/>
              <a:gd name="connsiteX8" fmla="*/ 2152650 w 4314825"/>
              <a:gd name="connsiteY8" fmla="*/ 809625 h 1019175"/>
              <a:gd name="connsiteX9" fmla="*/ 2357437 w 4314825"/>
              <a:gd name="connsiteY9" fmla="*/ 762000 h 1019175"/>
              <a:gd name="connsiteX10" fmla="*/ 2652712 w 4314825"/>
              <a:gd name="connsiteY10" fmla="*/ 919163 h 1019175"/>
              <a:gd name="connsiteX11" fmla="*/ 2914650 w 4314825"/>
              <a:gd name="connsiteY11" fmla="*/ 862013 h 1019175"/>
              <a:gd name="connsiteX12" fmla="*/ 3186112 w 4314825"/>
              <a:gd name="connsiteY12" fmla="*/ 904875 h 1019175"/>
              <a:gd name="connsiteX13" fmla="*/ 3481387 w 4314825"/>
              <a:gd name="connsiteY13" fmla="*/ 671513 h 1019175"/>
              <a:gd name="connsiteX14" fmla="*/ 3862387 w 4314825"/>
              <a:gd name="connsiteY14" fmla="*/ 971550 h 1019175"/>
              <a:gd name="connsiteX15" fmla="*/ 4314825 w 4314825"/>
              <a:gd name="connsiteY15" fmla="*/ 933450 h 1019175"/>
              <a:gd name="connsiteX0" fmla="*/ 4314825 w 4314825"/>
              <a:gd name="connsiteY0" fmla="*/ 933450 h 1019175"/>
              <a:gd name="connsiteX1" fmla="*/ 4314825 w 4314825"/>
              <a:gd name="connsiteY1" fmla="*/ 1019175 h 1019175"/>
              <a:gd name="connsiteX2" fmla="*/ 0 w 4314825"/>
              <a:gd name="connsiteY2" fmla="*/ 1014413 h 1019175"/>
              <a:gd name="connsiteX3" fmla="*/ 142875 w 4314825"/>
              <a:gd name="connsiteY3" fmla="*/ 866775 h 1019175"/>
              <a:gd name="connsiteX4" fmla="*/ 304800 w 4314825"/>
              <a:gd name="connsiteY4" fmla="*/ 962025 h 1019175"/>
              <a:gd name="connsiteX5" fmla="*/ 547687 w 4314825"/>
              <a:gd name="connsiteY5" fmla="*/ 495300 h 1019175"/>
              <a:gd name="connsiteX6" fmla="*/ 933450 w 4314825"/>
              <a:gd name="connsiteY6" fmla="*/ 904875 h 1019175"/>
              <a:gd name="connsiteX7" fmla="*/ 1495425 w 4314825"/>
              <a:gd name="connsiteY7" fmla="*/ 0 h 1019175"/>
              <a:gd name="connsiteX8" fmla="*/ 2152650 w 4314825"/>
              <a:gd name="connsiteY8" fmla="*/ 809625 h 1019175"/>
              <a:gd name="connsiteX9" fmla="*/ 2357437 w 4314825"/>
              <a:gd name="connsiteY9" fmla="*/ 762000 h 1019175"/>
              <a:gd name="connsiteX10" fmla="*/ 2652712 w 4314825"/>
              <a:gd name="connsiteY10" fmla="*/ 919163 h 1019175"/>
              <a:gd name="connsiteX11" fmla="*/ 2914650 w 4314825"/>
              <a:gd name="connsiteY11" fmla="*/ 862013 h 1019175"/>
              <a:gd name="connsiteX12" fmla="*/ 3186112 w 4314825"/>
              <a:gd name="connsiteY12" fmla="*/ 904875 h 1019175"/>
              <a:gd name="connsiteX13" fmla="*/ 3481387 w 4314825"/>
              <a:gd name="connsiteY13" fmla="*/ 671513 h 1019175"/>
              <a:gd name="connsiteX14" fmla="*/ 3862387 w 4314825"/>
              <a:gd name="connsiteY14" fmla="*/ 971550 h 1019175"/>
              <a:gd name="connsiteX15" fmla="*/ 4314825 w 4314825"/>
              <a:gd name="connsiteY15" fmla="*/ 933450 h 1019175"/>
              <a:gd name="connsiteX0" fmla="*/ 4314825 w 4314825"/>
              <a:gd name="connsiteY0" fmla="*/ 933450 h 1019175"/>
              <a:gd name="connsiteX1" fmla="*/ 4314825 w 4314825"/>
              <a:gd name="connsiteY1" fmla="*/ 1019175 h 1019175"/>
              <a:gd name="connsiteX2" fmla="*/ 0 w 4314825"/>
              <a:gd name="connsiteY2" fmla="*/ 1014413 h 1019175"/>
              <a:gd name="connsiteX3" fmla="*/ 142875 w 4314825"/>
              <a:gd name="connsiteY3" fmla="*/ 866775 h 1019175"/>
              <a:gd name="connsiteX4" fmla="*/ 304800 w 4314825"/>
              <a:gd name="connsiteY4" fmla="*/ 962025 h 1019175"/>
              <a:gd name="connsiteX5" fmla="*/ 547687 w 4314825"/>
              <a:gd name="connsiteY5" fmla="*/ 495300 h 1019175"/>
              <a:gd name="connsiteX6" fmla="*/ 933450 w 4314825"/>
              <a:gd name="connsiteY6" fmla="*/ 904875 h 1019175"/>
              <a:gd name="connsiteX7" fmla="*/ 1495425 w 4314825"/>
              <a:gd name="connsiteY7" fmla="*/ 0 h 1019175"/>
              <a:gd name="connsiteX8" fmla="*/ 2152650 w 4314825"/>
              <a:gd name="connsiteY8" fmla="*/ 809625 h 1019175"/>
              <a:gd name="connsiteX9" fmla="*/ 2357437 w 4314825"/>
              <a:gd name="connsiteY9" fmla="*/ 762000 h 1019175"/>
              <a:gd name="connsiteX10" fmla="*/ 2652712 w 4314825"/>
              <a:gd name="connsiteY10" fmla="*/ 919163 h 1019175"/>
              <a:gd name="connsiteX11" fmla="*/ 2914650 w 4314825"/>
              <a:gd name="connsiteY11" fmla="*/ 862013 h 1019175"/>
              <a:gd name="connsiteX12" fmla="*/ 3186112 w 4314825"/>
              <a:gd name="connsiteY12" fmla="*/ 904875 h 1019175"/>
              <a:gd name="connsiteX13" fmla="*/ 3481387 w 4314825"/>
              <a:gd name="connsiteY13" fmla="*/ 671513 h 1019175"/>
              <a:gd name="connsiteX14" fmla="*/ 3862387 w 4314825"/>
              <a:gd name="connsiteY14" fmla="*/ 971550 h 1019175"/>
              <a:gd name="connsiteX15" fmla="*/ 4314825 w 4314825"/>
              <a:gd name="connsiteY15" fmla="*/ 933450 h 1019175"/>
              <a:gd name="connsiteX0" fmla="*/ 4314825 w 4314825"/>
              <a:gd name="connsiteY0" fmla="*/ 933450 h 1019175"/>
              <a:gd name="connsiteX1" fmla="*/ 4314825 w 4314825"/>
              <a:gd name="connsiteY1" fmla="*/ 1019175 h 1019175"/>
              <a:gd name="connsiteX2" fmla="*/ 0 w 4314825"/>
              <a:gd name="connsiteY2" fmla="*/ 1014413 h 1019175"/>
              <a:gd name="connsiteX3" fmla="*/ 142875 w 4314825"/>
              <a:gd name="connsiteY3" fmla="*/ 866775 h 1019175"/>
              <a:gd name="connsiteX4" fmla="*/ 304800 w 4314825"/>
              <a:gd name="connsiteY4" fmla="*/ 962025 h 1019175"/>
              <a:gd name="connsiteX5" fmla="*/ 547687 w 4314825"/>
              <a:gd name="connsiteY5" fmla="*/ 495300 h 1019175"/>
              <a:gd name="connsiteX6" fmla="*/ 933450 w 4314825"/>
              <a:gd name="connsiteY6" fmla="*/ 904875 h 1019175"/>
              <a:gd name="connsiteX7" fmla="*/ 1495425 w 4314825"/>
              <a:gd name="connsiteY7" fmla="*/ 0 h 1019175"/>
              <a:gd name="connsiteX8" fmla="*/ 2152650 w 4314825"/>
              <a:gd name="connsiteY8" fmla="*/ 809625 h 1019175"/>
              <a:gd name="connsiteX9" fmla="*/ 2357437 w 4314825"/>
              <a:gd name="connsiteY9" fmla="*/ 762000 h 1019175"/>
              <a:gd name="connsiteX10" fmla="*/ 2652712 w 4314825"/>
              <a:gd name="connsiteY10" fmla="*/ 919163 h 1019175"/>
              <a:gd name="connsiteX11" fmla="*/ 2914650 w 4314825"/>
              <a:gd name="connsiteY11" fmla="*/ 862013 h 1019175"/>
              <a:gd name="connsiteX12" fmla="*/ 3186112 w 4314825"/>
              <a:gd name="connsiteY12" fmla="*/ 904875 h 1019175"/>
              <a:gd name="connsiteX13" fmla="*/ 3481387 w 4314825"/>
              <a:gd name="connsiteY13" fmla="*/ 671513 h 1019175"/>
              <a:gd name="connsiteX14" fmla="*/ 3862387 w 4314825"/>
              <a:gd name="connsiteY14" fmla="*/ 971550 h 1019175"/>
              <a:gd name="connsiteX15" fmla="*/ 4314825 w 4314825"/>
              <a:gd name="connsiteY15" fmla="*/ 933450 h 1019175"/>
              <a:gd name="connsiteX0" fmla="*/ 4314825 w 4314825"/>
              <a:gd name="connsiteY0" fmla="*/ 933450 h 1019175"/>
              <a:gd name="connsiteX1" fmla="*/ 4314825 w 4314825"/>
              <a:gd name="connsiteY1" fmla="*/ 1019175 h 1019175"/>
              <a:gd name="connsiteX2" fmla="*/ 0 w 4314825"/>
              <a:gd name="connsiteY2" fmla="*/ 1014413 h 1019175"/>
              <a:gd name="connsiteX3" fmla="*/ 142875 w 4314825"/>
              <a:gd name="connsiteY3" fmla="*/ 866775 h 1019175"/>
              <a:gd name="connsiteX4" fmla="*/ 304800 w 4314825"/>
              <a:gd name="connsiteY4" fmla="*/ 962025 h 1019175"/>
              <a:gd name="connsiteX5" fmla="*/ 547687 w 4314825"/>
              <a:gd name="connsiteY5" fmla="*/ 495300 h 1019175"/>
              <a:gd name="connsiteX6" fmla="*/ 933450 w 4314825"/>
              <a:gd name="connsiteY6" fmla="*/ 904875 h 1019175"/>
              <a:gd name="connsiteX7" fmla="*/ 1495425 w 4314825"/>
              <a:gd name="connsiteY7" fmla="*/ 0 h 1019175"/>
              <a:gd name="connsiteX8" fmla="*/ 2152650 w 4314825"/>
              <a:gd name="connsiteY8" fmla="*/ 809625 h 1019175"/>
              <a:gd name="connsiteX9" fmla="*/ 2357437 w 4314825"/>
              <a:gd name="connsiteY9" fmla="*/ 762000 h 1019175"/>
              <a:gd name="connsiteX10" fmla="*/ 2652712 w 4314825"/>
              <a:gd name="connsiteY10" fmla="*/ 919163 h 1019175"/>
              <a:gd name="connsiteX11" fmla="*/ 2914650 w 4314825"/>
              <a:gd name="connsiteY11" fmla="*/ 862013 h 1019175"/>
              <a:gd name="connsiteX12" fmla="*/ 3186112 w 4314825"/>
              <a:gd name="connsiteY12" fmla="*/ 904875 h 1019175"/>
              <a:gd name="connsiteX13" fmla="*/ 3481387 w 4314825"/>
              <a:gd name="connsiteY13" fmla="*/ 671513 h 1019175"/>
              <a:gd name="connsiteX14" fmla="*/ 3862387 w 4314825"/>
              <a:gd name="connsiteY14" fmla="*/ 971550 h 1019175"/>
              <a:gd name="connsiteX15" fmla="*/ 4314825 w 4314825"/>
              <a:gd name="connsiteY15" fmla="*/ 933450 h 1019175"/>
              <a:gd name="connsiteX0" fmla="*/ 4314825 w 4314825"/>
              <a:gd name="connsiteY0" fmla="*/ 933450 h 1019175"/>
              <a:gd name="connsiteX1" fmla="*/ 4314825 w 4314825"/>
              <a:gd name="connsiteY1" fmla="*/ 1019175 h 1019175"/>
              <a:gd name="connsiteX2" fmla="*/ 0 w 4314825"/>
              <a:gd name="connsiteY2" fmla="*/ 1014413 h 1019175"/>
              <a:gd name="connsiteX3" fmla="*/ 142875 w 4314825"/>
              <a:gd name="connsiteY3" fmla="*/ 866775 h 1019175"/>
              <a:gd name="connsiteX4" fmla="*/ 304800 w 4314825"/>
              <a:gd name="connsiteY4" fmla="*/ 962025 h 1019175"/>
              <a:gd name="connsiteX5" fmla="*/ 547687 w 4314825"/>
              <a:gd name="connsiteY5" fmla="*/ 495300 h 1019175"/>
              <a:gd name="connsiteX6" fmla="*/ 933450 w 4314825"/>
              <a:gd name="connsiteY6" fmla="*/ 904875 h 1019175"/>
              <a:gd name="connsiteX7" fmla="*/ 1495425 w 4314825"/>
              <a:gd name="connsiteY7" fmla="*/ 0 h 1019175"/>
              <a:gd name="connsiteX8" fmla="*/ 2152650 w 4314825"/>
              <a:gd name="connsiteY8" fmla="*/ 809625 h 1019175"/>
              <a:gd name="connsiteX9" fmla="*/ 2357437 w 4314825"/>
              <a:gd name="connsiteY9" fmla="*/ 762000 h 1019175"/>
              <a:gd name="connsiteX10" fmla="*/ 2652712 w 4314825"/>
              <a:gd name="connsiteY10" fmla="*/ 919163 h 1019175"/>
              <a:gd name="connsiteX11" fmla="*/ 2914650 w 4314825"/>
              <a:gd name="connsiteY11" fmla="*/ 862013 h 1019175"/>
              <a:gd name="connsiteX12" fmla="*/ 3186112 w 4314825"/>
              <a:gd name="connsiteY12" fmla="*/ 904875 h 1019175"/>
              <a:gd name="connsiteX13" fmla="*/ 3481387 w 4314825"/>
              <a:gd name="connsiteY13" fmla="*/ 671513 h 1019175"/>
              <a:gd name="connsiteX14" fmla="*/ 3862387 w 4314825"/>
              <a:gd name="connsiteY14" fmla="*/ 971550 h 1019175"/>
              <a:gd name="connsiteX15" fmla="*/ 4314825 w 4314825"/>
              <a:gd name="connsiteY15" fmla="*/ 933450 h 1019175"/>
              <a:gd name="connsiteX0" fmla="*/ 4314825 w 4314825"/>
              <a:gd name="connsiteY0" fmla="*/ 933450 h 1019175"/>
              <a:gd name="connsiteX1" fmla="*/ 4314825 w 4314825"/>
              <a:gd name="connsiteY1" fmla="*/ 1019175 h 1019175"/>
              <a:gd name="connsiteX2" fmla="*/ 0 w 4314825"/>
              <a:gd name="connsiteY2" fmla="*/ 1014413 h 1019175"/>
              <a:gd name="connsiteX3" fmla="*/ 142875 w 4314825"/>
              <a:gd name="connsiteY3" fmla="*/ 866775 h 1019175"/>
              <a:gd name="connsiteX4" fmla="*/ 304800 w 4314825"/>
              <a:gd name="connsiteY4" fmla="*/ 962025 h 1019175"/>
              <a:gd name="connsiteX5" fmla="*/ 547687 w 4314825"/>
              <a:gd name="connsiteY5" fmla="*/ 495300 h 1019175"/>
              <a:gd name="connsiteX6" fmla="*/ 933450 w 4314825"/>
              <a:gd name="connsiteY6" fmla="*/ 904875 h 1019175"/>
              <a:gd name="connsiteX7" fmla="*/ 1495425 w 4314825"/>
              <a:gd name="connsiteY7" fmla="*/ 0 h 1019175"/>
              <a:gd name="connsiteX8" fmla="*/ 2152650 w 4314825"/>
              <a:gd name="connsiteY8" fmla="*/ 809625 h 1019175"/>
              <a:gd name="connsiteX9" fmla="*/ 2357437 w 4314825"/>
              <a:gd name="connsiteY9" fmla="*/ 762000 h 1019175"/>
              <a:gd name="connsiteX10" fmla="*/ 2652712 w 4314825"/>
              <a:gd name="connsiteY10" fmla="*/ 919163 h 1019175"/>
              <a:gd name="connsiteX11" fmla="*/ 2914650 w 4314825"/>
              <a:gd name="connsiteY11" fmla="*/ 862013 h 1019175"/>
              <a:gd name="connsiteX12" fmla="*/ 3186112 w 4314825"/>
              <a:gd name="connsiteY12" fmla="*/ 904875 h 1019175"/>
              <a:gd name="connsiteX13" fmla="*/ 3481387 w 4314825"/>
              <a:gd name="connsiteY13" fmla="*/ 671513 h 1019175"/>
              <a:gd name="connsiteX14" fmla="*/ 3862387 w 4314825"/>
              <a:gd name="connsiteY14" fmla="*/ 971550 h 1019175"/>
              <a:gd name="connsiteX15" fmla="*/ 4314825 w 4314825"/>
              <a:gd name="connsiteY15" fmla="*/ 933450 h 1019175"/>
              <a:gd name="connsiteX0" fmla="*/ 4314825 w 4314825"/>
              <a:gd name="connsiteY0" fmla="*/ 933450 h 1019175"/>
              <a:gd name="connsiteX1" fmla="*/ 4314825 w 4314825"/>
              <a:gd name="connsiteY1" fmla="*/ 1019175 h 1019175"/>
              <a:gd name="connsiteX2" fmla="*/ 0 w 4314825"/>
              <a:gd name="connsiteY2" fmla="*/ 1014413 h 1019175"/>
              <a:gd name="connsiteX3" fmla="*/ 142875 w 4314825"/>
              <a:gd name="connsiteY3" fmla="*/ 866775 h 1019175"/>
              <a:gd name="connsiteX4" fmla="*/ 304800 w 4314825"/>
              <a:gd name="connsiteY4" fmla="*/ 962025 h 1019175"/>
              <a:gd name="connsiteX5" fmla="*/ 547687 w 4314825"/>
              <a:gd name="connsiteY5" fmla="*/ 495300 h 1019175"/>
              <a:gd name="connsiteX6" fmla="*/ 933450 w 4314825"/>
              <a:gd name="connsiteY6" fmla="*/ 904875 h 1019175"/>
              <a:gd name="connsiteX7" fmla="*/ 1495425 w 4314825"/>
              <a:gd name="connsiteY7" fmla="*/ 0 h 1019175"/>
              <a:gd name="connsiteX8" fmla="*/ 2152650 w 4314825"/>
              <a:gd name="connsiteY8" fmla="*/ 809625 h 1019175"/>
              <a:gd name="connsiteX9" fmla="*/ 2357437 w 4314825"/>
              <a:gd name="connsiteY9" fmla="*/ 762000 h 1019175"/>
              <a:gd name="connsiteX10" fmla="*/ 2652712 w 4314825"/>
              <a:gd name="connsiteY10" fmla="*/ 919163 h 1019175"/>
              <a:gd name="connsiteX11" fmla="*/ 2914650 w 4314825"/>
              <a:gd name="connsiteY11" fmla="*/ 862013 h 1019175"/>
              <a:gd name="connsiteX12" fmla="*/ 3186112 w 4314825"/>
              <a:gd name="connsiteY12" fmla="*/ 904875 h 1019175"/>
              <a:gd name="connsiteX13" fmla="*/ 3481387 w 4314825"/>
              <a:gd name="connsiteY13" fmla="*/ 671513 h 1019175"/>
              <a:gd name="connsiteX14" fmla="*/ 3862387 w 4314825"/>
              <a:gd name="connsiteY14" fmla="*/ 971550 h 1019175"/>
              <a:gd name="connsiteX15" fmla="*/ 4314825 w 4314825"/>
              <a:gd name="connsiteY15" fmla="*/ 933450 h 1019175"/>
              <a:gd name="connsiteX0" fmla="*/ 4314825 w 4314825"/>
              <a:gd name="connsiteY0" fmla="*/ 933450 h 1019175"/>
              <a:gd name="connsiteX1" fmla="*/ 4314825 w 4314825"/>
              <a:gd name="connsiteY1" fmla="*/ 1019175 h 1019175"/>
              <a:gd name="connsiteX2" fmla="*/ 0 w 4314825"/>
              <a:gd name="connsiteY2" fmla="*/ 1014413 h 1019175"/>
              <a:gd name="connsiteX3" fmla="*/ 142875 w 4314825"/>
              <a:gd name="connsiteY3" fmla="*/ 866775 h 1019175"/>
              <a:gd name="connsiteX4" fmla="*/ 304800 w 4314825"/>
              <a:gd name="connsiteY4" fmla="*/ 962025 h 1019175"/>
              <a:gd name="connsiteX5" fmla="*/ 547687 w 4314825"/>
              <a:gd name="connsiteY5" fmla="*/ 495300 h 1019175"/>
              <a:gd name="connsiteX6" fmla="*/ 933450 w 4314825"/>
              <a:gd name="connsiteY6" fmla="*/ 904875 h 1019175"/>
              <a:gd name="connsiteX7" fmla="*/ 1495425 w 4314825"/>
              <a:gd name="connsiteY7" fmla="*/ 0 h 1019175"/>
              <a:gd name="connsiteX8" fmla="*/ 2152650 w 4314825"/>
              <a:gd name="connsiteY8" fmla="*/ 809625 h 1019175"/>
              <a:gd name="connsiteX9" fmla="*/ 2357437 w 4314825"/>
              <a:gd name="connsiteY9" fmla="*/ 762000 h 1019175"/>
              <a:gd name="connsiteX10" fmla="*/ 2652712 w 4314825"/>
              <a:gd name="connsiteY10" fmla="*/ 919163 h 1019175"/>
              <a:gd name="connsiteX11" fmla="*/ 2914650 w 4314825"/>
              <a:gd name="connsiteY11" fmla="*/ 862013 h 1019175"/>
              <a:gd name="connsiteX12" fmla="*/ 3186112 w 4314825"/>
              <a:gd name="connsiteY12" fmla="*/ 904875 h 1019175"/>
              <a:gd name="connsiteX13" fmla="*/ 3481387 w 4314825"/>
              <a:gd name="connsiteY13" fmla="*/ 671513 h 1019175"/>
              <a:gd name="connsiteX14" fmla="*/ 3862387 w 4314825"/>
              <a:gd name="connsiteY14" fmla="*/ 971550 h 1019175"/>
              <a:gd name="connsiteX15" fmla="*/ 4314825 w 4314825"/>
              <a:gd name="connsiteY15" fmla="*/ 933450 h 1019175"/>
              <a:gd name="connsiteX0" fmla="*/ 4314825 w 4314825"/>
              <a:gd name="connsiteY0" fmla="*/ 933450 h 1019175"/>
              <a:gd name="connsiteX1" fmla="*/ 4314825 w 4314825"/>
              <a:gd name="connsiteY1" fmla="*/ 1019175 h 1019175"/>
              <a:gd name="connsiteX2" fmla="*/ 0 w 4314825"/>
              <a:gd name="connsiteY2" fmla="*/ 1014413 h 1019175"/>
              <a:gd name="connsiteX3" fmla="*/ 142875 w 4314825"/>
              <a:gd name="connsiteY3" fmla="*/ 866775 h 1019175"/>
              <a:gd name="connsiteX4" fmla="*/ 304800 w 4314825"/>
              <a:gd name="connsiteY4" fmla="*/ 962025 h 1019175"/>
              <a:gd name="connsiteX5" fmla="*/ 547687 w 4314825"/>
              <a:gd name="connsiteY5" fmla="*/ 495300 h 1019175"/>
              <a:gd name="connsiteX6" fmla="*/ 933450 w 4314825"/>
              <a:gd name="connsiteY6" fmla="*/ 904875 h 1019175"/>
              <a:gd name="connsiteX7" fmla="*/ 1495425 w 4314825"/>
              <a:gd name="connsiteY7" fmla="*/ 0 h 1019175"/>
              <a:gd name="connsiteX8" fmla="*/ 2152650 w 4314825"/>
              <a:gd name="connsiteY8" fmla="*/ 809625 h 1019175"/>
              <a:gd name="connsiteX9" fmla="*/ 2357437 w 4314825"/>
              <a:gd name="connsiteY9" fmla="*/ 762000 h 1019175"/>
              <a:gd name="connsiteX10" fmla="*/ 2652712 w 4314825"/>
              <a:gd name="connsiteY10" fmla="*/ 919163 h 1019175"/>
              <a:gd name="connsiteX11" fmla="*/ 2914650 w 4314825"/>
              <a:gd name="connsiteY11" fmla="*/ 862013 h 1019175"/>
              <a:gd name="connsiteX12" fmla="*/ 3186112 w 4314825"/>
              <a:gd name="connsiteY12" fmla="*/ 904875 h 1019175"/>
              <a:gd name="connsiteX13" fmla="*/ 3481387 w 4314825"/>
              <a:gd name="connsiteY13" fmla="*/ 671513 h 1019175"/>
              <a:gd name="connsiteX14" fmla="*/ 3862387 w 4314825"/>
              <a:gd name="connsiteY14" fmla="*/ 971550 h 1019175"/>
              <a:gd name="connsiteX15" fmla="*/ 4314825 w 4314825"/>
              <a:gd name="connsiteY15" fmla="*/ 933450 h 1019175"/>
              <a:gd name="connsiteX0" fmla="*/ 4314825 w 4314825"/>
              <a:gd name="connsiteY0" fmla="*/ 933450 h 1019175"/>
              <a:gd name="connsiteX1" fmla="*/ 4314825 w 4314825"/>
              <a:gd name="connsiteY1" fmla="*/ 1019175 h 1019175"/>
              <a:gd name="connsiteX2" fmla="*/ 0 w 4314825"/>
              <a:gd name="connsiteY2" fmla="*/ 1014413 h 1019175"/>
              <a:gd name="connsiteX3" fmla="*/ 142875 w 4314825"/>
              <a:gd name="connsiteY3" fmla="*/ 866775 h 1019175"/>
              <a:gd name="connsiteX4" fmla="*/ 304800 w 4314825"/>
              <a:gd name="connsiteY4" fmla="*/ 962025 h 1019175"/>
              <a:gd name="connsiteX5" fmla="*/ 547687 w 4314825"/>
              <a:gd name="connsiteY5" fmla="*/ 495300 h 1019175"/>
              <a:gd name="connsiteX6" fmla="*/ 933450 w 4314825"/>
              <a:gd name="connsiteY6" fmla="*/ 904875 h 1019175"/>
              <a:gd name="connsiteX7" fmla="*/ 1495425 w 4314825"/>
              <a:gd name="connsiteY7" fmla="*/ 0 h 1019175"/>
              <a:gd name="connsiteX8" fmla="*/ 2152650 w 4314825"/>
              <a:gd name="connsiteY8" fmla="*/ 809625 h 1019175"/>
              <a:gd name="connsiteX9" fmla="*/ 2357437 w 4314825"/>
              <a:gd name="connsiteY9" fmla="*/ 762000 h 1019175"/>
              <a:gd name="connsiteX10" fmla="*/ 2652712 w 4314825"/>
              <a:gd name="connsiteY10" fmla="*/ 919163 h 1019175"/>
              <a:gd name="connsiteX11" fmla="*/ 2914650 w 4314825"/>
              <a:gd name="connsiteY11" fmla="*/ 862013 h 1019175"/>
              <a:gd name="connsiteX12" fmla="*/ 3186112 w 4314825"/>
              <a:gd name="connsiteY12" fmla="*/ 904875 h 1019175"/>
              <a:gd name="connsiteX13" fmla="*/ 3481387 w 4314825"/>
              <a:gd name="connsiteY13" fmla="*/ 671513 h 1019175"/>
              <a:gd name="connsiteX14" fmla="*/ 3862387 w 4314825"/>
              <a:gd name="connsiteY14" fmla="*/ 971550 h 1019175"/>
              <a:gd name="connsiteX15" fmla="*/ 4314825 w 4314825"/>
              <a:gd name="connsiteY15" fmla="*/ 933450 h 1019175"/>
              <a:gd name="connsiteX0" fmla="*/ 4314825 w 4314825"/>
              <a:gd name="connsiteY0" fmla="*/ 933450 h 1019175"/>
              <a:gd name="connsiteX1" fmla="*/ 4314825 w 4314825"/>
              <a:gd name="connsiteY1" fmla="*/ 1019175 h 1019175"/>
              <a:gd name="connsiteX2" fmla="*/ 0 w 4314825"/>
              <a:gd name="connsiteY2" fmla="*/ 1014413 h 1019175"/>
              <a:gd name="connsiteX3" fmla="*/ 142875 w 4314825"/>
              <a:gd name="connsiteY3" fmla="*/ 866775 h 1019175"/>
              <a:gd name="connsiteX4" fmla="*/ 304800 w 4314825"/>
              <a:gd name="connsiteY4" fmla="*/ 962025 h 1019175"/>
              <a:gd name="connsiteX5" fmla="*/ 547687 w 4314825"/>
              <a:gd name="connsiteY5" fmla="*/ 495300 h 1019175"/>
              <a:gd name="connsiteX6" fmla="*/ 933450 w 4314825"/>
              <a:gd name="connsiteY6" fmla="*/ 904875 h 1019175"/>
              <a:gd name="connsiteX7" fmla="*/ 1495425 w 4314825"/>
              <a:gd name="connsiteY7" fmla="*/ 0 h 1019175"/>
              <a:gd name="connsiteX8" fmla="*/ 2152650 w 4314825"/>
              <a:gd name="connsiteY8" fmla="*/ 809625 h 1019175"/>
              <a:gd name="connsiteX9" fmla="*/ 2357437 w 4314825"/>
              <a:gd name="connsiteY9" fmla="*/ 762000 h 1019175"/>
              <a:gd name="connsiteX10" fmla="*/ 2652712 w 4314825"/>
              <a:gd name="connsiteY10" fmla="*/ 919163 h 1019175"/>
              <a:gd name="connsiteX11" fmla="*/ 2914650 w 4314825"/>
              <a:gd name="connsiteY11" fmla="*/ 862013 h 1019175"/>
              <a:gd name="connsiteX12" fmla="*/ 3186112 w 4314825"/>
              <a:gd name="connsiteY12" fmla="*/ 904875 h 1019175"/>
              <a:gd name="connsiteX13" fmla="*/ 3481387 w 4314825"/>
              <a:gd name="connsiteY13" fmla="*/ 671513 h 1019175"/>
              <a:gd name="connsiteX14" fmla="*/ 3862387 w 4314825"/>
              <a:gd name="connsiteY14" fmla="*/ 971550 h 1019175"/>
              <a:gd name="connsiteX15" fmla="*/ 4314825 w 4314825"/>
              <a:gd name="connsiteY15" fmla="*/ 933450 h 1019175"/>
              <a:gd name="connsiteX0" fmla="*/ 4314825 w 4314825"/>
              <a:gd name="connsiteY0" fmla="*/ 933450 h 1019175"/>
              <a:gd name="connsiteX1" fmla="*/ 4314825 w 4314825"/>
              <a:gd name="connsiteY1" fmla="*/ 1019175 h 1019175"/>
              <a:gd name="connsiteX2" fmla="*/ 0 w 4314825"/>
              <a:gd name="connsiteY2" fmla="*/ 1014413 h 1019175"/>
              <a:gd name="connsiteX3" fmla="*/ 142875 w 4314825"/>
              <a:gd name="connsiteY3" fmla="*/ 866775 h 1019175"/>
              <a:gd name="connsiteX4" fmla="*/ 304800 w 4314825"/>
              <a:gd name="connsiteY4" fmla="*/ 962025 h 1019175"/>
              <a:gd name="connsiteX5" fmla="*/ 547687 w 4314825"/>
              <a:gd name="connsiteY5" fmla="*/ 495300 h 1019175"/>
              <a:gd name="connsiteX6" fmla="*/ 933450 w 4314825"/>
              <a:gd name="connsiteY6" fmla="*/ 904875 h 1019175"/>
              <a:gd name="connsiteX7" fmla="*/ 1495425 w 4314825"/>
              <a:gd name="connsiteY7" fmla="*/ 0 h 1019175"/>
              <a:gd name="connsiteX8" fmla="*/ 2152650 w 4314825"/>
              <a:gd name="connsiteY8" fmla="*/ 809625 h 1019175"/>
              <a:gd name="connsiteX9" fmla="*/ 2357437 w 4314825"/>
              <a:gd name="connsiteY9" fmla="*/ 762000 h 1019175"/>
              <a:gd name="connsiteX10" fmla="*/ 2652712 w 4314825"/>
              <a:gd name="connsiteY10" fmla="*/ 919163 h 1019175"/>
              <a:gd name="connsiteX11" fmla="*/ 2914650 w 4314825"/>
              <a:gd name="connsiteY11" fmla="*/ 862013 h 1019175"/>
              <a:gd name="connsiteX12" fmla="*/ 3186112 w 4314825"/>
              <a:gd name="connsiteY12" fmla="*/ 904875 h 1019175"/>
              <a:gd name="connsiteX13" fmla="*/ 3481387 w 4314825"/>
              <a:gd name="connsiteY13" fmla="*/ 671513 h 1019175"/>
              <a:gd name="connsiteX14" fmla="*/ 3862387 w 4314825"/>
              <a:gd name="connsiteY14" fmla="*/ 971550 h 1019175"/>
              <a:gd name="connsiteX15" fmla="*/ 4314825 w 4314825"/>
              <a:gd name="connsiteY15" fmla="*/ 933450 h 1019175"/>
              <a:gd name="connsiteX0" fmla="*/ 4314825 w 4314825"/>
              <a:gd name="connsiteY0" fmla="*/ 933450 h 1019175"/>
              <a:gd name="connsiteX1" fmla="*/ 4314825 w 4314825"/>
              <a:gd name="connsiteY1" fmla="*/ 1019175 h 1019175"/>
              <a:gd name="connsiteX2" fmla="*/ 0 w 4314825"/>
              <a:gd name="connsiteY2" fmla="*/ 1014413 h 1019175"/>
              <a:gd name="connsiteX3" fmla="*/ 142875 w 4314825"/>
              <a:gd name="connsiteY3" fmla="*/ 866775 h 1019175"/>
              <a:gd name="connsiteX4" fmla="*/ 304800 w 4314825"/>
              <a:gd name="connsiteY4" fmla="*/ 962025 h 1019175"/>
              <a:gd name="connsiteX5" fmla="*/ 547687 w 4314825"/>
              <a:gd name="connsiteY5" fmla="*/ 495300 h 1019175"/>
              <a:gd name="connsiteX6" fmla="*/ 933450 w 4314825"/>
              <a:gd name="connsiteY6" fmla="*/ 904875 h 1019175"/>
              <a:gd name="connsiteX7" fmla="*/ 1495425 w 4314825"/>
              <a:gd name="connsiteY7" fmla="*/ 0 h 1019175"/>
              <a:gd name="connsiteX8" fmla="*/ 2152650 w 4314825"/>
              <a:gd name="connsiteY8" fmla="*/ 809625 h 1019175"/>
              <a:gd name="connsiteX9" fmla="*/ 2357437 w 4314825"/>
              <a:gd name="connsiteY9" fmla="*/ 762000 h 1019175"/>
              <a:gd name="connsiteX10" fmla="*/ 2652712 w 4314825"/>
              <a:gd name="connsiteY10" fmla="*/ 919163 h 1019175"/>
              <a:gd name="connsiteX11" fmla="*/ 2914650 w 4314825"/>
              <a:gd name="connsiteY11" fmla="*/ 862013 h 1019175"/>
              <a:gd name="connsiteX12" fmla="*/ 3186112 w 4314825"/>
              <a:gd name="connsiteY12" fmla="*/ 904875 h 1019175"/>
              <a:gd name="connsiteX13" fmla="*/ 3481387 w 4314825"/>
              <a:gd name="connsiteY13" fmla="*/ 671513 h 1019175"/>
              <a:gd name="connsiteX14" fmla="*/ 3862387 w 4314825"/>
              <a:gd name="connsiteY14" fmla="*/ 971550 h 1019175"/>
              <a:gd name="connsiteX15" fmla="*/ 4314825 w 4314825"/>
              <a:gd name="connsiteY15" fmla="*/ 933450 h 1019175"/>
              <a:gd name="connsiteX0" fmla="*/ 4314825 w 4314825"/>
              <a:gd name="connsiteY0" fmla="*/ 933450 h 1019175"/>
              <a:gd name="connsiteX1" fmla="*/ 4314825 w 4314825"/>
              <a:gd name="connsiteY1" fmla="*/ 1019175 h 1019175"/>
              <a:gd name="connsiteX2" fmla="*/ 0 w 4314825"/>
              <a:gd name="connsiteY2" fmla="*/ 1014413 h 1019175"/>
              <a:gd name="connsiteX3" fmla="*/ 142875 w 4314825"/>
              <a:gd name="connsiteY3" fmla="*/ 866775 h 1019175"/>
              <a:gd name="connsiteX4" fmla="*/ 304800 w 4314825"/>
              <a:gd name="connsiteY4" fmla="*/ 962025 h 1019175"/>
              <a:gd name="connsiteX5" fmla="*/ 547687 w 4314825"/>
              <a:gd name="connsiteY5" fmla="*/ 495300 h 1019175"/>
              <a:gd name="connsiteX6" fmla="*/ 933450 w 4314825"/>
              <a:gd name="connsiteY6" fmla="*/ 904875 h 1019175"/>
              <a:gd name="connsiteX7" fmla="*/ 1495425 w 4314825"/>
              <a:gd name="connsiteY7" fmla="*/ 0 h 1019175"/>
              <a:gd name="connsiteX8" fmla="*/ 2152650 w 4314825"/>
              <a:gd name="connsiteY8" fmla="*/ 809625 h 1019175"/>
              <a:gd name="connsiteX9" fmla="*/ 2357437 w 4314825"/>
              <a:gd name="connsiteY9" fmla="*/ 762000 h 1019175"/>
              <a:gd name="connsiteX10" fmla="*/ 2652712 w 4314825"/>
              <a:gd name="connsiteY10" fmla="*/ 919163 h 1019175"/>
              <a:gd name="connsiteX11" fmla="*/ 2914650 w 4314825"/>
              <a:gd name="connsiteY11" fmla="*/ 862013 h 1019175"/>
              <a:gd name="connsiteX12" fmla="*/ 3186112 w 4314825"/>
              <a:gd name="connsiteY12" fmla="*/ 904875 h 1019175"/>
              <a:gd name="connsiteX13" fmla="*/ 3481387 w 4314825"/>
              <a:gd name="connsiteY13" fmla="*/ 671513 h 1019175"/>
              <a:gd name="connsiteX14" fmla="*/ 3862387 w 4314825"/>
              <a:gd name="connsiteY14" fmla="*/ 971550 h 1019175"/>
              <a:gd name="connsiteX15" fmla="*/ 4314825 w 4314825"/>
              <a:gd name="connsiteY15" fmla="*/ 933450 h 1019175"/>
              <a:gd name="connsiteX0" fmla="*/ 4314825 w 4314825"/>
              <a:gd name="connsiteY0" fmla="*/ 933450 h 1019175"/>
              <a:gd name="connsiteX1" fmla="*/ 4314825 w 4314825"/>
              <a:gd name="connsiteY1" fmla="*/ 1019175 h 1019175"/>
              <a:gd name="connsiteX2" fmla="*/ 0 w 4314825"/>
              <a:gd name="connsiteY2" fmla="*/ 1014413 h 1019175"/>
              <a:gd name="connsiteX3" fmla="*/ 142875 w 4314825"/>
              <a:gd name="connsiteY3" fmla="*/ 866775 h 1019175"/>
              <a:gd name="connsiteX4" fmla="*/ 304800 w 4314825"/>
              <a:gd name="connsiteY4" fmla="*/ 962025 h 1019175"/>
              <a:gd name="connsiteX5" fmla="*/ 547687 w 4314825"/>
              <a:gd name="connsiteY5" fmla="*/ 495300 h 1019175"/>
              <a:gd name="connsiteX6" fmla="*/ 933450 w 4314825"/>
              <a:gd name="connsiteY6" fmla="*/ 904875 h 1019175"/>
              <a:gd name="connsiteX7" fmla="*/ 1495425 w 4314825"/>
              <a:gd name="connsiteY7" fmla="*/ 0 h 1019175"/>
              <a:gd name="connsiteX8" fmla="*/ 2152650 w 4314825"/>
              <a:gd name="connsiteY8" fmla="*/ 809625 h 1019175"/>
              <a:gd name="connsiteX9" fmla="*/ 2357437 w 4314825"/>
              <a:gd name="connsiteY9" fmla="*/ 762000 h 1019175"/>
              <a:gd name="connsiteX10" fmla="*/ 2652712 w 4314825"/>
              <a:gd name="connsiteY10" fmla="*/ 919163 h 1019175"/>
              <a:gd name="connsiteX11" fmla="*/ 2914650 w 4314825"/>
              <a:gd name="connsiteY11" fmla="*/ 862013 h 1019175"/>
              <a:gd name="connsiteX12" fmla="*/ 3186112 w 4314825"/>
              <a:gd name="connsiteY12" fmla="*/ 904875 h 1019175"/>
              <a:gd name="connsiteX13" fmla="*/ 3481387 w 4314825"/>
              <a:gd name="connsiteY13" fmla="*/ 671513 h 1019175"/>
              <a:gd name="connsiteX14" fmla="*/ 3862387 w 4314825"/>
              <a:gd name="connsiteY14" fmla="*/ 971550 h 1019175"/>
              <a:gd name="connsiteX15" fmla="*/ 4314825 w 4314825"/>
              <a:gd name="connsiteY15" fmla="*/ 933450 h 1019175"/>
              <a:gd name="connsiteX0" fmla="*/ 4314825 w 4314825"/>
              <a:gd name="connsiteY0" fmla="*/ 933450 h 1019175"/>
              <a:gd name="connsiteX1" fmla="*/ 4314825 w 4314825"/>
              <a:gd name="connsiteY1" fmla="*/ 1019175 h 1019175"/>
              <a:gd name="connsiteX2" fmla="*/ 0 w 4314825"/>
              <a:gd name="connsiteY2" fmla="*/ 1014413 h 1019175"/>
              <a:gd name="connsiteX3" fmla="*/ 142875 w 4314825"/>
              <a:gd name="connsiteY3" fmla="*/ 866775 h 1019175"/>
              <a:gd name="connsiteX4" fmla="*/ 304800 w 4314825"/>
              <a:gd name="connsiteY4" fmla="*/ 962025 h 1019175"/>
              <a:gd name="connsiteX5" fmla="*/ 547687 w 4314825"/>
              <a:gd name="connsiteY5" fmla="*/ 495300 h 1019175"/>
              <a:gd name="connsiteX6" fmla="*/ 933450 w 4314825"/>
              <a:gd name="connsiteY6" fmla="*/ 904875 h 1019175"/>
              <a:gd name="connsiteX7" fmla="*/ 1495425 w 4314825"/>
              <a:gd name="connsiteY7" fmla="*/ 0 h 1019175"/>
              <a:gd name="connsiteX8" fmla="*/ 2152650 w 4314825"/>
              <a:gd name="connsiteY8" fmla="*/ 809625 h 1019175"/>
              <a:gd name="connsiteX9" fmla="*/ 2357437 w 4314825"/>
              <a:gd name="connsiteY9" fmla="*/ 762000 h 1019175"/>
              <a:gd name="connsiteX10" fmla="*/ 2652712 w 4314825"/>
              <a:gd name="connsiteY10" fmla="*/ 919163 h 1019175"/>
              <a:gd name="connsiteX11" fmla="*/ 2914650 w 4314825"/>
              <a:gd name="connsiteY11" fmla="*/ 862013 h 1019175"/>
              <a:gd name="connsiteX12" fmla="*/ 3186112 w 4314825"/>
              <a:gd name="connsiteY12" fmla="*/ 904875 h 1019175"/>
              <a:gd name="connsiteX13" fmla="*/ 3481387 w 4314825"/>
              <a:gd name="connsiteY13" fmla="*/ 671513 h 1019175"/>
              <a:gd name="connsiteX14" fmla="*/ 3862387 w 4314825"/>
              <a:gd name="connsiteY14" fmla="*/ 971550 h 1019175"/>
              <a:gd name="connsiteX15" fmla="*/ 4314825 w 4314825"/>
              <a:gd name="connsiteY15" fmla="*/ 933450 h 1019175"/>
              <a:gd name="connsiteX0" fmla="*/ 4314825 w 4314825"/>
              <a:gd name="connsiteY0" fmla="*/ 933450 h 1019175"/>
              <a:gd name="connsiteX1" fmla="*/ 4314825 w 4314825"/>
              <a:gd name="connsiteY1" fmla="*/ 1019175 h 1019175"/>
              <a:gd name="connsiteX2" fmla="*/ 0 w 4314825"/>
              <a:gd name="connsiteY2" fmla="*/ 1014413 h 1019175"/>
              <a:gd name="connsiteX3" fmla="*/ 142875 w 4314825"/>
              <a:gd name="connsiteY3" fmla="*/ 866775 h 1019175"/>
              <a:gd name="connsiteX4" fmla="*/ 304800 w 4314825"/>
              <a:gd name="connsiteY4" fmla="*/ 962025 h 1019175"/>
              <a:gd name="connsiteX5" fmla="*/ 547687 w 4314825"/>
              <a:gd name="connsiteY5" fmla="*/ 495300 h 1019175"/>
              <a:gd name="connsiteX6" fmla="*/ 933450 w 4314825"/>
              <a:gd name="connsiteY6" fmla="*/ 904875 h 1019175"/>
              <a:gd name="connsiteX7" fmla="*/ 1495425 w 4314825"/>
              <a:gd name="connsiteY7" fmla="*/ 0 h 1019175"/>
              <a:gd name="connsiteX8" fmla="*/ 2152650 w 4314825"/>
              <a:gd name="connsiteY8" fmla="*/ 809625 h 1019175"/>
              <a:gd name="connsiteX9" fmla="*/ 2357437 w 4314825"/>
              <a:gd name="connsiteY9" fmla="*/ 762000 h 1019175"/>
              <a:gd name="connsiteX10" fmla="*/ 2652712 w 4314825"/>
              <a:gd name="connsiteY10" fmla="*/ 919163 h 1019175"/>
              <a:gd name="connsiteX11" fmla="*/ 2914650 w 4314825"/>
              <a:gd name="connsiteY11" fmla="*/ 862013 h 1019175"/>
              <a:gd name="connsiteX12" fmla="*/ 3186112 w 4314825"/>
              <a:gd name="connsiteY12" fmla="*/ 904875 h 1019175"/>
              <a:gd name="connsiteX13" fmla="*/ 3481387 w 4314825"/>
              <a:gd name="connsiteY13" fmla="*/ 671513 h 1019175"/>
              <a:gd name="connsiteX14" fmla="*/ 3862387 w 4314825"/>
              <a:gd name="connsiteY14" fmla="*/ 971550 h 1019175"/>
              <a:gd name="connsiteX15" fmla="*/ 4314825 w 4314825"/>
              <a:gd name="connsiteY15" fmla="*/ 933450 h 1019175"/>
              <a:gd name="connsiteX0" fmla="*/ 4314825 w 4314825"/>
              <a:gd name="connsiteY0" fmla="*/ 933450 h 1019175"/>
              <a:gd name="connsiteX1" fmla="*/ 4314825 w 4314825"/>
              <a:gd name="connsiteY1" fmla="*/ 1019175 h 1019175"/>
              <a:gd name="connsiteX2" fmla="*/ 0 w 4314825"/>
              <a:gd name="connsiteY2" fmla="*/ 1014413 h 1019175"/>
              <a:gd name="connsiteX3" fmla="*/ 142875 w 4314825"/>
              <a:gd name="connsiteY3" fmla="*/ 866775 h 1019175"/>
              <a:gd name="connsiteX4" fmla="*/ 304800 w 4314825"/>
              <a:gd name="connsiteY4" fmla="*/ 962025 h 1019175"/>
              <a:gd name="connsiteX5" fmla="*/ 547687 w 4314825"/>
              <a:gd name="connsiteY5" fmla="*/ 495300 h 1019175"/>
              <a:gd name="connsiteX6" fmla="*/ 933450 w 4314825"/>
              <a:gd name="connsiteY6" fmla="*/ 904875 h 1019175"/>
              <a:gd name="connsiteX7" fmla="*/ 1495425 w 4314825"/>
              <a:gd name="connsiteY7" fmla="*/ 0 h 1019175"/>
              <a:gd name="connsiteX8" fmla="*/ 2152650 w 4314825"/>
              <a:gd name="connsiteY8" fmla="*/ 809625 h 1019175"/>
              <a:gd name="connsiteX9" fmla="*/ 2357437 w 4314825"/>
              <a:gd name="connsiteY9" fmla="*/ 762000 h 1019175"/>
              <a:gd name="connsiteX10" fmla="*/ 2652712 w 4314825"/>
              <a:gd name="connsiteY10" fmla="*/ 919163 h 1019175"/>
              <a:gd name="connsiteX11" fmla="*/ 2914650 w 4314825"/>
              <a:gd name="connsiteY11" fmla="*/ 862013 h 1019175"/>
              <a:gd name="connsiteX12" fmla="*/ 3186112 w 4314825"/>
              <a:gd name="connsiteY12" fmla="*/ 904875 h 1019175"/>
              <a:gd name="connsiteX13" fmla="*/ 3481387 w 4314825"/>
              <a:gd name="connsiteY13" fmla="*/ 671513 h 1019175"/>
              <a:gd name="connsiteX14" fmla="*/ 3862387 w 4314825"/>
              <a:gd name="connsiteY14" fmla="*/ 971550 h 1019175"/>
              <a:gd name="connsiteX15" fmla="*/ 4314825 w 4314825"/>
              <a:gd name="connsiteY15" fmla="*/ 933450 h 1019175"/>
              <a:gd name="connsiteX0" fmla="*/ 4314825 w 4314825"/>
              <a:gd name="connsiteY0" fmla="*/ 933450 h 1019175"/>
              <a:gd name="connsiteX1" fmla="*/ 4314825 w 4314825"/>
              <a:gd name="connsiteY1" fmla="*/ 1019175 h 1019175"/>
              <a:gd name="connsiteX2" fmla="*/ 0 w 4314825"/>
              <a:gd name="connsiteY2" fmla="*/ 1014413 h 1019175"/>
              <a:gd name="connsiteX3" fmla="*/ 142875 w 4314825"/>
              <a:gd name="connsiteY3" fmla="*/ 866775 h 1019175"/>
              <a:gd name="connsiteX4" fmla="*/ 304800 w 4314825"/>
              <a:gd name="connsiteY4" fmla="*/ 962025 h 1019175"/>
              <a:gd name="connsiteX5" fmla="*/ 547687 w 4314825"/>
              <a:gd name="connsiteY5" fmla="*/ 495300 h 1019175"/>
              <a:gd name="connsiteX6" fmla="*/ 933450 w 4314825"/>
              <a:gd name="connsiteY6" fmla="*/ 904875 h 1019175"/>
              <a:gd name="connsiteX7" fmla="*/ 1495425 w 4314825"/>
              <a:gd name="connsiteY7" fmla="*/ 0 h 1019175"/>
              <a:gd name="connsiteX8" fmla="*/ 2152650 w 4314825"/>
              <a:gd name="connsiteY8" fmla="*/ 809625 h 1019175"/>
              <a:gd name="connsiteX9" fmla="*/ 2357437 w 4314825"/>
              <a:gd name="connsiteY9" fmla="*/ 762000 h 1019175"/>
              <a:gd name="connsiteX10" fmla="*/ 2652712 w 4314825"/>
              <a:gd name="connsiteY10" fmla="*/ 919163 h 1019175"/>
              <a:gd name="connsiteX11" fmla="*/ 2914650 w 4314825"/>
              <a:gd name="connsiteY11" fmla="*/ 862013 h 1019175"/>
              <a:gd name="connsiteX12" fmla="*/ 3186112 w 4314825"/>
              <a:gd name="connsiteY12" fmla="*/ 904875 h 1019175"/>
              <a:gd name="connsiteX13" fmla="*/ 3481387 w 4314825"/>
              <a:gd name="connsiteY13" fmla="*/ 671513 h 1019175"/>
              <a:gd name="connsiteX14" fmla="*/ 3862387 w 4314825"/>
              <a:gd name="connsiteY14" fmla="*/ 971550 h 1019175"/>
              <a:gd name="connsiteX15" fmla="*/ 4314825 w 4314825"/>
              <a:gd name="connsiteY15" fmla="*/ 933450 h 1019175"/>
              <a:gd name="connsiteX0" fmla="*/ 4314825 w 4314825"/>
              <a:gd name="connsiteY0" fmla="*/ 933450 h 1019175"/>
              <a:gd name="connsiteX1" fmla="*/ 4314825 w 4314825"/>
              <a:gd name="connsiteY1" fmla="*/ 1019175 h 1019175"/>
              <a:gd name="connsiteX2" fmla="*/ 0 w 4314825"/>
              <a:gd name="connsiteY2" fmla="*/ 1014413 h 1019175"/>
              <a:gd name="connsiteX3" fmla="*/ 142875 w 4314825"/>
              <a:gd name="connsiteY3" fmla="*/ 866775 h 1019175"/>
              <a:gd name="connsiteX4" fmla="*/ 304800 w 4314825"/>
              <a:gd name="connsiteY4" fmla="*/ 962025 h 1019175"/>
              <a:gd name="connsiteX5" fmla="*/ 547687 w 4314825"/>
              <a:gd name="connsiteY5" fmla="*/ 495300 h 1019175"/>
              <a:gd name="connsiteX6" fmla="*/ 933450 w 4314825"/>
              <a:gd name="connsiteY6" fmla="*/ 904875 h 1019175"/>
              <a:gd name="connsiteX7" fmla="*/ 1495425 w 4314825"/>
              <a:gd name="connsiteY7" fmla="*/ 0 h 1019175"/>
              <a:gd name="connsiteX8" fmla="*/ 2152650 w 4314825"/>
              <a:gd name="connsiteY8" fmla="*/ 809625 h 1019175"/>
              <a:gd name="connsiteX9" fmla="*/ 2357437 w 4314825"/>
              <a:gd name="connsiteY9" fmla="*/ 762000 h 1019175"/>
              <a:gd name="connsiteX10" fmla="*/ 2652712 w 4314825"/>
              <a:gd name="connsiteY10" fmla="*/ 919163 h 1019175"/>
              <a:gd name="connsiteX11" fmla="*/ 2914650 w 4314825"/>
              <a:gd name="connsiteY11" fmla="*/ 862013 h 1019175"/>
              <a:gd name="connsiteX12" fmla="*/ 3186112 w 4314825"/>
              <a:gd name="connsiteY12" fmla="*/ 904875 h 1019175"/>
              <a:gd name="connsiteX13" fmla="*/ 3481387 w 4314825"/>
              <a:gd name="connsiteY13" fmla="*/ 671513 h 1019175"/>
              <a:gd name="connsiteX14" fmla="*/ 3862387 w 4314825"/>
              <a:gd name="connsiteY14" fmla="*/ 971550 h 1019175"/>
              <a:gd name="connsiteX15" fmla="*/ 4314825 w 4314825"/>
              <a:gd name="connsiteY15" fmla="*/ 933450 h 1019175"/>
              <a:gd name="connsiteX0" fmla="*/ 4314825 w 4314825"/>
              <a:gd name="connsiteY0" fmla="*/ 935483 h 1021208"/>
              <a:gd name="connsiteX1" fmla="*/ 4314825 w 4314825"/>
              <a:gd name="connsiteY1" fmla="*/ 1021208 h 1021208"/>
              <a:gd name="connsiteX2" fmla="*/ 0 w 4314825"/>
              <a:gd name="connsiteY2" fmla="*/ 1016446 h 1021208"/>
              <a:gd name="connsiteX3" fmla="*/ 142875 w 4314825"/>
              <a:gd name="connsiteY3" fmla="*/ 868808 h 1021208"/>
              <a:gd name="connsiteX4" fmla="*/ 304800 w 4314825"/>
              <a:gd name="connsiteY4" fmla="*/ 964058 h 1021208"/>
              <a:gd name="connsiteX5" fmla="*/ 547687 w 4314825"/>
              <a:gd name="connsiteY5" fmla="*/ 497333 h 1021208"/>
              <a:gd name="connsiteX6" fmla="*/ 933450 w 4314825"/>
              <a:gd name="connsiteY6" fmla="*/ 906908 h 1021208"/>
              <a:gd name="connsiteX7" fmla="*/ 1495425 w 4314825"/>
              <a:gd name="connsiteY7" fmla="*/ 2033 h 1021208"/>
              <a:gd name="connsiteX8" fmla="*/ 2152650 w 4314825"/>
              <a:gd name="connsiteY8" fmla="*/ 811658 h 1021208"/>
              <a:gd name="connsiteX9" fmla="*/ 2357437 w 4314825"/>
              <a:gd name="connsiteY9" fmla="*/ 764033 h 1021208"/>
              <a:gd name="connsiteX10" fmla="*/ 2652712 w 4314825"/>
              <a:gd name="connsiteY10" fmla="*/ 921196 h 1021208"/>
              <a:gd name="connsiteX11" fmla="*/ 2914650 w 4314825"/>
              <a:gd name="connsiteY11" fmla="*/ 864046 h 1021208"/>
              <a:gd name="connsiteX12" fmla="*/ 3186112 w 4314825"/>
              <a:gd name="connsiteY12" fmla="*/ 906908 h 1021208"/>
              <a:gd name="connsiteX13" fmla="*/ 3481387 w 4314825"/>
              <a:gd name="connsiteY13" fmla="*/ 673546 h 1021208"/>
              <a:gd name="connsiteX14" fmla="*/ 3862387 w 4314825"/>
              <a:gd name="connsiteY14" fmla="*/ 973583 h 1021208"/>
              <a:gd name="connsiteX15" fmla="*/ 4314825 w 4314825"/>
              <a:gd name="connsiteY15" fmla="*/ 935483 h 1021208"/>
              <a:gd name="connsiteX0" fmla="*/ 4314825 w 4314825"/>
              <a:gd name="connsiteY0" fmla="*/ 935483 h 1021208"/>
              <a:gd name="connsiteX1" fmla="*/ 4314825 w 4314825"/>
              <a:gd name="connsiteY1" fmla="*/ 1021208 h 1021208"/>
              <a:gd name="connsiteX2" fmla="*/ 0 w 4314825"/>
              <a:gd name="connsiteY2" fmla="*/ 1016446 h 1021208"/>
              <a:gd name="connsiteX3" fmla="*/ 142875 w 4314825"/>
              <a:gd name="connsiteY3" fmla="*/ 868808 h 1021208"/>
              <a:gd name="connsiteX4" fmla="*/ 304800 w 4314825"/>
              <a:gd name="connsiteY4" fmla="*/ 964058 h 1021208"/>
              <a:gd name="connsiteX5" fmla="*/ 547687 w 4314825"/>
              <a:gd name="connsiteY5" fmla="*/ 497333 h 1021208"/>
              <a:gd name="connsiteX6" fmla="*/ 933450 w 4314825"/>
              <a:gd name="connsiteY6" fmla="*/ 906908 h 1021208"/>
              <a:gd name="connsiteX7" fmla="*/ 1495425 w 4314825"/>
              <a:gd name="connsiteY7" fmla="*/ 2033 h 1021208"/>
              <a:gd name="connsiteX8" fmla="*/ 2152650 w 4314825"/>
              <a:gd name="connsiteY8" fmla="*/ 811658 h 1021208"/>
              <a:gd name="connsiteX9" fmla="*/ 2357437 w 4314825"/>
              <a:gd name="connsiteY9" fmla="*/ 764033 h 1021208"/>
              <a:gd name="connsiteX10" fmla="*/ 2652712 w 4314825"/>
              <a:gd name="connsiteY10" fmla="*/ 921196 h 1021208"/>
              <a:gd name="connsiteX11" fmla="*/ 2914650 w 4314825"/>
              <a:gd name="connsiteY11" fmla="*/ 864046 h 1021208"/>
              <a:gd name="connsiteX12" fmla="*/ 3186112 w 4314825"/>
              <a:gd name="connsiteY12" fmla="*/ 906908 h 1021208"/>
              <a:gd name="connsiteX13" fmla="*/ 3481387 w 4314825"/>
              <a:gd name="connsiteY13" fmla="*/ 673546 h 1021208"/>
              <a:gd name="connsiteX14" fmla="*/ 3862387 w 4314825"/>
              <a:gd name="connsiteY14" fmla="*/ 973583 h 1021208"/>
              <a:gd name="connsiteX15" fmla="*/ 4314825 w 4314825"/>
              <a:gd name="connsiteY15" fmla="*/ 935483 h 1021208"/>
              <a:gd name="connsiteX0" fmla="*/ 4314825 w 4314825"/>
              <a:gd name="connsiteY0" fmla="*/ 935483 h 1021208"/>
              <a:gd name="connsiteX1" fmla="*/ 4314825 w 4314825"/>
              <a:gd name="connsiteY1" fmla="*/ 1021208 h 1021208"/>
              <a:gd name="connsiteX2" fmla="*/ 0 w 4314825"/>
              <a:gd name="connsiteY2" fmla="*/ 1016446 h 1021208"/>
              <a:gd name="connsiteX3" fmla="*/ 142875 w 4314825"/>
              <a:gd name="connsiteY3" fmla="*/ 868808 h 1021208"/>
              <a:gd name="connsiteX4" fmla="*/ 304800 w 4314825"/>
              <a:gd name="connsiteY4" fmla="*/ 964058 h 1021208"/>
              <a:gd name="connsiteX5" fmla="*/ 547687 w 4314825"/>
              <a:gd name="connsiteY5" fmla="*/ 497333 h 1021208"/>
              <a:gd name="connsiteX6" fmla="*/ 933450 w 4314825"/>
              <a:gd name="connsiteY6" fmla="*/ 906908 h 1021208"/>
              <a:gd name="connsiteX7" fmla="*/ 1495425 w 4314825"/>
              <a:gd name="connsiteY7" fmla="*/ 2033 h 1021208"/>
              <a:gd name="connsiteX8" fmla="*/ 2152650 w 4314825"/>
              <a:gd name="connsiteY8" fmla="*/ 811658 h 1021208"/>
              <a:gd name="connsiteX9" fmla="*/ 2357437 w 4314825"/>
              <a:gd name="connsiteY9" fmla="*/ 764033 h 1021208"/>
              <a:gd name="connsiteX10" fmla="*/ 2652712 w 4314825"/>
              <a:gd name="connsiteY10" fmla="*/ 921196 h 1021208"/>
              <a:gd name="connsiteX11" fmla="*/ 2914650 w 4314825"/>
              <a:gd name="connsiteY11" fmla="*/ 864046 h 1021208"/>
              <a:gd name="connsiteX12" fmla="*/ 3186112 w 4314825"/>
              <a:gd name="connsiteY12" fmla="*/ 906908 h 1021208"/>
              <a:gd name="connsiteX13" fmla="*/ 3481387 w 4314825"/>
              <a:gd name="connsiteY13" fmla="*/ 673546 h 1021208"/>
              <a:gd name="connsiteX14" fmla="*/ 3862387 w 4314825"/>
              <a:gd name="connsiteY14" fmla="*/ 973583 h 1021208"/>
              <a:gd name="connsiteX15" fmla="*/ 4314825 w 4314825"/>
              <a:gd name="connsiteY15" fmla="*/ 935483 h 1021208"/>
              <a:gd name="connsiteX0" fmla="*/ 4314825 w 4314825"/>
              <a:gd name="connsiteY0" fmla="*/ 935483 h 1021208"/>
              <a:gd name="connsiteX1" fmla="*/ 4314825 w 4314825"/>
              <a:gd name="connsiteY1" fmla="*/ 1021208 h 1021208"/>
              <a:gd name="connsiteX2" fmla="*/ 0 w 4314825"/>
              <a:gd name="connsiteY2" fmla="*/ 1016446 h 1021208"/>
              <a:gd name="connsiteX3" fmla="*/ 142875 w 4314825"/>
              <a:gd name="connsiteY3" fmla="*/ 868808 h 1021208"/>
              <a:gd name="connsiteX4" fmla="*/ 304800 w 4314825"/>
              <a:gd name="connsiteY4" fmla="*/ 964058 h 1021208"/>
              <a:gd name="connsiteX5" fmla="*/ 547687 w 4314825"/>
              <a:gd name="connsiteY5" fmla="*/ 497333 h 1021208"/>
              <a:gd name="connsiteX6" fmla="*/ 933450 w 4314825"/>
              <a:gd name="connsiteY6" fmla="*/ 906908 h 1021208"/>
              <a:gd name="connsiteX7" fmla="*/ 1495425 w 4314825"/>
              <a:gd name="connsiteY7" fmla="*/ 2033 h 1021208"/>
              <a:gd name="connsiteX8" fmla="*/ 2152650 w 4314825"/>
              <a:gd name="connsiteY8" fmla="*/ 811658 h 1021208"/>
              <a:gd name="connsiteX9" fmla="*/ 2357437 w 4314825"/>
              <a:gd name="connsiteY9" fmla="*/ 764033 h 1021208"/>
              <a:gd name="connsiteX10" fmla="*/ 2652712 w 4314825"/>
              <a:gd name="connsiteY10" fmla="*/ 921196 h 1021208"/>
              <a:gd name="connsiteX11" fmla="*/ 2914650 w 4314825"/>
              <a:gd name="connsiteY11" fmla="*/ 864046 h 1021208"/>
              <a:gd name="connsiteX12" fmla="*/ 3186112 w 4314825"/>
              <a:gd name="connsiteY12" fmla="*/ 906908 h 1021208"/>
              <a:gd name="connsiteX13" fmla="*/ 3481387 w 4314825"/>
              <a:gd name="connsiteY13" fmla="*/ 673546 h 1021208"/>
              <a:gd name="connsiteX14" fmla="*/ 3862387 w 4314825"/>
              <a:gd name="connsiteY14" fmla="*/ 973583 h 1021208"/>
              <a:gd name="connsiteX15" fmla="*/ 4314825 w 4314825"/>
              <a:gd name="connsiteY15" fmla="*/ 935483 h 1021208"/>
              <a:gd name="connsiteX0" fmla="*/ 4314825 w 4314825"/>
              <a:gd name="connsiteY0" fmla="*/ 935483 h 1021208"/>
              <a:gd name="connsiteX1" fmla="*/ 4314825 w 4314825"/>
              <a:gd name="connsiteY1" fmla="*/ 1021208 h 1021208"/>
              <a:gd name="connsiteX2" fmla="*/ 0 w 4314825"/>
              <a:gd name="connsiteY2" fmla="*/ 1016446 h 1021208"/>
              <a:gd name="connsiteX3" fmla="*/ 142875 w 4314825"/>
              <a:gd name="connsiteY3" fmla="*/ 868808 h 1021208"/>
              <a:gd name="connsiteX4" fmla="*/ 304800 w 4314825"/>
              <a:gd name="connsiteY4" fmla="*/ 964058 h 1021208"/>
              <a:gd name="connsiteX5" fmla="*/ 547687 w 4314825"/>
              <a:gd name="connsiteY5" fmla="*/ 497333 h 1021208"/>
              <a:gd name="connsiteX6" fmla="*/ 933450 w 4314825"/>
              <a:gd name="connsiteY6" fmla="*/ 906908 h 1021208"/>
              <a:gd name="connsiteX7" fmla="*/ 1495425 w 4314825"/>
              <a:gd name="connsiteY7" fmla="*/ 2033 h 1021208"/>
              <a:gd name="connsiteX8" fmla="*/ 2152650 w 4314825"/>
              <a:gd name="connsiteY8" fmla="*/ 811658 h 1021208"/>
              <a:gd name="connsiteX9" fmla="*/ 2357437 w 4314825"/>
              <a:gd name="connsiteY9" fmla="*/ 764033 h 1021208"/>
              <a:gd name="connsiteX10" fmla="*/ 2652712 w 4314825"/>
              <a:gd name="connsiteY10" fmla="*/ 921196 h 1021208"/>
              <a:gd name="connsiteX11" fmla="*/ 2914650 w 4314825"/>
              <a:gd name="connsiteY11" fmla="*/ 864046 h 1021208"/>
              <a:gd name="connsiteX12" fmla="*/ 3186112 w 4314825"/>
              <a:gd name="connsiteY12" fmla="*/ 906908 h 1021208"/>
              <a:gd name="connsiteX13" fmla="*/ 3481387 w 4314825"/>
              <a:gd name="connsiteY13" fmla="*/ 673546 h 1021208"/>
              <a:gd name="connsiteX14" fmla="*/ 3862387 w 4314825"/>
              <a:gd name="connsiteY14" fmla="*/ 973583 h 1021208"/>
              <a:gd name="connsiteX15" fmla="*/ 4314825 w 4314825"/>
              <a:gd name="connsiteY15" fmla="*/ 935483 h 1021208"/>
              <a:gd name="connsiteX0" fmla="*/ 4314825 w 4314825"/>
              <a:gd name="connsiteY0" fmla="*/ 935483 h 1021208"/>
              <a:gd name="connsiteX1" fmla="*/ 4314825 w 4314825"/>
              <a:gd name="connsiteY1" fmla="*/ 1021208 h 1021208"/>
              <a:gd name="connsiteX2" fmla="*/ 0 w 4314825"/>
              <a:gd name="connsiteY2" fmla="*/ 1016446 h 1021208"/>
              <a:gd name="connsiteX3" fmla="*/ 142875 w 4314825"/>
              <a:gd name="connsiteY3" fmla="*/ 868808 h 1021208"/>
              <a:gd name="connsiteX4" fmla="*/ 304800 w 4314825"/>
              <a:gd name="connsiteY4" fmla="*/ 964058 h 1021208"/>
              <a:gd name="connsiteX5" fmla="*/ 547687 w 4314825"/>
              <a:gd name="connsiteY5" fmla="*/ 497333 h 1021208"/>
              <a:gd name="connsiteX6" fmla="*/ 933450 w 4314825"/>
              <a:gd name="connsiteY6" fmla="*/ 906908 h 1021208"/>
              <a:gd name="connsiteX7" fmla="*/ 1495425 w 4314825"/>
              <a:gd name="connsiteY7" fmla="*/ 2033 h 1021208"/>
              <a:gd name="connsiteX8" fmla="*/ 2152650 w 4314825"/>
              <a:gd name="connsiteY8" fmla="*/ 811658 h 1021208"/>
              <a:gd name="connsiteX9" fmla="*/ 2357437 w 4314825"/>
              <a:gd name="connsiteY9" fmla="*/ 764033 h 1021208"/>
              <a:gd name="connsiteX10" fmla="*/ 2652712 w 4314825"/>
              <a:gd name="connsiteY10" fmla="*/ 921196 h 1021208"/>
              <a:gd name="connsiteX11" fmla="*/ 2914650 w 4314825"/>
              <a:gd name="connsiteY11" fmla="*/ 864046 h 1021208"/>
              <a:gd name="connsiteX12" fmla="*/ 3186112 w 4314825"/>
              <a:gd name="connsiteY12" fmla="*/ 906908 h 1021208"/>
              <a:gd name="connsiteX13" fmla="*/ 3481387 w 4314825"/>
              <a:gd name="connsiteY13" fmla="*/ 673546 h 1021208"/>
              <a:gd name="connsiteX14" fmla="*/ 3862387 w 4314825"/>
              <a:gd name="connsiteY14" fmla="*/ 973583 h 1021208"/>
              <a:gd name="connsiteX15" fmla="*/ 4314825 w 4314825"/>
              <a:gd name="connsiteY15" fmla="*/ 935483 h 1021208"/>
              <a:gd name="connsiteX0" fmla="*/ 4314825 w 4314825"/>
              <a:gd name="connsiteY0" fmla="*/ 935483 h 1021208"/>
              <a:gd name="connsiteX1" fmla="*/ 4314825 w 4314825"/>
              <a:gd name="connsiteY1" fmla="*/ 1021208 h 1021208"/>
              <a:gd name="connsiteX2" fmla="*/ 0 w 4314825"/>
              <a:gd name="connsiteY2" fmla="*/ 1016446 h 1021208"/>
              <a:gd name="connsiteX3" fmla="*/ 142875 w 4314825"/>
              <a:gd name="connsiteY3" fmla="*/ 868808 h 1021208"/>
              <a:gd name="connsiteX4" fmla="*/ 304800 w 4314825"/>
              <a:gd name="connsiteY4" fmla="*/ 964058 h 1021208"/>
              <a:gd name="connsiteX5" fmla="*/ 547687 w 4314825"/>
              <a:gd name="connsiteY5" fmla="*/ 497333 h 1021208"/>
              <a:gd name="connsiteX6" fmla="*/ 933450 w 4314825"/>
              <a:gd name="connsiteY6" fmla="*/ 906908 h 1021208"/>
              <a:gd name="connsiteX7" fmla="*/ 1495425 w 4314825"/>
              <a:gd name="connsiteY7" fmla="*/ 2033 h 1021208"/>
              <a:gd name="connsiteX8" fmla="*/ 2152650 w 4314825"/>
              <a:gd name="connsiteY8" fmla="*/ 811658 h 1021208"/>
              <a:gd name="connsiteX9" fmla="*/ 2357437 w 4314825"/>
              <a:gd name="connsiteY9" fmla="*/ 764033 h 1021208"/>
              <a:gd name="connsiteX10" fmla="*/ 2652712 w 4314825"/>
              <a:gd name="connsiteY10" fmla="*/ 921196 h 1021208"/>
              <a:gd name="connsiteX11" fmla="*/ 2914650 w 4314825"/>
              <a:gd name="connsiteY11" fmla="*/ 864046 h 1021208"/>
              <a:gd name="connsiteX12" fmla="*/ 3186112 w 4314825"/>
              <a:gd name="connsiteY12" fmla="*/ 906908 h 1021208"/>
              <a:gd name="connsiteX13" fmla="*/ 3481387 w 4314825"/>
              <a:gd name="connsiteY13" fmla="*/ 673546 h 1021208"/>
              <a:gd name="connsiteX14" fmla="*/ 3862387 w 4314825"/>
              <a:gd name="connsiteY14" fmla="*/ 973583 h 1021208"/>
              <a:gd name="connsiteX15" fmla="*/ 4314825 w 4314825"/>
              <a:gd name="connsiteY15" fmla="*/ 935483 h 1021208"/>
              <a:gd name="connsiteX0" fmla="*/ 4314825 w 4314825"/>
              <a:gd name="connsiteY0" fmla="*/ 935483 h 1021208"/>
              <a:gd name="connsiteX1" fmla="*/ 4314825 w 4314825"/>
              <a:gd name="connsiteY1" fmla="*/ 1021208 h 1021208"/>
              <a:gd name="connsiteX2" fmla="*/ 0 w 4314825"/>
              <a:gd name="connsiteY2" fmla="*/ 1016446 h 1021208"/>
              <a:gd name="connsiteX3" fmla="*/ 142875 w 4314825"/>
              <a:gd name="connsiteY3" fmla="*/ 868808 h 1021208"/>
              <a:gd name="connsiteX4" fmla="*/ 304800 w 4314825"/>
              <a:gd name="connsiteY4" fmla="*/ 964058 h 1021208"/>
              <a:gd name="connsiteX5" fmla="*/ 547687 w 4314825"/>
              <a:gd name="connsiteY5" fmla="*/ 497333 h 1021208"/>
              <a:gd name="connsiteX6" fmla="*/ 933450 w 4314825"/>
              <a:gd name="connsiteY6" fmla="*/ 906908 h 1021208"/>
              <a:gd name="connsiteX7" fmla="*/ 1495425 w 4314825"/>
              <a:gd name="connsiteY7" fmla="*/ 2033 h 1021208"/>
              <a:gd name="connsiteX8" fmla="*/ 2152650 w 4314825"/>
              <a:gd name="connsiteY8" fmla="*/ 811658 h 1021208"/>
              <a:gd name="connsiteX9" fmla="*/ 2357437 w 4314825"/>
              <a:gd name="connsiteY9" fmla="*/ 764033 h 1021208"/>
              <a:gd name="connsiteX10" fmla="*/ 2652712 w 4314825"/>
              <a:gd name="connsiteY10" fmla="*/ 921196 h 1021208"/>
              <a:gd name="connsiteX11" fmla="*/ 2914650 w 4314825"/>
              <a:gd name="connsiteY11" fmla="*/ 864046 h 1021208"/>
              <a:gd name="connsiteX12" fmla="*/ 3186112 w 4314825"/>
              <a:gd name="connsiteY12" fmla="*/ 906908 h 1021208"/>
              <a:gd name="connsiteX13" fmla="*/ 3481387 w 4314825"/>
              <a:gd name="connsiteY13" fmla="*/ 673546 h 1021208"/>
              <a:gd name="connsiteX14" fmla="*/ 3862387 w 4314825"/>
              <a:gd name="connsiteY14" fmla="*/ 973583 h 1021208"/>
              <a:gd name="connsiteX15" fmla="*/ 4314825 w 4314825"/>
              <a:gd name="connsiteY15" fmla="*/ 935483 h 1021208"/>
              <a:gd name="connsiteX0" fmla="*/ 4314825 w 4314825"/>
              <a:gd name="connsiteY0" fmla="*/ 935483 h 1021208"/>
              <a:gd name="connsiteX1" fmla="*/ 4314825 w 4314825"/>
              <a:gd name="connsiteY1" fmla="*/ 1021208 h 1021208"/>
              <a:gd name="connsiteX2" fmla="*/ 0 w 4314825"/>
              <a:gd name="connsiteY2" fmla="*/ 1016446 h 1021208"/>
              <a:gd name="connsiteX3" fmla="*/ 142875 w 4314825"/>
              <a:gd name="connsiteY3" fmla="*/ 868808 h 1021208"/>
              <a:gd name="connsiteX4" fmla="*/ 304800 w 4314825"/>
              <a:gd name="connsiteY4" fmla="*/ 964058 h 1021208"/>
              <a:gd name="connsiteX5" fmla="*/ 547687 w 4314825"/>
              <a:gd name="connsiteY5" fmla="*/ 497333 h 1021208"/>
              <a:gd name="connsiteX6" fmla="*/ 933450 w 4314825"/>
              <a:gd name="connsiteY6" fmla="*/ 906908 h 1021208"/>
              <a:gd name="connsiteX7" fmla="*/ 1495425 w 4314825"/>
              <a:gd name="connsiteY7" fmla="*/ 2033 h 1021208"/>
              <a:gd name="connsiteX8" fmla="*/ 2152650 w 4314825"/>
              <a:gd name="connsiteY8" fmla="*/ 811658 h 1021208"/>
              <a:gd name="connsiteX9" fmla="*/ 2357437 w 4314825"/>
              <a:gd name="connsiteY9" fmla="*/ 764033 h 1021208"/>
              <a:gd name="connsiteX10" fmla="*/ 2652712 w 4314825"/>
              <a:gd name="connsiteY10" fmla="*/ 921196 h 1021208"/>
              <a:gd name="connsiteX11" fmla="*/ 2914650 w 4314825"/>
              <a:gd name="connsiteY11" fmla="*/ 864046 h 1021208"/>
              <a:gd name="connsiteX12" fmla="*/ 3186112 w 4314825"/>
              <a:gd name="connsiteY12" fmla="*/ 906908 h 1021208"/>
              <a:gd name="connsiteX13" fmla="*/ 3481387 w 4314825"/>
              <a:gd name="connsiteY13" fmla="*/ 673546 h 1021208"/>
              <a:gd name="connsiteX14" fmla="*/ 3862387 w 4314825"/>
              <a:gd name="connsiteY14" fmla="*/ 973583 h 1021208"/>
              <a:gd name="connsiteX15" fmla="*/ 4314825 w 4314825"/>
              <a:gd name="connsiteY15" fmla="*/ 935483 h 1021208"/>
              <a:gd name="connsiteX0" fmla="*/ 4314825 w 4314825"/>
              <a:gd name="connsiteY0" fmla="*/ 935483 h 1021208"/>
              <a:gd name="connsiteX1" fmla="*/ 4314825 w 4314825"/>
              <a:gd name="connsiteY1" fmla="*/ 1021208 h 1021208"/>
              <a:gd name="connsiteX2" fmla="*/ 0 w 4314825"/>
              <a:gd name="connsiteY2" fmla="*/ 1016446 h 1021208"/>
              <a:gd name="connsiteX3" fmla="*/ 142875 w 4314825"/>
              <a:gd name="connsiteY3" fmla="*/ 868808 h 1021208"/>
              <a:gd name="connsiteX4" fmla="*/ 304800 w 4314825"/>
              <a:gd name="connsiteY4" fmla="*/ 964058 h 1021208"/>
              <a:gd name="connsiteX5" fmla="*/ 547687 w 4314825"/>
              <a:gd name="connsiteY5" fmla="*/ 497333 h 1021208"/>
              <a:gd name="connsiteX6" fmla="*/ 933450 w 4314825"/>
              <a:gd name="connsiteY6" fmla="*/ 906908 h 1021208"/>
              <a:gd name="connsiteX7" fmla="*/ 1495425 w 4314825"/>
              <a:gd name="connsiteY7" fmla="*/ 2033 h 1021208"/>
              <a:gd name="connsiteX8" fmla="*/ 2152650 w 4314825"/>
              <a:gd name="connsiteY8" fmla="*/ 811658 h 1021208"/>
              <a:gd name="connsiteX9" fmla="*/ 2357437 w 4314825"/>
              <a:gd name="connsiteY9" fmla="*/ 764033 h 1021208"/>
              <a:gd name="connsiteX10" fmla="*/ 2652712 w 4314825"/>
              <a:gd name="connsiteY10" fmla="*/ 921196 h 1021208"/>
              <a:gd name="connsiteX11" fmla="*/ 2914650 w 4314825"/>
              <a:gd name="connsiteY11" fmla="*/ 864046 h 1021208"/>
              <a:gd name="connsiteX12" fmla="*/ 3186112 w 4314825"/>
              <a:gd name="connsiteY12" fmla="*/ 906908 h 1021208"/>
              <a:gd name="connsiteX13" fmla="*/ 3481387 w 4314825"/>
              <a:gd name="connsiteY13" fmla="*/ 673546 h 1021208"/>
              <a:gd name="connsiteX14" fmla="*/ 3862387 w 4314825"/>
              <a:gd name="connsiteY14" fmla="*/ 973583 h 1021208"/>
              <a:gd name="connsiteX15" fmla="*/ 4314825 w 4314825"/>
              <a:gd name="connsiteY15" fmla="*/ 935483 h 1021208"/>
              <a:gd name="connsiteX0" fmla="*/ 4314825 w 4314825"/>
              <a:gd name="connsiteY0" fmla="*/ 935483 h 1021208"/>
              <a:gd name="connsiteX1" fmla="*/ 4314825 w 4314825"/>
              <a:gd name="connsiteY1" fmla="*/ 1021208 h 1021208"/>
              <a:gd name="connsiteX2" fmla="*/ 0 w 4314825"/>
              <a:gd name="connsiteY2" fmla="*/ 1016446 h 1021208"/>
              <a:gd name="connsiteX3" fmla="*/ 142875 w 4314825"/>
              <a:gd name="connsiteY3" fmla="*/ 868808 h 1021208"/>
              <a:gd name="connsiteX4" fmla="*/ 304800 w 4314825"/>
              <a:gd name="connsiteY4" fmla="*/ 964058 h 1021208"/>
              <a:gd name="connsiteX5" fmla="*/ 547687 w 4314825"/>
              <a:gd name="connsiteY5" fmla="*/ 497333 h 1021208"/>
              <a:gd name="connsiteX6" fmla="*/ 933450 w 4314825"/>
              <a:gd name="connsiteY6" fmla="*/ 906908 h 1021208"/>
              <a:gd name="connsiteX7" fmla="*/ 1495425 w 4314825"/>
              <a:gd name="connsiteY7" fmla="*/ 2033 h 1021208"/>
              <a:gd name="connsiteX8" fmla="*/ 2152650 w 4314825"/>
              <a:gd name="connsiteY8" fmla="*/ 811658 h 1021208"/>
              <a:gd name="connsiteX9" fmla="*/ 2357437 w 4314825"/>
              <a:gd name="connsiteY9" fmla="*/ 764033 h 1021208"/>
              <a:gd name="connsiteX10" fmla="*/ 2652712 w 4314825"/>
              <a:gd name="connsiteY10" fmla="*/ 921196 h 1021208"/>
              <a:gd name="connsiteX11" fmla="*/ 2914650 w 4314825"/>
              <a:gd name="connsiteY11" fmla="*/ 864046 h 1021208"/>
              <a:gd name="connsiteX12" fmla="*/ 3186112 w 4314825"/>
              <a:gd name="connsiteY12" fmla="*/ 906908 h 1021208"/>
              <a:gd name="connsiteX13" fmla="*/ 3481387 w 4314825"/>
              <a:gd name="connsiteY13" fmla="*/ 673546 h 1021208"/>
              <a:gd name="connsiteX14" fmla="*/ 3862387 w 4314825"/>
              <a:gd name="connsiteY14" fmla="*/ 973583 h 1021208"/>
              <a:gd name="connsiteX15" fmla="*/ 4314825 w 4314825"/>
              <a:gd name="connsiteY15" fmla="*/ 935483 h 1021208"/>
              <a:gd name="connsiteX0" fmla="*/ 4314825 w 4314825"/>
              <a:gd name="connsiteY0" fmla="*/ 935483 h 1021208"/>
              <a:gd name="connsiteX1" fmla="*/ 4314825 w 4314825"/>
              <a:gd name="connsiteY1" fmla="*/ 1021208 h 1021208"/>
              <a:gd name="connsiteX2" fmla="*/ 0 w 4314825"/>
              <a:gd name="connsiteY2" fmla="*/ 1016446 h 1021208"/>
              <a:gd name="connsiteX3" fmla="*/ 142875 w 4314825"/>
              <a:gd name="connsiteY3" fmla="*/ 868808 h 1021208"/>
              <a:gd name="connsiteX4" fmla="*/ 304800 w 4314825"/>
              <a:gd name="connsiteY4" fmla="*/ 964058 h 1021208"/>
              <a:gd name="connsiteX5" fmla="*/ 547687 w 4314825"/>
              <a:gd name="connsiteY5" fmla="*/ 497333 h 1021208"/>
              <a:gd name="connsiteX6" fmla="*/ 933450 w 4314825"/>
              <a:gd name="connsiteY6" fmla="*/ 906908 h 1021208"/>
              <a:gd name="connsiteX7" fmla="*/ 1495425 w 4314825"/>
              <a:gd name="connsiteY7" fmla="*/ 2033 h 1021208"/>
              <a:gd name="connsiteX8" fmla="*/ 2152650 w 4314825"/>
              <a:gd name="connsiteY8" fmla="*/ 811658 h 1021208"/>
              <a:gd name="connsiteX9" fmla="*/ 2357437 w 4314825"/>
              <a:gd name="connsiteY9" fmla="*/ 764033 h 1021208"/>
              <a:gd name="connsiteX10" fmla="*/ 2652712 w 4314825"/>
              <a:gd name="connsiteY10" fmla="*/ 921196 h 1021208"/>
              <a:gd name="connsiteX11" fmla="*/ 2914650 w 4314825"/>
              <a:gd name="connsiteY11" fmla="*/ 864046 h 1021208"/>
              <a:gd name="connsiteX12" fmla="*/ 3186112 w 4314825"/>
              <a:gd name="connsiteY12" fmla="*/ 906908 h 1021208"/>
              <a:gd name="connsiteX13" fmla="*/ 3481387 w 4314825"/>
              <a:gd name="connsiteY13" fmla="*/ 673546 h 1021208"/>
              <a:gd name="connsiteX14" fmla="*/ 3862387 w 4314825"/>
              <a:gd name="connsiteY14" fmla="*/ 973583 h 1021208"/>
              <a:gd name="connsiteX15" fmla="*/ 4314825 w 4314825"/>
              <a:gd name="connsiteY15" fmla="*/ 935483 h 1021208"/>
              <a:gd name="connsiteX0" fmla="*/ 4314825 w 4314825"/>
              <a:gd name="connsiteY0" fmla="*/ 935483 h 1021208"/>
              <a:gd name="connsiteX1" fmla="*/ 4314825 w 4314825"/>
              <a:gd name="connsiteY1" fmla="*/ 1021208 h 1021208"/>
              <a:gd name="connsiteX2" fmla="*/ 0 w 4314825"/>
              <a:gd name="connsiteY2" fmla="*/ 1016446 h 1021208"/>
              <a:gd name="connsiteX3" fmla="*/ 142875 w 4314825"/>
              <a:gd name="connsiteY3" fmla="*/ 868808 h 1021208"/>
              <a:gd name="connsiteX4" fmla="*/ 304800 w 4314825"/>
              <a:gd name="connsiteY4" fmla="*/ 964058 h 1021208"/>
              <a:gd name="connsiteX5" fmla="*/ 547687 w 4314825"/>
              <a:gd name="connsiteY5" fmla="*/ 497333 h 1021208"/>
              <a:gd name="connsiteX6" fmla="*/ 933450 w 4314825"/>
              <a:gd name="connsiteY6" fmla="*/ 906908 h 1021208"/>
              <a:gd name="connsiteX7" fmla="*/ 1495425 w 4314825"/>
              <a:gd name="connsiteY7" fmla="*/ 2033 h 1021208"/>
              <a:gd name="connsiteX8" fmla="*/ 2152650 w 4314825"/>
              <a:gd name="connsiteY8" fmla="*/ 811658 h 1021208"/>
              <a:gd name="connsiteX9" fmla="*/ 2357437 w 4314825"/>
              <a:gd name="connsiteY9" fmla="*/ 764033 h 1021208"/>
              <a:gd name="connsiteX10" fmla="*/ 2652712 w 4314825"/>
              <a:gd name="connsiteY10" fmla="*/ 921196 h 1021208"/>
              <a:gd name="connsiteX11" fmla="*/ 2914650 w 4314825"/>
              <a:gd name="connsiteY11" fmla="*/ 864046 h 1021208"/>
              <a:gd name="connsiteX12" fmla="*/ 3186112 w 4314825"/>
              <a:gd name="connsiteY12" fmla="*/ 906908 h 1021208"/>
              <a:gd name="connsiteX13" fmla="*/ 3481387 w 4314825"/>
              <a:gd name="connsiteY13" fmla="*/ 673546 h 1021208"/>
              <a:gd name="connsiteX14" fmla="*/ 3862387 w 4314825"/>
              <a:gd name="connsiteY14" fmla="*/ 973583 h 1021208"/>
              <a:gd name="connsiteX15" fmla="*/ 4314825 w 4314825"/>
              <a:gd name="connsiteY15" fmla="*/ 935483 h 1021208"/>
              <a:gd name="connsiteX0" fmla="*/ 4314825 w 4314825"/>
              <a:gd name="connsiteY0" fmla="*/ 935483 h 1021208"/>
              <a:gd name="connsiteX1" fmla="*/ 4314825 w 4314825"/>
              <a:gd name="connsiteY1" fmla="*/ 1021208 h 1021208"/>
              <a:gd name="connsiteX2" fmla="*/ 0 w 4314825"/>
              <a:gd name="connsiteY2" fmla="*/ 1016446 h 1021208"/>
              <a:gd name="connsiteX3" fmla="*/ 142875 w 4314825"/>
              <a:gd name="connsiteY3" fmla="*/ 868808 h 1021208"/>
              <a:gd name="connsiteX4" fmla="*/ 304800 w 4314825"/>
              <a:gd name="connsiteY4" fmla="*/ 964058 h 1021208"/>
              <a:gd name="connsiteX5" fmla="*/ 547687 w 4314825"/>
              <a:gd name="connsiteY5" fmla="*/ 497333 h 1021208"/>
              <a:gd name="connsiteX6" fmla="*/ 933450 w 4314825"/>
              <a:gd name="connsiteY6" fmla="*/ 906908 h 1021208"/>
              <a:gd name="connsiteX7" fmla="*/ 1495425 w 4314825"/>
              <a:gd name="connsiteY7" fmla="*/ 2033 h 1021208"/>
              <a:gd name="connsiteX8" fmla="*/ 2152650 w 4314825"/>
              <a:gd name="connsiteY8" fmla="*/ 811658 h 1021208"/>
              <a:gd name="connsiteX9" fmla="*/ 2357437 w 4314825"/>
              <a:gd name="connsiteY9" fmla="*/ 764033 h 1021208"/>
              <a:gd name="connsiteX10" fmla="*/ 2652712 w 4314825"/>
              <a:gd name="connsiteY10" fmla="*/ 921196 h 1021208"/>
              <a:gd name="connsiteX11" fmla="*/ 2914650 w 4314825"/>
              <a:gd name="connsiteY11" fmla="*/ 864046 h 1021208"/>
              <a:gd name="connsiteX12" fmla="*/ 3186112 w 4314825"/>
              <a:gd name="connsiteY12" fmla="*/ 906908 h 1021208"/>
              <a:gd name="connsiteX13" fmla="*/ 3481387 w 4314825"/>
              <a:gd name="connsiteY13" fmla="*/ 673546 h 1021208"/>
              <a:gd name="connsiteX14" fmla="*/ 3862387 w 4314825"/>
              <a:gd name="connsiteY14" fmla="*/ 973583 h 1021208"/>
              <a:gd name="connsiteX15" fmla="*/ 4314825 w 4314825"/>
              <a:gd name="connsiteY15" fmla="*/ 935483 h 1021208"/>
              <a:gd name="connsiteX0" fmla="*/ 4314825 w 4314825"/>
              <a:gd name="connsiteY0" fmla="*/ 935483 h 1021208"/>
              <a:gd name="connsiteX1" fmla="*/ 4314825 w 4314825"/>
              <a:gd name="connsiteY1" fmla="*/ 1021208 h 1021208"/>
              <a:gd name="connsiteX2" fmla="*/ 0 w 4314825"/>
              <a:gd name="connsiteY2" fmla="*/ 1016446 h 1021208"/>
              <a:gd name="connsiteX3" fmla="*/ 142875 w 4314825"/>
              <a:gd name="connsiteY3" fmla="*/ 868808 h 1021208"/>
              <a:gd name="connsiteX4" fmla="*/ 304800 w 4314825"/>
              <a:gd name="connsiteY4" fmla="*/ 964058 h 1021208"/>
              <a:gd name="connsiteX5" fmla="*/ 547687 w 4314825"/>
              <a:gd name="connsiteY5" fmla="*/ 497333 h 1021208"/>
              <a:gd name="connsiteX6" fmla="*/ 933450 w 4314825"/>
              <a:gd name="connsiteY6" fmla="*/ 906908 h 1021208"/>
              <a:gd name="connsiteX7" fmla="*/ 1495425 w 4314825"/>
              <a:gd name="connsiteY7" fmla="*/ 2033 h 1021208"/>
              <a:gd name="connsiteX8" fmla="*/ 2152650 w 4314825"/>
              <a:gd name="connsiteY8" fmla="*/ 811658 h 1021208"/>
              <a:gd name="connsiteX9" fmla="*/ 2357437 w 4314825"/>
              <a:gd name="connsiteY9" fmla="*/ 764033 h 1021208"/>
              <a:gd name="connsiteX10" fmla="*/ 2652712 w 4314825"/>
              <a:gd name="connsiteY10" fmla="*/ 921196 h 1021208"/>
              <a:gd name="connsiteX11" fmla="*/ 2914650 w 4314825"/>
              <a:gd name="connsiteY11" fmla="*/ 864046 h 1021208"/>
              <a:gd name="connsiteX12" fmla="*/ 3186112 w 4314825"/>
              <a:gd name="connsiteY12" fmla="*/ 906908 h 1021208"/>
              <a:gd name="connsiteX13" fmla="*/ 3481387 w 4314825"/>
              <a:gd name="connsiteY13" fmla="*/ 673546 h 1021208"/>
              <a:gd name="connsiteX14" fmla="*/ 3862387 w 4314825"/>
              <a:gd name="connsiteY14" fmla="*/ 973583 h 1021208"/>
              <a:gd name="connsiteX15" fmla="*/ 4314825 w 4314825"/>
              <a:gd name="connsiteY15" fmla="*/ 935483 h 1021208"/>
              <a:gd name="connsiteX0" fmla="*/ 4314825 w 4314825"/>
              <a:gd name="connsiteY0" fmla="*/ 935483 h 1021208"/>
              <a:gd name="connsiteX1" fmla="*/ 4314825 w 4314825"/>
              <a:gd name="connsiteY1" fmla="*/ 1021208 h 1021208"/>
              <a:gd name="connsiteX2" fmla="*/ 0 w 4314825"/>
              <a:gd name="connsiteY2" fmla="*/ 1016446 h 1021208"/>
              <a:gd name="connsiteX3" fmla="*/ 142875 w 4314825"/>
              <a:gd name="connsiteY3" fmla="*/ 868808 h 1021208"/>
              <a:gd name="connsiteX4" fmla="*/ 304800 w 4314825"/>
              <a:gd name="connsiteY4" fmla="*/ 964058 h 1021208"/>
              <a:gd name="connsiteX5" fmla="*/ 547687 w 4314825"/>
              <a:gd name="connsiteY5" fmla="*/ 497333 h 1021208"/>
              <a:gd name="connsiteX6" fmla="*/ 933450 w 4314825"/>
              <a:gd name="connsiteY6" fmla="*/ 906908 h 1021208"/>
              <a:gd name="connsiteX7" fmla="*/ 1495425 w 4314825"/>
              <a:gd name="connsiteY7" fmla="*/ 2033 h 1021208"/>
              <a:gd name="connsiteX8" fmla="*/ 2152650 w 4314825"/>
              <a:gd name="connsiteY8" fmla="*/ 811658 h 1021208"/>
              <a:gd name="connsiteX9" fmla="*/ 2357437 w 4314825"/>
              <a:gd name="connsiteY9" fmla="*/ 764033 h 1021208"/>
              <a:gd name="connsiteX10" fmla="*/ 2652712 w 4314825"/>
              <a:gd name="connsiteY10" fmla="*/ 921196 h 1021208"/>
              <a:gd name="connsiteX11" fmla="*/ 2914650 w 4314825"/>
              <a:gd name="connsiteY11" fmla="*/ 864046 h 1021208"/>
              <a:gd name="connsiteX12" fmla="*/ 3186112 w 4314825"/>
              <a:gd name="connsiteY12" fmla="*/ 906908 h 1021208"/>
              <a:gd name="connsiteX13" fmla="*/ 3481387 w 4314825"/>
              <a:gd name="connsiteY13" fmla="*/ 673546 h 1021208"/>
              <a:gd name="connsiteX14" fmla="*/ 3862387 w 4314825"/>
              <a:gd name="connsiteY14" fmla="*/ 973583 h 1021208"/>
              <a:gd name="connsiteX15" fmla="*/ 4314825 w 4314825"/>
              <a:gd name="connsiteY15" fmla="*/ 935483 h 1021208"/>
              <a:gd name="connsiteX0" fmla="*/ 4314825 w 4314825"/>
              <a:gd name="connsiteY0" fmla="*/ 935483 h 1021208"/>
              <a:gd name="connsiteX1" fmla="*/ 4314825 w 4314825"/>
              <a:gd name="connsiteY1" fmla="*/ 1021208 h 1021208"/>
              <a:gd name="connsiteX2" fmla="*/ 0 w 4314825"/>
              <a:gd name="connsiteY2" fmla="*/ 1016446 h 1021208"/>
              <a:gd name="connsiteX3" fmla="*/ 142875 w 4314825"/>
              <a:gd name="connsiteY3" fmla="*/ 868808 h 1021208"/>
              <a:gd name="connsiteX4" fmla="*/ 304800 w 4314825"/>
              <a:gd name="connsiteY4" fmla="*/ 964058 h 1021208"/>
              <a:gd name="connsiteX5" fmla="*/ 547687 w 4314825"/>
              <a:gd name="connsiteY5" fmla="*/ 497333 h 1021208"/>
              <a:gd name="connsiteX6" fmla="*/ 933450 w 4314825"/>
              <a:gd name="connsiteY6" fmla="*/ 906908 h 1021208"/>
              <a:gd name="connsiteX7" fmla="*/ 1495425 w 4314825"/>
              <a:gd name="connsiteY7" fmla="*/ 2033 h 1021208"/>
              <a:gd name="connsiteX8" fmla="*/ 2152650 w 4314825"/>
              <a:gd name="connsiteY8" fmla="*/ 811658 h 1021208"/>
              <a:gd name="connsiteX9" fmla="*/ 2357437 w 4314825"/>
              <a:gd name="connsiteY9" fmla="*/ 764033 h 1021208"/>
              <a:gd name="connsiteX10" fmla="*/ 2652712 w 4314825"/>
              <a:gd name="connsiteY10" fmla="*/ 921196 h 1021208"/>
              <a:gd name="connsiteX11" fmla="*/ 2914650 w 4314825"/>
              <a:gd name="connsiteY11" fmla="*/ 864046 h 1021208"/>
              <a:gd name="connsiteX12" fmla="*/ 3186112 w 4314825"/>
              <a:gd name="connsiteY12" fmla="*/ 906908 h 1021208"/>
              <a:gd name="connsiteX13" fmla="*/ 3481387 w 4314825"/>
              <a:gd name="connsiteY13" fmla="*/ 673546 h 1021208"/>
              <a:gd name="connsiteX14" fmla="*/ 3862387 w 4314825"/>
              <a:gd name="connsiteY14" fmla="*/ 973583 h 1021208"/>
              <a:gd name="connsiteX15" fmla="*/ 4314825 w 4314825"/>
              <a:gd name="connsiteY15" fmla="*/ 935483 h 1021208"/>
              <a:gd name="connsiteX0" fmla="*/ 4314825 w 4314825"/>
              <a:gd name="connsiteY0" fmla="*/ 935483 h 1021208"/>
              <a:gd name="connsiteX1" fmla="*/ 4314825 w 4314825"/>
              <a:gd name="connsiteY1" fmla="*/ 1021208 h 1021208"/>
              <a:gd name="connsiteX2" fmla="*/ 0 w 4314825"/>
              <a:gd name="connsiteY2" fmla="*/ 1016446 h 1021208"/>
              <a:gd name="connsiteX3" fmla="*/ 142875 w 4314825"/>
              <a:gd name="connsiteY3" fmla="*/ 868808 h 1021208"/>
              <a:gd name="connsiteX4" fmla="*/ 304800 w 4314825"/>
              <a:gd name="connsiteY4" fmla="*/ 964058 h 1021208"/>
              <a:gd name="connsiteX5" fmla="*/ 547687 w 4314825"/>
              <a:gd name="connsiteY5" fmla="*/ 497333 h 1021208"/>
              <a:gd name="connsiteX6" fmla="*/ 933450 w 4314825"/>
              <a:gd name="connsiteY6" fmla="*/ 906908 h 1021208"/>
              <a:gd name="connsiteX7" fmla="*/ 1495425 w 4314825"/>
              <a:gd name="connsiteY7" fmla="*/ 2033 h 1021208"/>
              <a:gd name="connsiteX8" fmla="*/ 2152650 w 4314825"/>
              <a:gd name="connsiteY8" fmla="*/ 811658 h 1021208"/>
              <a:gd name="connsiteX9" fmla="*/ 2357437 w 4314825"/>
              <a:gd name="connsiteY9" fmla="*/ 764033 h 1021208"/>
              <a:gd name="connsiteX10" fmla="*/ 2652712 w 4314825"/>
              <a:gd name="connsiteY10" fmla="*/ 921196 h 1021208"/>
              <a:gd name="connsiteX11" fmla="*/ 2914650 w 4314825"/>
              <a:gd name="connsiteY11" fmla="*/ 864046 h 1021208"/>
              <a:gd name="connsiteX12" fmla="*/ 3186112 w 4314825"/>
              <a:gd name="connsiteY12" fmla="*/ 906908 h 1021208"/>
              <a:gd name="connsiteX13" fmla="*/ 3481387 w 4314825"/>
              <a:gd name="connsiteY13" fmla="*/ 673546 h 1021208"/>
              <a:gd name="connsiteX14" fmla="*/ 3862387 w 4314825"/>
              <a:gd name="connsiteY14" fmla="*/ 973583 h 1021208"/>
              <a:gd name="connsiteX15" fmla="*/ 4314825 w 4314825"/>
              <a:gd name="connsiteY15" fmla="*/ 935483 h 1021208"/>
              <a:gd name="connsiteX0" fmla="*/ 4314825 w 4314825"/>
              <a:gd name="connsiteY0" fmla="*/ 935483 h 1021208"/>
              <a:gd name="connsiteX1" fmla="*/ 4314825 w 4314825"/>
              <a:gd name="connsiteY1" fmla="*/ 1021208 h 1021208"/>
              <a:gd name="connsiteX2" fmla="*/ 0 w 4314825"/>
              <a:gd name="connsiteY2" fmla="*/ 1016446 h 1021208"/>
              <a:gd name="connsiteX3" fmla="*/ 142875 w 4314825"/>
              <a:gd name="connsiteY3" fmla="*/ 868808 h 1021208"/>
              <a:gd name="connsiteX4" fmla="*/ 304800 w 4314825"/>
              <a:gd name="connsiteY4" fmla="*/ 964058 h 1021208"/>
              <a:gd name="connsiteX5" fmla="*/ 547687 w 4314825"/>
              <a:gd name="connsiteY5" fmla="*/ 497333 h 1021208"/>
              <a:gd name="connsiteX6" fmla="*/ 933450 w 4314825"/>
              <a:gd name="connsiteY6" fmla="*/ 906908 h 1021208"/>
              <a:gd name="connsiteX7" fmla="*/ 1495425 w 4314825"/>
              <a:gd name="connsiteY7" fmla="*/ 2033 h 1021208"/>
              <a:gd name="connsiteX8" fmla="*/ 2152650 w 4314825"/>
              <a:gd name="connsiteY8" fmla="*/ 811658 h 1021208"/>
              <a:gd name="connsiteX9" fmla="*/ 2357437 w 4314825"/>
              <a:gd name="connsiteY9" fmla="*/ 764033 h 1021208"/>
              <a:gd name="connsiteX10" fmla="*/ 2652712 w 4314825"/>
              <a:gd name="connsiteY10" fmla="*/ 921196 h 1021208"/>
              <a:gd name="connsiteX11" fmla="*/ 2914650 w 4314825"/>
              <a:gd name="connsiteY11" fmla="*/ 864046 h 1021208"/>
              <a:gd name="connsiteX12" fmla="*/ 3186112 w 4314825"/>
              <a:gd name="connsiteY12" fmla="*/ 906908 h 1021208"/>
              <a:gd name="connsiteX13" fmla="*/ 3481387 w 4314825"/>
              <a:gd name="connsiteY13" fmla="*/ 673546 h 1021208"/>
              <a:gd name="connsiteX14" fmla="*/ 3862387 w 4314825"/>
              <a:gd name="connsiteY14" fmla="*/ 973583 h 1021208"/>
              <a:gd name="connsiteX15" fmla="*/ 4314825 w 4314825"/>
              <a:gd name="connsiteY15" fmla="*/ 935483 h 1021208"/>
              <a:gd name="connsiteX0" fmla="*/ 4314825 w 4314825"/>
              <a:gd name="connsiteY0" fmla="*/ 935483 h 1021208"/>
              <a:gd name="connsiteX1" fmla="*/ 4314825 w 4314825"/>
              <a:gd name="connsiteY1" fmla="*/ 1021208 h 1021208"/>
              <a:gd name="connsiteX2" fmla="*/ 0 w 4314825"/>
              <a:gd name="connsiteY2" fmla="*/ 1016446 h 1021208"/>
              <a:gd name="connsiteX3" fmla="*/ 142875 w 4314825"/>
              <a:gd name="connsiteY3" fmla="*/ 868808 h 1021208"/>
              <a:gd name="connsiteX4" fmla="*/ 304800 w 4314825"/>
              <a:gd name="connsiteY4" fmla="*/ 964058 h 1021208"/>
              <a:gd name="connsiteX5" fmla="*/ 547687 w 4314825"/>
              <a:gd name="connsiteY5" fmla="*/ 497333 h 1021208"/>
              <a:gd name="connsiteX6" fmla="*/ 933450 w 4314825"/>
              <a:gd name="connsiteY6" fmla="*/ 906908 h 1021208"/>
              <a:gd name="connsiteX7" fmla="*/ 1495425 w 4314825"/>
              <a:gd name="connsiteY7" fmla="*/ 2033 h 1021208"/>
              <a:gd name="connsiteX8" fmla="*/ 2152650 w 4314825"/>
              <a:gd name="connsiteY8" fmla="*/ 811658 h 1021208"/>
              <a:gd name="connsiteX9" fmla="*/ 2357437 w 4314825"/>
              <a:gd name="connsiteY9" fmla="*/ 764033 h 1021208"/>
              <a:gd name="connsiteX10" fmla="*/ 2652712 w 4314825"/>
              <a:gd name="connsiteY10" fmla="*/ 921196 h 1021208"/>
              <a:gd name="connsiteX11" fmla="*/ 2914650 w 4314825"/>
              <a:gd name="connsiteY11" fmla="*/ 864046 h 1021208"/>
              <a:gd name="connsiteX12" fmla="*/ 3186112 w 4314825"/>
              <a:gd name="connsiteY12" fmla="*/ 906908 h 1021208"/>
              <a:gd name="connsiteX13" fmla="*/ 3481387 w 4314825"/>
              <a:gd name="connsiteY13" fmla="*/ 673546 h 1021208"/>
              <a:gd name="connsiteX14" fmla="*/ 3862387 w 4314825"/>
              <a:gd name="connsiteY14" fmla="*/ 973583 h 1021208"/>
              <a:gd name="connsiteX15" fmla="*/ 4314825 w 4314825"/>
              <a:gd name="connsiteY15" fmla="*/ 935483 h 1021208"/>
              <a:gd name="connsiteX0" fmla="*/ 4314825 w 4314825"/>
              <a:gd name="connsiteY0" fmla="*/ 935483 h 1021208"/>
              <a:gd name="connsiteX1" fmla="*/ 4314825 w 4314825"/>
              <a:gd name="connsiteY1" fmla="*/ 1021208 h 1021208"/>
              <a:gd name="connsiteX2" fmla="*/ 0 w 4314825"/>
              <a:gd name="connsiteY2" fmla="*/ 1016446 h 1021208"/>
              <a:gd name="connsiteX3" fmla="*/ 142875 w 4314825"/>
              <a:gd name="connsiteY3" fmla="*/ 868808 h 1021208"/>
              <a:gd name="connsiteX4" fmla="*/ 304800 w 4314825"/>
              <a:gd name="connsiteY4" fmla="*/ 964058 h 1021208"/>
              <a:gd name="connsiteX5" fmla="*/ 547687 w 4314825"/>
              <a:gd name="connsiteY5" fmla="*/ 497333 h 1021208"/>
              <a:gd name="connsiteX6" fmla="*/ 933450 w 4314825"/>
              <a:gd name="connsiteY6" fmla="*/ 906908 h 1021208"/>
              <a:gd name="connsiteX7" fmla="*/ 1495425 w 4314825"/>
              <a:gd name="connsiteY7" fmla="*/ 2033 h 1021208"/>
              <a:gd name="connsiteX8" fmla="*/ 2152650 w 4314825"/>
              <a:gd name="connsiteY8" fmla="*/ 811658 h 1021208"/>
              <a:gd name="connsiteX9" fmla="*/ 2357437 w 4314825"/>
              <a:gd name="connsiteY9" fmla="*/ 764033 h 1021208"/>
              <a:gd name="connsiteX10" fmla="*/ 2652712 w 4314825"/>
              <a:gd name="connsiteY10" fmla="*/ 921196 h 1021208"/>
              <a:gd name="connsiteX11" fmla="*/ 2914650 w 4314825"/>
              <a:gd name="connsiteY11" fmla="*/ 864046 h 1021208"/>
              <a:gd name="connsiteX12" fmla="*/ 3186112 w 4314825"/>
              <a:gd name="connsiteY12" fmla="*/ 906908 h 1021208"/>
              <a:gd name="connsiteX13" fmla="*/ 3481387 w 4314825"/>
              <a:gd name="connsiteY13" fmla="*/ 673546 h 1021208"/>
              <a:gd name="connsiteX14" fmla="*/ 3862387 w 4314825"/>
              <a:gd name="connsiteY14" fmla="*/ 973583 h 1021208"/>
              <a:gd name="connsiteX15" fmla="*/ 4314825 w 4314825"/>
              <a:gd name="connsiteY15" fmla="*/ 935483 h 1021208"/>
              <a:gd name="connsiteX0" fmla="*/ 4314825 w 4314825"/>
              <a:gd name="connsiteY0" fmla="*/ 935483 h 1021208"/>
              <a:gd name="connsiteX1" fmla="*/ 4314825 w 4314825"/>
              <a:gd name="connsiteY1" fmla="*/ 1021208 h 1021208"/>
              <a:gd name="connsiteX2" fmla="*/ 0 w 4314825"/>
              <a:gd name="connsiteY2" fmla="*/ 1016446 h 1021208"/>
              <a:gd name="connsiteX3" fmla="*/ 142875 w 4314825"/>
              <a:gd name="connsiteY3" fmla="*/ 868808 h 1021208"/>
              <a:gd name="connsiteX4" fmla="*/ 304800 w 4314825"/>
              <a:gd name="connsiteY4" fmla="*/ 964058 h 1021208"/>
              <a:gd name="connsiteX5" fmla="*/ 547687 w 4314825"/>
              <a:gd name="connsiteY5" fmla="*/ 497333 h 1021208"/>
              <a:gd name="connsiteX6" fmla="*/ 933450 w 4314825"/>
              <a:gd name="connsiteY6" fmla="*/ 906908 h 1021208"/>
              <a:gd name="connsiteX7" fmla="*/ 1495425 w 4314825"/>
              <a:gd name="connsiteY7" fmla="*/ 2033 h 1021208"/>
              <a:gd name="connsiteX8" fmla="*/ 2152650 w 4314825"/>
              <a:gd name="connsiteY8" fmla="*/ 811658 h 1021208"/>
              <a:gd name="connsiteX9" fmla="*/ 2357437 w 4314825"/>
              <a:gd name="connsiteY9" fmla="*/ 764033 h 1021208"/>
              <a:gd name="connsiteX10" fmla="*/ 2652712 w 4314825"/>
              <a:gd name="connsiteY10" fmla="*/ 921196 h 1021208"/>
              <a:gd name="connsiteX11" fmla="*/ 2914650 w 4314825"/>
              <a:gd name="connsiteY11" fmla="*/ 864046 h 1021208"/>
              <a:gd name="connsiteX12" fmla="*/ 3186112 w 4314825"/>
              <a:gd name="connsiteY12" fmla="*/ 906908 h 1021208"/>
              <a:gd name="connsiteX13" fmla="*/ 3481387 w 4314825"/>
              <a:gd name="connsiteY13" fmla="*/ 673546 h 1021208"/>
              <a:gd name="connsiteX14" fmla="*/ 3862387 w 4314825"/>
              <a:gd name="connsiteY14" fmla="*/ 973583 h 1021208"/>
              <a:gd name="connsiteX15" fmla="*/ 4314825 w 4314825"/>
              <a:gd name="connsiteY15" fmla="*/ 935483 h 1021208"/>
              <a:gd name="connsiteX0" fmla="*/ 4314825 w 4314825"/>
              <a:gd name="connsiteY0" fmla="*/ 935483 h 1021208"/>
              <a:gd name="connsiteX1" fmla="*/ 4314825 w 4314825"/>
              <a:gd name="connsiteY1" fmla="*/ 1021208 h 1021208"/>
              <a:gd name="connsiteX2" fmla="*/ 0 w 4314825"/>
              <a:gd name="connsiteY2" fmla="*/ 1016446 h 1021208"/>
              <a:gd name="connsiteX3" fmla="*/ 142875 w 4314825"/>
              <a:gd name="connsiteY3" fmla="*/ 868808 h 1021208"/>
              <a:gd name="connsiteX4" fmla="*/ 304800 w 4314825"/>
              <a:gd name="connsiteY4" fmla="*/ 964058 h 1021208"/>
              <a:gd name="connsiteX5" fmla="*/ 547687 w 4314825"/>
              <a:gd name="connsiteY5" fmla="*/ 497333 h 1021208"/>
              <a:gd name="connsiteX6" fmla="*/ 933450 w 4314825"/>
              <a:gd name="connsiteY6" fmla="*/ 906908 h 1021208"/>
              <a:gd name="connsiteX7" fmla="*/ 1495425 w 4314825"/>
              <a:gd name="connsiteY7" fmla="*/ 2033 h 1021208"/>
              <a:gd name="connsiteX8" fmla="*/ 2152650 w 4314825"/>
              <a:gd name="connsiteY8" fmla="*/ 811658 h 1021208"/>
              <a:gd name="connsiteX9" fmla="*/ 2357437 w 4314825"/>
              <a:gd name="connsiteY9" fmla="*/ 764033 h 1021208"/>
              <a:gd name="connsiteX10" fmla="*/ 2652712 w 4314825"/>
              <a:gd name="connsiteY10" fmla="*/ 921196 h 1021208"/>
              <a:gd name="connsiteX11" fmla="*/ 2914650 w 4314825"/>
              <a:gd name="connsiteY11" fmla="*/ 864046 h 1021208"/>
              <a:gd name="connsiteX12" fmla="*/ 3186112 w 4314825"/>
              <a:gd name="connsiteY12" fmla="*/ 906908 h 1021208"/>
              <a:gd name="connsiteX13" fmla="*/ 3481387 w 4314825"/>
              <a:gd name="connsiteY13" fmla="*/ 673546 h 1021208"/>
              <a:gd name="connsiteX14" fmla="*/ 3862387 w 4314825"/>
              <a:gd name="connsiteY14" fmla="*/ 973583 h 1021208"/>
              <a:gd name="connsiteX15" fmla="*/ 4314825 w 4314825"/>
              <a:gd name="connsiteY15" fmla="*/ 935483 h 1021208"/>
              <a:gd name="connsiteX0" fmla="*/ 4314825 w 4314825"/>
              <a:gd name="connsiteY0" fmla="*/ 935483 h 1021208"/>
              <a:gd name="connsiteX1" fmla="*/ 4314825 w 4314825"/>
              <a:gd name="connsiteY1" fmla="*/ 1021208 h 1021208"/>
              <a:gd name="connsiteX2" fmla="*/ 0 w 4314825"/>
              <a:gd name="connsiteY2" fmla="*/ 1016446 h 1021208"/>
              <a:gd name="connsiteX3" fmla="*/ 142875 w 4314825"/>
              <a:gd name="connsiteY3" fmla="*/ 868808 h 1021208"/>
              <a:gd name="connsiteX4" fmla="*/ 304800 w 4314825"/>
              <a:gd name="connsiteY4" fmla="*/ 964058 h 1021208"/>
              <a:gd name="connsiteX5" fmla="*/ 547687 w 4314825"/>
              <a:gd name="connsiteY5" fmla="*/ 497333 h 1021208"/>
              <a:gd name="connsiteX6" fmla="*/ 933450 w 4314825"/>
              <a:gd name="connsiteY6" fmla="*/ 906908 h 1021208"/>
              <a:gd name="connsiteX7" fmla="*/ 1495425 w 4314825"/>
              <a:gd name="connsiteY7" fmla="*/ 2033 h 1021208"/>
              <a:gd name="connsiteX8" fmla="*/ 2152650 w 4314825"/>
              <a:gd name="connsiteY8" fmla="*/ 811658 h 1021208"/>
              <a:gd name="connsiteX9" fmla="*/ 2357437 w 4314825"/>
              <a:gd name="connsiteY9" fmla="*/ 764033 h 1021208"/>
              <a:gd name="connsiteX10" fmla="*/ 2652712 w 4314825"/>
              <a:gd name="connsiteY10" fmla="*/ 921196 h 1021208"/>
              <a:gd name="connsiteX11" fmla="*/ 2914650 w 4314825"/>
              <a:gd name="connsiteY11" fmla="*/ 864046 h 1021208"/>
              <a:gd name="connsiteX12" fmla="*/ 3186112 w 4314825"/>
              <a:gd name="connsiteY12" fmla="*/ 906908 h 1021208"/>
              <a:gd name="connsiteX13" fmla="*/ 3481387 w 4314825"/>
              <a:gd name="connsiteY13" fmla="*/ 673546 h 1021208"/>
              <a:gd name="connsiteX14" fmla="*/ 3862387 w 4314825"/>
              <a:gd name="connsiteY14" fmla="*/ 973583 h 1021208"/>
              <a:gd name="connsiteX15" fmla="*/ 4314825 w 4314825"/>
              <a:gd name="connsiteY15" fmla="*/ 935483 h 1021208"/>
              <a:gd name="connsiteX0" fmla="*/ 4314825 w 4314825"/>
              <a:gd name="connsiteY0" fmla="*/ 935483 h 1021208"/>
              <a:gd name="connsiteX1" fmla="*/ 4314825 w 4314825"/>
              <a:gd name="connsiteY1" fmla="*/ 1021208 h 1021208"/>
              <a:gd name="connsiteX2" fmla="*/ 0 w 4314825"/>
              <a:gd name="connsiteY2" fmla="*/ 1016446 h 1021208"/>
              <a:gd name="connsiteX3" fmla="*/ 142875 w 4314825"/>
              <a:gd name="connsiteY3" fmla="*/ 868808 h 1021208"/>
              <a:gd name="connsiteX4" fmla="*/ 304800 w 4314825"/>
              <a:gd name="connsiteY4" fmla="*/ 964058 h 1021208"/>
              <a:gd name="connsiteX5" fmla="*/ 547687 w 4314825"/>
              <a:gd name="connsiteY5" fmla="*/ 497333 h 1021208"/>
              <a:gd name="connsiteX6" fmla="*/ 933450 w 4314825"/>
              <a:gd name="connsiteY6" fmla="*/ 906908 h 1021208"/>
              <a:gd name="connsiteX7" fmla="*/ 1495425 w 4314825"/>
              <a:gd name="connsiteY7" fmla="*/ 2033 h 1021208"/>
              <a:gd name="connsiteX8" fmla="*/ 2152650 w 4314825"/>
              <a:gd name="connsiteY8" fmla="*/ 811658 h 1021208"/>
              <a:gd name="connsiteX9" fmla="*/ 2357437 w 4314825"/>
              <a:gd name="connsiteY9" fmla="*/ 764033 h 1021208"/>
              <a:gd name="connsiteX10" fmla="*/ 2652712 w 4314825"/>
              <a:gd name="connsiteY10" fmla="*/ 921196 h 1021208"/>
              <a:gd name="connsiteX11" fmla="*/ 2914650 w 4314825"/>
              <a:gd name="connsiteY11" fmla="*/ 864046 h 1021208"/>
              <a:gd name="connsiteX12" fmla="*/ 3186112 w 4314825"/>
              <a:gd name="connsiteY12" fmla="*/ 906908 h 1021208"/>
              <a:gd name="connsiteX13" fmla="*/ 3481387 w 4314825"/>
              <a:gd name="connsiteY13" fmla="*/ 673546 h 1021208"/>
              <a:gd name="connsiteX14" fmla="*/ 3862387 w 4314825"/>
              <a:gd name="connsiteY14" fmla="*/ 973583 h 1021208"/>
              <a:gd name="connsiteX15" fmla="*/ 4314825 w 4314825"/>
              <a:gd name="connsiteY15" fmla="*/ 935483 h 1021208"/>
              <a:gd name="connsiteX0" fmla="*/ 4314825 w 4314825"/>
              <a:gd name="connsiteY0" fmla="*/ 935483 h 1021208"/>
              <a:gd name="connsiteX1" fmla="*/ 4314825 w 4314825"/>
              <a:gd name="connsiteY1" fmla="*/ 1021208 h 1021208"/>
              <a:gd name="connsiteX2" fmla="*/ 0 w 4314825"/>
              <a:gd name="connsiteY2" fmla="*/ 1016446 h 1021208"/>
              <a:gd name="connsiteX3" fmla="*/ 142875 w 4314825"/>
              <a:gd name="connsiteY3" fmla="*/ 868808 h 1021208"/>
              <a:gd name="connsiteX4" fmla="*/ 304800 w 4314825"/>
              <a:gd name="connsiteY4" fmla="*/ 964058 h 1021208"/>
              <a:gd name="connsiteX5" fmla="*/ 547687 w 4314825"/>
              <a:gd name="connsiteY5" fmla="*/ 497333 h 1021208"/>
              <a:gd name="connsiteX6" fmla="*/ 933450 w 4314825"/>
              <a:gd name="connsiteY6" fmla="*/ 906908 h 1021208"/>
              <a:gd name="connsiteX7" fmla="*/ 1495425 w 4314825"/>
              <a:gd name="connsiteY7" fmla="*/ 2033 h 1021208"/>
              <a:gd name="connsiteX8" fmla="*/ 2152650 w 4314825"/>
              <a:gd name="connsiteY8" fmla="*/ 811658 h 1021208"/>
              <a:gd name="connsiteX9" fmla="*/ 2357437 w 4314825"/>
              <a:gd name="connsiteY9" fmla="*/ 764033 h 1021208"/>
              <a:gd name="connsiteX10" fmla="*/ 2652712 w 4314825"/>
              <a:gd name="connsiteY10" fmla="*/ 921196 h 1021208"/>
              <a:gd name="connsiteX11" fmla="*/ 2914650 w 4314825"/>
              <a:gd name="connsiteY11" fmla="*/ 864046 h 1021208"/>
              <a:gd name="connsiteX12" fmla="*/ 3186112 w 4314825"/>
              <a:gd name="connsiteY12" fmla="*/ 906908 h 1021208"/>
              <a:gd name="connsiteX13" fmla="*/ 3481387 w 4314825"/>
              <a:gd name="connsiteY13" fmla="*/ 673546 h 1021208"/>
              <a:gd name="connsiteX14" fmla="*/ 3862387 w 4314825"/>
              <a:gd name="connsiteY14" fmla="*/ 973583 h 1021208"/>
              <a:gd name="connsiteX15" fmla="*/ 4314825 w 4314825"/>
              <a:gd name="connsiteY15" fmla="*/ 935483 h 1021208"/>
              <a:gd name="connsiteX0" fmla="*/ 4314825 w 4314825"/>
              <a:gd name="connsiteY0" fmla="*/ 935483 h 1021208"/>
              <a:gd name="connsiteX1" fmla="*/ 4314825 w 4314825"/>
              <a:gd name="connsiteY1" fmla="*/ 1021208 h 1021208"/>
              <a:gd name="connsiteX2" fmla="*/ 0 w 4314825"/>
              <a:gd name="connsiteY2" fmla="*/ 1016446 h 1021208"/>
              <a:gd name="connsiteX3" fmla="*/ 142875 w 4314825"/>
              <a:gd name="connsiteY3" fmla="*/ 868808 h 1021208"/>
              <a:gd name="connsiteX4" fmla="*/ 304800 w 4314825"/>
              <a:gd name="connsiteY4" fmla="*/ 964058 h 1021208"/>
              <a:gd name="connsiteX5" fmla="*/ 547687 w 4314825"/>
              <a:gd name="connsiteY5" fmla="*/ 497333 h 1021208"/>
              <a:gd name="connsiteX6" fmla="*/ 933450 w 4314825"/>
              <a:gd name="connsiteY6" fmla="*/ 906908 h 1021208"/>
              <a:gd name="connsiteX7" fmla="*/ 1495425 w 4314825"/>
              <a:gd name="connsiteY7" fmla="*/ 2033 h 1021208"/>
              <a:gd name="connsiteX8" fmla="*/ 2152650 w 4314825"/>
              <a:gd name="connsiteY8" fmla="*/ 811658 h 1021208"/>
              <a:gd name="connsiteX9" fmla="*/ 2357437 w 4314825"/>
              <a:gd name="connsiteY9" fmla="*/ 764033 h 1021208"/>
              <a:gd name="connsiteX10" fmla="*/ 2652712 w 4314825"/>
              <a:gd name="connsiteY10" fmla="*/ 921196 h 1021208"/>
              <a:gd name="connsiteX11" fmla="*/ 2914650 w 4314825"/>
              <a:gd name="connsiteY11" fmla="*/ 864046 h 1021208"/>
              <a:gd name="connsiteX12" fmla="*/ 3186112 w 4314825"/>
              <a:gd name="connsiteY12" fmla="*/ 906908 h 1021208"/>
              <a:gd name="connsiteX13" fmla="*/ 3481387 w 4314825"/>
              <a:gd name="connsiteY13" fmla="*/ 673546 h 1021208"/>
              <a:gd name="connsiteX14" fmla="*/ 3862387 w 4314825"/>
              <a:gd name="connsiteY14" fmla="*/ 973583 h 1021208"/>
              <a:gd name="connsiteX15" fmla="*/ 4314825 w 4314825"/>
              <a:gd name="connsiteY15" fmla="*/ 935483 h 102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14825" h="1021208">
                <a:moveTo>
                  <a:pt x="4314825" y="935483"/>
                </a:moveTo>
                <a:lnTo>
                  <a:pt x="4314825" y="1021208"/>
                </a:lnTo>
                <a:lnTo>
                  <a:pt x="0" y="1016446"/>
                </a:lnTo>
                <a:cubicBezTo>
                  <a:pt x="47625" y="967233"/>
                  <a:pt x="63500" y="905321"/>
                  <a:pt x="142875" y="868808"/>
                </a:cubicBezTo>
                <a:cubicBezTo>
                  <a:pt x="193675" y="878333"/>
                  <a:pt x="257175" y="1008508"/>
                  <a:pt x="304800" y="964058"/>
                </a:cubicBezTo>
                <a:cubicBezTo>
                  <a:pt x="423862" y="938658"/>
                  <a:pt x="425450" y="487808"/>
                  <a:pt x="547687" y="497333"/>
                </a:cubicBezTo>
                <a:cubicBezTo>
                  <a:pt x="676275" y="481458"/>
                  <a:pt x="617537" y="948183"/>
                  <a:pt x="933450" y="906908"/>
                </a:cubicBezTo>
                <a:cubicBezTo>
                  <a:pt x="1343025" y="868808"/>
                  <a:pt x="1308100" y="-48767"/>
                  <a:pt x="1495425" y="2033"/>
                </a:cubicBezTo>
                <a:cubicBezTo>
                  <a:pt x="1720850" y="-20192"/>
                  <a:pt x="1873250" y="776733"/>
                  <a:pt x="2152650" y="811658"/>
                </a:cubicBezTo>
                <a:cubicBezTo>
                  <a:pt x="2220912" y="821183"/>
                  <a:pt x="2292350" y="751333"/>
                  <a:pt x="2357437" y="764033"/>
                </a:cubicBezTo>
                <a:cubicBezTo>
                  <a:pt x="2436812" y="778321"/>
                  <a:pt x="2535237" y="945008"/>
                  <a:pt x="2652712" y="921196"/>
                </a:cubicBezTo>
                <a:cubicBezTo>
                  <a:pt x="2781300" y="927546"/>
                  <a:pt x="2814637" y="848171"/>
                  <a:pt x="2914650" y="864046"/>
                </a:cubicBezTo>
                <a:cubicBezTo>
                  <a:pt x="3017837" y="856108"/>
                  <a:pt x="3127375" y="943421"/>
                  <a:pt x="3186112" y="906908"/>
                </a:cubicBezTo>
                <a:cubicBezTo>
                  <a:pt x="3309937" y="873571"/>
                  <a:pt x="3373437" y="697358"/>
                  <a:pt x="3481387" y="673546"/>
                </a:cubicBezTo>
                <a:cubicBezTo>
                  <a:pt x="3646487" y="665608"/>
                  <a:pt x="3719512" y="937071"/>
                  <a:pt x="3862387" y="973583"/>
                </a:cubicBezTo>
                <a:cubicBezTo>
                  <a:pt x="4029075" y="970408"/>
                  <a:pt x="4068762" y="862458"/>
                  <a:pt x="4314825" y="935483"/>
                </a:cubicBezTo>
                <a:close/>
              </a:path>
            </a:pathLst>
          </a:cu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E5832297-80D3-48FF-99D1-2734D5FADAEB}"/>
              </a:ext>
            </a:extLst>
          </p:cNvPr>
          <p:cNvSpPr/>
          <p:nvPr/>
        </p:nvSpPr>
        <p:spPr bwMode="auto">
          <a:xfrm>
            <a:off x="5000626" y="5337976"/>
            <a:ext cx="3246835" cy="553239"/>
          </a:xfrm>
          <a:custGeom>
            <a:avLst/>
            <a:gdLst>
              <a:gd name="connsiteX0" fmla="*/ 4319588 w 4329113"/>
              <a:gd name="connsiteY0" fmla="*/ 552450 h 552450"/>
              <a:gd name="connsiteX1" fmla="*/ 0 w 4329113"/>
              <a:gd name="connsiteY1" fmla="*/ 552450 h 552450"/>
              <a:gd name="connsiteX2" fmla="*/ 152400 w 4329113"/>
              <a:gd name="connsiteY2" fmla="*/ 371475 h 552450"/>
              <a:gd name="connsiteX3" fmla="*/ 285750 w 4329113"/>
              <a:gd name="connsiteY3" fmla="*/ 466725 h 552450"/>
              <a:gd name="connsiteX4" fmla="*/ 561975 w 4329113"/>
              <a:gd name="connsiteY4" fmla="*/ 0 h 552450"/>
              <a:gd name="connsiteX5" fmla="*/ 795338 w 4329113"/>
              <a:gd name="connsiteY5" fmla="*/ 376237 h 552450"/>
              <a:gd name="connsiteX6" fmla="*/ 1076325 w 4329113"/>
              <a:gd name="connsiteY6" fmla="*/ 280987 h 552450"/>
              <a:gd name="connsiteX7" fmla="*/ 1419225 w 4329113"/>
              <a:gd name="connsiteY7" fmla="*/ 457200 h 552450"/>
              <a:gd name="connsiteX8" fmla="*/ 1695450 w 4329113"/>
              <a:gd name="connsiteY8" fmla="*/ 371475 h 552450"/>
              <a:gd name="connsiteX9" fmla="*/ 1990725 w 4329113"/>
              <a:gd name="connsiteY9" fmla="*/ 457200 h 552450"/>
              <a:gd name="connsiteX10" fmla="*/ 2314575 w 4329113"/>
              <a:gd name="connsiteY10" fmla="*/ 361950 h 552450"/>
              <a:gd name="connsiteX11" fmla="*/ 2628900 w 4329113"/>
              <a:gd name="connsiteY11" fmla="*/ 457200 h 552450"/>
              <a:gd name="connsiteX12" fmla="*/ 2938463 w 4329113"/>
              <a:gd name="connsiteY12" fmla="*/ 371475 h 552450"/>
              <a:gd name="connsiteX13" fmla="*/ 3248025 w 4329113"/>
              <a:gd name="connsiteY13" fmla="*/ 447675 h 552450"/>
              <a:gd name="connsiteX14" fmla="*/ 3586163 w 4329113"/>
              <a:gd name="connsiteY14" fmla="*/ 319087 h 552450"/>
              <a:gd name="connsiteX15" fmla="*/ 4062413 w 4329113"/>
              <a:gd name="connsiteY15" fmla="*/ 461962 h 552450"/>
              <a:gd name="connsiteX16" fmla="*/ 4210050 w 4329113"/>
              <a:gd name="connsiteY16" fmla="*/ 404812 h 552450"/>
              <a:gd name="connsiteX17" fmla="*/ 4329113 w 4329113"/>
              <a:gd name="connsiteY17" fmla="*/ 457200 h 552450"/>
              <a:gd name="connsiteX18" fmla="*/ 4319588 w 4329113"/>
              <a:gd name="connsiteY18" fmla="*/ 552450 h 552450"/>
              <a:gd name="connsiteX0" fmla="*/ 4319588 w 4329113"/>
              <a:gd name="connsiteY0" fmla="*/ 552450 h 552450"/>
              <a:gd name="connsiteX1" fmla="*/ 0 w 4329113"/>
              <a:gd name="connsiteY1" fmla="*/ 552450 h 552450"/>
              <a:gd name="connsiteX2" fmla="*/ 152400 w 4329113"/>
              <a:gd name="connsiteY2" fmla="*/ 371475 h 552450"/>
              <a:gd name="connsiteX3" fmla="*/ 285750 w 4329113"/>
              <a:gd name="connsiteY3" fmla="*/ 466725 h 552450"/>
              <a:gd name="connsiteX4" fmla="*/ 561975 w 4329113"/>
              <a:gd name="connsiteY4" fmla="*/ 0 h 552450"/>
              <a:gd name="connsiteX5" fmla="*/ 795338 w 4329113"/>
              <a:gd name="connsiteY5" fmla="*/ 376237 h 552450"/>
              <a:gd name="connsiteX6" fmla="*/ 1076325 w 4329113"/>
              <a:gd name="connsiteY6" fmla="*/ 280987 h 552450"/>
              <a:gd name="connsiteX7" fmla="*/ 1419225 w 4329113"/>
              <a:gd name="connsiteY7" fmla="*/ 457200 h 552450"/>
              <a:gd name="connsiteX8" fmla="*/ 1695450 w 4329113"/>
              <a:gd name="connsiteY8" fmla="*/ 371475 h 552450"/>
              <a:gd name="connsiteX9" fmla="*/ 1990725 w 4329113"/>
              <a:gd name="connsiteY9" fmla="*/ 457200 h 552450"/>
              <a:gd name="connsiteX10" fmla="*/ 2314575 w 4329113"/>
              <a:gd name="connsiteY10" fmla="*/ 361950 h 552450"/>
              <a:gd name="connsiteX11" fmla="*/ 2628900 w 4329113"/>
              <a:gd name="connsiteY11" fmla="*/ 457200 h 552450"/>
              <a:gd name="connsiteX12" fmla="*/ 2938463 w 4329113"/>
              <a:gd name="connsiteY12" fmla="*/ 371475 h 552450"/>
              <a:gd name="connsiteX13" fmla="*/ 3248025 w 4329113"/>
              <a:gd name="connsiteY13" fmla="*/ 447675 h 552450"/>
              <a:gd name="connsiteX14" fmla="*/ 3586163 w 4329113"/>
              <a:gd name="connsiteY14" fmla="*/ 319087 h 552450"/>
              <a:gd name="connsiteX15" fmla="*/ 4062413 w 4329113"/>
              <a:gd name="connsiteY15" fmla="*/ 461962 h 552450"/>
              <a:gd name="connsiteX16" fmla="*/ 4210050 w 4329113"/>
              <a:gd name="connsiteY16" fmla="*/ 404812 h 552450"/>
              <a:gd name="connsiteX17" fmla="*/ 4329113 w 4329113"/>
              <a:gd name="connsiteY17" fmla="*/ 457200 h 552450"/>
              <a:gd name="connsiteX18" fmla="*/ 4319588 w 4329113"/>
              <a:gd name="connsiteY18" fmla="*/ 552450 h 552450"/>
              <a:gd name="connsiteX0" fmla="*/ 4319588 w 4329113"/>
              <a:gd name="connsiteY0" fmla="*/ 552450 h 552450"/>
              <a:gd name="connsiteX1" fmla="*/ 0 w 4329113"/>
              <a:gd name="connsiteY1" fmla="*/ 552450 h 552450"/>
              <a:gd name="connsiteX2" fmla="*/ 152400 w 4329113"/>
              <a:gd name="connsiteY2" fmla="*/ 371475 h 552450"/>
              <a:gd name="connsiteX3" fmla="*/ 285750 w 4329113"/>
              <a:gd name="connsiteY3" fmla="*/ 466725 h 552450"/>
              <a:gd name="connsiteX4" fmla="*/ 561975 w 4329113"/>
              <a:gd name="connsiteY4" fmla="*/ 0 h 552450"/>
              <a:gd name="connsiteX5" fmla="*/ 795338 w 4329113"/>
              <a:gd name="connsiteY5" fmla="*/ 376237 h 552450"/>
              <a:gd name="connsiteX6" fmla="*/ 1076325 w 4329113"/>
              <a:gd name="connsiteY6" fmla="*/ 280987 h 552450"/>
              <a:gd name="connsiteX7" fmla="*/ 1419225 w 4329113"/>
              <a:gd name="connsiteY7" fmla="*/ 457200 h 552450"/>
              <a:gd name="connsiteX8" fmla="*/ 1695450 w 4329113"/>
              <a:gd name="connsiteY8" fmla="*/ 371475 h 552450"/>
              <a:gd name="connsiteX9" fmla="*/ 1990725 w 4329113"/>
              <a:gd name="connsiteY9" fmla="*/ 457200 h 552450"/>
              <a:gd name="connsiteX10" fmla="*/ 2314575 w 4329113"/>
              <a:gd name="connsiteY10" fmla="*/ 361950 h 552450"/>
              <a:gd name="connsiteX11" fmla="*/ 2628900 w 4329113"/>
              <a:gd name="connsiteY11" fmla="*/ 457200 h 552450"/>
              <a:gd name="connsiteX12" fmla="*/ 2938463 w 4329113"/>
              <a:gd name="connsiteY12" fmla="*/ 371475 h 552450"/>
              <a:gd name="connsiteX13" fmla="*/ 3248025 w 4329113"/>
              <a:gd name="connsiteY13" fmla="*/ 447675 h 552450"/>
              <a:gd name="connsiteX14" fmla="*/ 3586163 w 4329113"/>
              <a:gd name="connsiteY14" fmla="*/ 319087 h 552450"/>
              <a:gd name="connsiteX15" fmla="*/ 4062413 w 4329113"/>
              <a:gd name="connsiteY15" fmla="*/ 461962 h 552450"/>
              <a:gd name="connsiteX16" fmla="*/ 4210050 w 4329113"/>
              <a:gd name="connsiteY16" fmla="*/ 404812 h 552450"/>
              <a:gd name="connsiteX17" fmla="*/ 4329113 w 4329113"/>
              <a:gd name="connsiteY17" fmla="*/ 457200 h 552450"/>
              <a:gd name="connsiteX18" fmla="*/ 4319588 w 4329113"/>
              <a:gd name="connsiteY18" fmla="*/ 552450 h 552450"/>
              <a:gd name="connsiteX0" fmla="*/ 4319588 w 4329113"/>
              <a:gd name="connsiteY0" fmla="*/ 552450 h 552450"/>
              <a:gd name="connsiteX1" fmla="*/ 0 w 4329113"/>
              <a:gd name="connsiteY1" fmla="*/ 552450 h 552450"/>
              <a:gd name="connsiteX2" fmla="*/ 152400 w 4329113"/>
              <a:gd name="connsiteY2" fmla="*/ 371475 h 552450"/>
              <a:gd name="connsiteX3" fmla="*/ 285750 w 4329113"/>
              <a:gd name="connsiteY3" fmla="*/ 466725 h 552450"/>
              <a:gd name="connsiteX4" fmla="*/ 561975 w 4329113"/>
              <a:gd name="connsiteY4" fmla="*/ 0 h 552450"/>
              <a:gd name="connsiteX5" fmla="*/ 795338 w 4329113"/>
              <a:gd name="connsiteY5" fmla="*/ 376237 h 552450"/>
              <a:gd name="connsiteX6" fmla="*/ 1076325 w 4329113"/>
              <a:gd name="connsiteY6" fmla="*/ 280987 h 552450"/>
              <a:gd name="connsiteX7" fmla="*/ 1419225 w 4329113"/>
              <a:gd name="connsiteY7" fmla="*/ 457200 h 552450"/>
              <a:gd name="connsiteX8" fmla="*/ 1695450 w 4329113"/>
              <a:gd name="connsiteY8" fmla="*/ 371475 h 552450"/>
              <a:gd name="connsiteX9" fmla="*/ 1990725 w 4329113"/>
              <a:gd name="connsiteY9" fmla="*/ 457200 h 552450"/>
              <a:gd name="connsiteX10" fmla="*/ 2314575 w 4329113"/>
              <a:gd name="connsiteY10" fmla="*/ 361950 h 552450"/>
              <a:gd name="connsiteX11" fmla="*/ 2628900 w 4329113"/>
              <a:gd name="connsiteY11" fmla="*/ 457200 h 552450"/>
              <a:gd name="connsiteX12" fmla="*/ 2938463 w 4329113"/>
              <a:gd name="connsiteY12" fmla="*/ 371475 h 552450"/>
              <a:gd name="connsiteX13" fmla="*/ 3248025 w 4329113"/>
              <a:gd name="connsiteY13" fmla="*/ 447675 h 552450"/>
              <a:gd name="connsiteX14" fmla="*/ 3586163 w 4329113"/>
              <a:gd name="connsiteY14" fmla="*/ 319087 h 552450"/>
              <a:gd name="connsiteX15" fmla="*/ 4062413 w 4329113"/>
              <a:gd name="connsiteY15" fmla="*/ 461962 h 552450"/>
              <a:gd name="connsiteX16" fmla="*/ 4210050 w 4329113"/>
              <a:gd name="connsiteY16" fmla="*/ 404812 h 552450"/>
              <a:gd name="connsiteX17" fmla="*/ 4329113 w 4329113"/>
              <a:gd name="connsiteY17" fmla="*/ 457200 h 552450"/>
              <a:gd name="connsiteX18" fmla="*/ 4319588 w 4329113"/>
              <a:gd name="connsiteY18" fmla="*/ 552450 h 552450"/>
              <a:gd name="connsiteX0" fmla="*/ 4319588 w 4329113"/>
              <a:gd name="connsiteY0" fmla="*/ 552450 h 552450"/>
              <a:gd name="connsiteX1" fmla="*/ 0 w 4329113"/>
              <a:gd name="connsiteY1" fmla="*/ 552450 h 552450"/>
              <a:gd name="connsiteX2" fmla="*/ 152400 w 4329113"/>
              <a:gd name="connsiteY2" fmla="*/ 371475 h 552450"/>
              <a:gd name="connsiteX3" fmla="*/ 285750 w 4329113"/>
              <a:gd name="connsiteY3" fmla="*/ 466725 h 552450"/>
              <a:gd name="connsiteX4" fmla="*/ 561975 w 4329113"/>
              <a:gd name="connsiteY4" fmla="*/ 0 h 552450"/>
              <a:gd name="connsiteX5" fmla="*/ 795338 w 4329113"/>
              <a:gd name="connsiteY5" fmla="*/ 376237 h 552450"/>
              <a:gd name="connsiteX6" fmla="*/ 1076325 w 4329113"/>
              <a:gd name="connsiteY6" fmla="*/ 280987 h 552450"/>
              <a:gd name="connsiteX7" fmla="*/ 1419225 w 4329113"/>
              <a:gd name="connsiteY7" fmla="*/ 457200 h 552450"/>
              <a:gd name="connsiteX8" fmla="*/ 1695450 w 4329113"/>
              <a:gd name="connsiteY8" fmla="*/ 371475 h 552450"/>
              <a:gd name="connsiteX9" fmla="*/ 1990725 w 4329113"/>
              <a:gd name="connsiteY9" fmla="*/ 457200 h 552450"/>
              <a:gd name="connsiteX10" fmla="*/ 2314575 w 4329113"/>
              <a:gd name="connsiteY10" fmla="*/ 361950 h 552450"/>
              <a:gd name="connsiteX11" fmla="*/ 2628900 w 4329113"/>
              <a:gd name="connsiteY11" fmla="*/ 457200 h 552450"/>
              <a:gd name="connsiteX12" fmla="*/ 2938463 w 4329113"/>
              <a:gd name="connsiteY12" fmla="*/ 371475 h 552450"/>
              <a:gd name="connsiteX13" fmla="*/ 3248025 w 4329113"/>
              <a:gd name="connsiteY13" fmla="*/ 447675 h 552450"/>
              <a:gd name="connsiteX14" fmla="*/ 3586163 w 4329113"/>
              <a:gd name="connsiteY14" fmla="*/ 319087 h 552450"/>
              <a:gd name="connsiteX15" fmla="*/ 4062413 w 4329113"/>
              <a:gd name="connsiteY15" fmla="*/ 461962 h 552450"/>
              <a:gd name="connsiteX16" fmla="*/ 4210050 w 4329113"/>
              <a:gd name="connsiteY16" fmla="*/ 404812 h 552450"/>
              <a:gd name="connsiteX17" fmla="*/ 4329113 w 4329113"/>
              <a:gd name="connsiteY17" fmla="*/ 457200 h 552450"/>
              <a:gd name="connsiteX18" fmla="*/ 4319588 w 4329113"/>
              <a:gd name="connsiteY18" fmla="*/ 552450 h 552450"/>
              <a:gd name="connsiteX0" fmla="*/ 4319588 w 4329113"/>
              <a:gd name="connsiteY0" fmla="*/ 552450 h 552450"/>
              <a:gd name="connsiteX1" fmla="*/ 0 w 4329113"/>
              <a:gd name="connsiteY1" fmla="*/ 552450 h 552450"/>
              <a:gd name="connsiteX2" fmla="*/ 152400 w 4329113"/>
              <a:gd name="connsiteY2" fmla="*/ 371475 h 552450"/>
              <a:gd name="connsiteX3" fmla="*/ 285750 w 4329113"/>
              <a:gd name="connsiteY3" fmla="*/ 466725 h 552450"/>
              <a:gd name="connsiteX4" fmla="*/ 561975 w 4329113"/>
              <a:gd name="connsiteY4" fmla="*/ 0 h 552450"/>
              <a:gd name="connsiteX5" fmla="*/ 795338 w 4329113"/>
              <a:gd name="connsiteY5" fmla="*/ 376237 h 552450"/>
              <a:gd name="connsiteX6" fmla="*/ 1076325 w 4329113"/>
              <a:gd name="connsiteY6" fmla="*/ 280987 h 552450"/>
              <a:gd name="connsiteX7" fmla="*/ 1419225 w 4329113"/>
              <a:gd name="connsiteY7" fmla="*/ 457200 h 552450"/>
              <a:gd name="connsiteX8" fmla="*/ 1695450 w 4329113"/>
              <a:gd name="connsiteY8" fmla="*/ 371475 h 552450"/>
              <a:gd name="connsiteX9" fmla="*/ 1990725 w 4329113"/>
              <a:gd name="connsiteY9" fmla="*/ 457200 h 552450"/>
              <a:gd name="connsiteX10" fmla="*/ 2314575 w 4329113"/>
              <a:gd name="connsiteY10" fmla="*/ 361950 h 552450"/>
              <a:gd name="connsiteX11" fmla="*/ 2628900 w 4329113"/>
              <a:gd name="connsiteY11" fmla="*/ 457200 h 552450"/>
              <a:gd name="connsiteX12" fmla="*/ 2938463 w 4329113"/>
              <a:gd name="connsiteY12" fmla="*/ 371475 h 552450"/>
              <a:gd name="connsiteX13" fmla="*/ 3248025 w 4329113"/>
              <a:gd name="connsiteY13" fmla="*/ 447675 h 552450"/>
              <a:gd name="connsiteX14" fmla="*/ 3586163 w 4329113"/>
              <a:gd name="connsiteY14" fmla="*/ 319087 h 552450"/>
              <a:gd name="connsiteX15" fmla="*/ 4062413 w 4329113"/>
              <a:gd name="connsiteY15" fmla="*/ 461962 h 552450"/>
              <a:gd name="connsiteX16" fmla="*/ 4210050 w 4329113"/>
              <a:gd name="connsiteY16" fmla="*/ 404812 h 552450"/>
              <a:gd name="connsiteX17" fmla="*/ 4329113 w 4329113"/>
              <a:gd name="connsiteY17" fmla="*/ 457200 h 552450"/>
              <a:gd name="connsiteX18" fmla="*/ 4319588 w 4329113"/>
              <a:gd name="connsiteY18" fmla="*/ 552450 h 552450"/>
              <a:gd name="connsiteX0" fmla="*/ 4319588 w 4329113"/>
              <a:gd name="connsiteY0" fmla="*/ 552450 h 552450"/>
              <a:gd name="connsiteX1" fmla="*/ 0 w 4329113"/>
              <a:gd name="connsiteY1" fmla="*/ 552450 h 552450"/>
              <a:gd name="connsiteX2" fmla="*/ 152400 w 4329113"/>
              <a:gd name="connsiteY2" fmla="*/ 371475 h 552450"/>
              <a:gd name="connsiteX3" fmla="*/ 285750 w 4329113"/>
              <a:gd name="connsiteY3" fmla="*/ 466725 h 552450"/>
              <a:gd name="connsiteX4" fmla="*/ 561975 w 4329113"/>
              <a:gd name="connsiteY4" fmla="*/ 0 h 552450"/>
              <a:gd name="connsiteX5" fmla="*/ 795338 w 4329113"/>
              <a:gd name="connsiteY5" fmla="*/ 376237 h 552450"/>
              <a:gd name="connsiteX6" fmla="*/ 1076325 w 4329113"/>
              <a:gd name="connsiteY6" fmla="*/ 280987 h 552450"/>
              <a:gd name="connsiteX7" fmla="*/ 1419225 w 4329113"/>
              <a:gd name="connsiteY7" fmla="*/ 457200 h 552450"/>
              <a:gd name="connsiteX8" fmla="*/ 1695450 w 4329113"/>
              <a:gd name="connsiteY8" fmla="*/ 371475 h 552450"/>
              <a:gd name="connsiteX9" fmla="*/ 1990725 w 4329113"/>
              <a:gd name="connsiteY9" fmla="*/ 457200 h 552450"/>
              <a:gd name="connsiteX10" fmla="*/ 2314575 w 4329113"/>
              <a:gd name="connsiteY10" fmla="*/ 361950 h 552450"/>
              <a:gd name="connsiteX11" fmla="*/ 2628900 w 4329113"/>
              <a:gd name="connsiteY11" fmla="*/ 457200 h 552450"/>
              <a:gd name="connsiteX12" fmla="*/ 2938463 w 4329113"/>
              <a:gd name="connsiteY12" fmla="*/ 371475 h 552450"/>
              <a:gd name="connsiteX13" fmla="*/ 3248025 w 4329113"/>
              <a:gd name="connsiteY13" fmla="*/ 447675 h 552450"/>
              <a:gd name="connsiteX14" fmla="*/ 3586163 w 4329113"/>
              <a:gd name="connsiteY14" fmla="*/ 319087 h 552450"/>
              <a:gd name="connsiteX15" fmla="*/ 4062413 w 4329113"/>
              <a:gd name="connsiteY15" fmla="*/ 461962 h 552450"/>
              <a:gd name="connsiteX16" fmla="*/ 4210050 w 4329113"/>
              <a:gd name="connsiteY16" fmla="*/ 404812 h 552450"/>
              <a:gd name="connsiteX17" fmla="*/ 4329113 w 4329113"/>
              <a:gd name="connsiteY17" fmla="*/ 457200 h 552450"/>
              <a:gd name="connsiteX18" fmla="*/ 4319588 w 4329113"/>
              <a:gd name="connsiteY18" fmla="*/ 552450 h 552450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0050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9575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  <a:gd name="connsiteX0" fmla="*/ 4319588 w 4329113"/>
              <a:gd name="connsiteY0" fmla="*/ 553239 h 553239"/>
              <a:gd name="connsiteX1" fmla="*/ 0 w 4329113"/>
              <a:gd name="connsiteY1" fmla="*/ 553239 h 553239"/>
              <a:gd name="connsiteX2" fmla="*/ 152400 w 4329113"/>
              <a:gd name="connsiteY2" fmla="*/ 372264 h 553239"/>
              <a:gd name="connsiteX3" fmla="*/ 285750 w 4329113"/>
              <a:gd name="connsiteY3" fmla="*/ 467514 h 553239"/>
              <a:gd name="connsiteX4" fmla="*/ 561975 w 4329113"/>
              <a:gd name="connsiteY4" fmla="*/ 789 h 553239"/>
              <a:gd name="connsiteX5" fmla="*/ 795338 w 4329113"/>
              <a:gd name="connsiteY5" fmla="*/ 377026 h 553239"/>
              <a:gd name="connsiteX6" fmla="*/ 1076325 w 4329113"/>
              <a:gd name="connsiteY6" fmla="*/ 281776 h 553239"/>
              <a:gd name="connsiteX7" fmla="*/ 1419225 w 4329113"/>
              <a:gd name="connsiteY7" fmla="*/ 457989 h 553239"/>
              <a:gd name="connsiteX8" fmla="*/ 1695450 w 4329113"/>
              <a:gd name="connsiteY8" fmla="*/ 372264 h 553239"/>
              <a:gd name="connsiteX9" fmla="*/ 1990725 w 4329113"/>
              <a:gd name="connsiteY9" fmla="*/ 457989 h 553239"/>
              <a:gd name="connsiteX10" fmla="*/ 2314575 w 4329113"/>
              <a:gd name="connsiteY10" fmla="*/ 362739 h 553239"/>
              <a:gd name="connsiteX11" fmla="*/ 2628900 w 4329113"/>
              <a:gd name="connsiteY11" fmla="*/ 457989 h 553239"/>
              <a:gd name="connsiteX12" fmla="*/ 2938463 w 4329113"/>
              <a:gd name="connsiteY12" fmla="*/ 372264 h 553239"/>
              <a:gd name="connsiteX13" fmla="*/ 3248025 w 4329113"/>
              <a:gd name="connsiteY13" fmla="*/ 448464 h 553239"/>
              <a:gd name="connsiteX14" fmla="*/ 3586163 w 4329113"/>
              <a:gd name="connsiteY14" fmla="*/ 319876 h 553239"/>
              <a:gd name="connsiteX15" fmla="*/ 4062413 w 4329113"/>
              <a:gd name="connsiteY15" fmla="*/ 462751 h 553239"/>
              <a:gd name="connsiteX16" fmla="*/ 4219575 w 4329113"/>
              <a:gd name="connsiteY16" fmla="*/ 405601 h 553239"/>
              <a:gd name="connsiteX17" fmla="*/ 4329113 w 4329113"/>
              <a:gd name="connsiteY17" fmla="*/ 457989 h 553239"/>
              <a:gd name="connsiteX18" fmla="*/ 4319588 w 4329113"/>
              <a:gd name="connsiteY18" fmla="*/ 553239 h 55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29113" h="553239">
                <a:moveTo>
                  <a:pt x="4319588" y="553239"/>
                </a:moveTo>
                <a:lnTo>
                  <a:pt x="0" y="553239"/>
                </a:lnTo>
                <a:cubicBezTo>
                  <a:pt x="22225" y="470689"/>
                  <a:pt x="63500" y="394489"/>
                  <a:pt x="152400" y="372264"/>
                </a:cubicBezTo>
                <a:cubicBezTo>
                  <a:pt x="215900" y="372264"/>
                  <a:pt x="260350" y="461164"/>
                  <a:pt x="285750" y="467514"/>
                </a:cubicBezTo>
                <a:cubicBezTo>
                  <a:pt x="447675" y="432589"/>
                  <a:pt x="431800" y="-21436"/>
                  <a:pt x="561975" y="789"/>
                </a:cubicBezTo>
                <a:cubicBezTo>
                  <a:pt x="633413" y="2376"/>
                  <a:pt x="688975" y="362739"/>
                  <a:pt x="795338" y="377026"/>
                </a:cubicBezTo>
                <a:cubicBezTo>
                  <a:pt x="898525" y="415126"/>
                  <a:pt x="963613" y="278601"/>
                  <a:pt x="1076325" y="281776"/>
                </a:cubicBezTo>
                <a:cubicBezTo>
                  <a:pt x="1225550" y="305589"/>
                  <a:pt x="1282700" y="446876"/>
                  <a:pt x="1419225" y="457989"/>
                </a:cubicBezTo>
                <a:cubicBezTo>
                  <a:pt x="1524000" y="467514"/>
                  <a:pt x="1606550" y="356389"/>
                  <a:pt x="1695450" y="372264"/>
                </a:cubicBezTo>
                <a:cubicBezTo>
                  <a:pt x="1822450" y="362739"/>
                  <a:pt x="1911350" y="483389"/>
                  <a:pt x="1990725" y="457989"/>
                </a:cubicBezTo>
                <a:cubicBezTo>
                  <a:pt x="2146300" y="451639"/>
                  <a:pt x="2190750" y="372264"/>
                  <a:pt x="2314575" y="362739"/>
                </a:cubicBezTo>
                <a:cubicBezTo>
                  <a:pt x="2501900" y="391314"/>
                  <a:pt x="2489200" y="489739"/>
                  <a:pt x="2628900" y="457989"/>
                </a:cubicBezTo>
                <a:cubicBezTo>
                  <a:pt x="2767013" y="457989"/>
                  <a:pt x="2806700" y="359564"/>
                  <a:pt x="2938463" y="372264"/>
                </a:cubicBezTo>
                <a:cubicBezTo>
                  <a:pt x="3076575" y="388139"/>
                  <a:pt x="3195638" y="486564"/>
                  <a:pt x="3248025" y="448464"/>
                </a:cubicBezTo>
                <a:cubicBezTo>
                  <a:pt x="3446463" y="418301"/>
                  <a:pt x="3473450" y="321464"/>
                  <a:pt x="3586163" y="319876"/>
                </a:cubicBezTo>
                <a:cubicBezTo>
                  <a:pt x="3744913" y="345276"/>
                  <a:pt x="3948113" y="478626"/>
                  <a:pt x="4062413" y="462751"/>
                </a:cubicBezTo>
                <a:cubicBezTo>
                  <a:pt x="4143375" y="469101"/>
                  <a:pt x="4170363" y="383376"/>
                  <a:pt x="4219575" y="405601"/>
                </a:cubicBezTo>
                <a:cubicBezTo>
                  <a:pt x="4310063" y="404014"/>
                  <a:pt x="4289425" y="440526"/>
                  <a:pt x="4329113" y="457989"/>
                </a:cubicBezTo>
                <a:lnTo>
                  <a:pt x="4319588" y="553239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17003"/>
            <a:ext cx="8154334" cy="1103313"/>
          </a:xfrm>
        </p:spPr>
        <p:txBody>
          <a:bodyPr/>
          <a:lstStyle/>
          <a:p>
            <a:pPr algn="l" rtl="0"/>
            <a:r>
              <a:rPr lang="en-US" dirty="0"/>
              <a:t>Прогнозирование передачи SARS-CoV-2 после пандемии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0076" y="1425633"/>
            <a:ext cx="4227116" cy="4678738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/>
              <a:t>Повторные вспышки вероятны после начального периода наиболее тяжелой пандемии</a:t>
            </a:r>
          </a:p>
          <a:p>
            <a:pPr lvl="1" algn="l" rtl="0"/>
            <a:r>
              <a:rPr lang="en-US" dirty="0"/>
              <a:t>Интервал и высота приходящих волн будут зависеть от множества факторов, включая меры контроля.</a:t>
            </a:r>
          </a:p>
          <a:p>
            <a:pPr lvl="1" algn="l" rtl="0"/>
            <a:r>
              <a:rPr lang="en-US" dirty="0"/>
              <a:t>Будьте готовы к ≥ 18-24 месяцев значительной активности COVID-19 с периодическими горячими точками в разных географических регионах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="" xmlns:a16="http://schemas.microsoft.com/office/drawing/2014/main" id="{9D213455-72BA-4D04-9CBE-2458DB85E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50" y="6536995"/>
            <a:ext cx="589002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Кисслер. Наука. 2020; 368: 860. COVID-19: точка зрения CIDRAP. 30 апреля 2020 г.</a:t>
            </a:r>
            <a:endParaRPr lang="en-US" altLang="en-US" sz="1200" b="0" dirty="0">
              <a:solidFill>
                <a:srgbClr val="4555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="" xmlns:a16="http://schemas.microsoft.com/office/drawing/2014/main" id="{7D915A77-DE7C-42F5-81AB-5F86DE1DD722}"/>
              </a:ext>
            </a:extLst>
          </p:cNvPr>
          <p:cNvGrpSpPr>
            <a:grpSpLocks/>
          </p:cNvGrpSpPr>
          <p:nvPr/>
        </p:nvGrpSpPr>
        <p:grpSpPr bwMode="auto">
          <a:xfrm>
            <a:off x="7044684" y="6213768"/>
            <a:ext cx="2823465" cy="449064"/>
            <a:chOff x="9602074" y="3550251"/>
            <a:chExt cx="3764618" cy="449257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D1232AFC-6326-44D1-AAF3-F60FDE7908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1978" y="3550251"/>
              <a:ext cx="569913" cy="181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603A61C9-C872-40A1-B767-55651E124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2074" y="3691599"/>
              <a:ext cx="3764618" cy="307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400" dirty="0">
                  <a:solidFill>
                    <a:srgbClr val="45556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Кредит слайда: </a:t>
              </a:r>
              <a:r>
                <a:rPr lang="en-US" altLang="en-US" sz="1400" dirty="0">
                  <a:solidFill>
                    <a:srgbClr val="455560"/>
                  </a:solidFill>
                  <a:latin typeface="Calibri" panose="020F0502020204030204" pitchFamily="34" charset="0"/>
                  <a:cs typeface="Arial" panose="020B0604020202020204" pitchFamily="34" charset="0"/>
                  <a:hlinkClick r:id="rId3"/>
                </a:rPr>
                <a:t>Clinicaloptions.com</a:t>
              </a:r>
              <a:endParaRPr lang="en-US" altLang="en-US" sz="140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 bwMode="auto">
          <a:xfrm>
            <a:off x="4995512" y="1180931"/>
            <a:ext cx="3248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Возможные модели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6821208" y="2137265"/>
            <a:ext cx="15290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«Вершины и долины»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6821208" y="3491930"/>
            <a:ext cx="15290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«Падение пик»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6821208" y="4897399"/>
            <a:ext cx="15290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«Медленное прожигание»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2CE5E74-BBF5-4489-8405-E8CDA5A2CDC0}"/>
              </a:ext>
            </a:extLst>
          </p:cNvPr>
          <p:cNvCxnSpPr>
            <a:cxnSpLocks/>
          </p:cNvCxnSpPr>
          <p:nvPr/>
        </p:nvCxnSpPr>
        <p:spPr bwMode="auto">
          <a:xfrm>
            <a:off x="4995511" y="4769172"/>
            <a:ext cx="0" cy="1135781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28B1285-BCEB-42ED-9B09-51519C1B8A4F}"/>
              </a:ext>
            </a:extLst>
          </p:cNvPr>
          <p:cNvCxnSpPr/>
          <p:nvPr/>
        </p:nvCxnSpPr>
        <p:spPr bwMode="auto">
          <a:xfrm>
            <a:off x="4995513" y="5890661"/>
            <a:ext cx="3248527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CE8DCD80-5E7F-4D70-947D-DCB3B987E940}"/>
              </a:ext>
            </a:extLst>
          </p:cNvPr>
          <p:cNvCxnSpPr/>
          <p:nvPr/>
        </p:nvCxnSpPr>
        <p:spPr bwMode="auto">
          <a:xfrm>
            <a:off x="5118234" y="5881036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365BBEC7-E96B-4E92-B4F4-7829B4CEE6F2}"/>
              </a:ext>
            </a:extLst>
          </p:cNvPr>
          <p:cNvCxnSpPr/>
          <p:nvPr/>
        </p:nvCxnSpPr>
        <p:spPr bwMode="auto">
          <a:xfrm>
            <a:off x="5810050" y="5881036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3764BB07-DFC0-4AF0-8B6C-659B45BD254B}"/>
              </a:ext>
            </a:extLst>
          </p:cNvPr>
          <p:cNvCxnSpPr/>
          <p:nvPr/>
        </p:nvCxnSpPr>
        <p:spPr bwMode="auto">
          <a:xfrm>
            <a:off x="6501866" y="5881036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0B7A1943-8770-45D6-8765-2178233D134F}"/>
              </a:ext>
            </a:extLst>
          </p:cNvPr>
          <p:cNvCxnSpPr/>
          <p:nvPr/>
        </p:nvCxnSpPr>
        <p:spPr bwMode="auto">
          <a:xfrm>
            <a:off x="7193681" y="5881036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C1EA5BF-A07F-4E1E-94DF-1EB1C60B707C}"/>
              </a:ext>
            </a:extLst>
          </p:cNvPr>
          <p:cNvCxnSpPr/>
          <p:nvPr/>
        </p:nvCxnSpPr>
        <p:spPr bwMode="auto">
          <a:xfrm>
            <a:off x="7885497" y="5881036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2731564-1A0C-4F1F-803B-FDD67D9DAE2B}"/>
              </a:ext>
            </a:extLst>
          </p:cNvPr>
          <p:cNvSpPr txBox="1"/>
          <p:nvPr/>
        </p:nvSpPr>
        <p:spPr bwMode="auto">
          <a:xfrm>
            <a:off x="4824855" y="5862658"/>
            <a:ext cx="6340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Январь 2020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6EB40C4-2757-467F-8D3B-A1EAA1D0D571}"/>
              </a:ext>
            </a:extLst>
          </p:cNvPr>
          <p:cNvSpPr txBox="1"/>
          <p:nvPr/>
        </p:nvSpPr>
        <p:spPr bwMode="auto">
          <a:xfrm>
            <a:off x="5513414" y="5862658"/>
            <a:ext cx="5889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Июл 2020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205B776-86F4-4E8B-8159-A23CB2D1CB60}"/>
              </a:ext>
            </a:extLst>
          </p:cNvPr>
          <p:cNvSpPr txBox="1"/>
          <p:nvPr/>
        </p:nvSpPr>
        <p:spPr bwMode="auto">
          <a:xfrm>
            <a:off x="6201973" y="5862657"/>
            <a:ext cx="4507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Янв.2021 г.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2613764-A236-4E7A-96C6-72278E8CF326}"/>
              </a:ext>
            </a:extLst>
          </p:cNvPr>
          <p:cNvSpPr txBox="1"/>
          <p:nvPr/>
        </p:nvSpPr>
        <p:spPr bwMode="auto">
          <a:xfrm>
            <a:off x="6890531" y="5862657"/>
            <a:ext cx="5889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Июль 2021 г.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298E7D0-94A7-4A95-971F-67C81C632E6F}"/>
              </a:ext>
            </a:extLst>
          </p:cNvPr>
          <p:cNvSpPr txBox="1"/>
          <p:nvPr/>
        </p:nvSpPr>
        <p:spPr bwMode="auto">
          <a:xfrm>
            <a:off x="7579090" y="5862658"/>
            <a:ext cx="6576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Янв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2022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1E6071D-0629-45B0-BFBB-A886278AD5C5}"/>
              </a:ext>
            </a:extLst>
          </p:cNvPr>
          <p:cNvSpPr txBox="1"/>
          <p:nvPr/>
        </p:nvSpPr>
        <p:spPr bwMode="auto">
          <a:xfrm rot="16200000">
            <a:off x="2655883" y="3743275"/>
            <a:ext cx="4034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COVID-19 случаи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8505ECFB-10E9-4B06-BB04-5E248368D0F3}"/>
              </a:ext>
            </a:extLst>
          </p:cNvPr>
          <p:cNvGrpSpPr/>
          <p:nvPr/>
        </p:nvGrpSpPr>
        <p:grpSpPr>
          <a:xfrm>
            <a:off x="4996415" y="3394317"/>
            <a:ext cx="3248527" cy="1126156"/>
            <a:chOff x="6813082" y="4926332"/>
            <a:chExt cx="4331369" cy="112615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9C1C433B-9630-4DE8-BE99-86FCAE403938}"/>
                </a:ext>
              </a:extLst>
            </p:cNvPr>
            <p:cNvCxnSpPr/>
            <p:nvPr/>
          </p:nvCxnSpPr>
          <p:spPr bwMode="auto">
            <a:xfrm>
              <a:off x="6813082" y="4926332"/>
              <a:ext cx="0" cy="1126156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57B8C18B-600D-46C5-BECD-25F0F70D72E9}"/>
                </a:ext>
              </a:extLst>
            </p:cNvPr>
            <p:cNvCxnSpPr/>
            <p:nvPr/>
          </p:nvCxnSpPr>
          <p:spPr bwMode="auto">
            <a:xfrm>
              <a:off x="6813082" y="6043061"/>
              <a:ext cx="4331369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47901836-379B-4266-83B1-97D42EDF752F}"/>
              </a:ext>
            </a:extLst>
          </p:cNvPr>
          <p:cNvGrpSpPr/>
          <p:nvPr/>
        </p:nvGrpSpPr>
        <p:grpSpPr>
          <a:xfrm>
            <a:off x="4988218" y="1997740"/>
            <a:ext cx="3248527" cy="1126156"/>
            <a:chOff x="6813082" y="4926332"/>
            <a:chExt cx="4331369" cy="1126156"/>
          </a:xfrm>
        </p:grpSpPr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3F68CC4A-C968-48E7-9214-57CE26F29ABF}"/>
                </a:ext>
              </a:extLst>
            </p:cNvPr>
            <p:cNvCxnSpPr/>
            <p:nvPr/>
          </p:nvCxnSpPr>
          <p:spPr bwMode="auto">
            <a:xfrm>
              <a:off x="6813082" y="4926332"/>
              <a:ext cx="0" cy="1126156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EE9D1463-63D2-448E-94E5-5DACF73E9693}"/>
                </a:ext>
              </a:extLst>
            </p:cNvPr>
            <p:cNvCxnSpPr/>
            <p:nvPr/>
          </p:nvCxnSpPr>
          <p:spPr bwMode="auto">
            <a:xfrm>
              <a:off x="6813082" y="6043061"/>
              <a:ext cx="4331369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024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54023"/>
            <a:ext cx="7503885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Противовоспалительные свойства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миорелаксантов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15" y="1374826"/>
            <a:ext cx="8124371" cy="4343191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У пациентов с ранним ОРДС </a:t>
            </a:r>
            <a:r>
              <a:rPr lang="ru-RU" dirty="0" smtClean="0"/>
              <a:t>непрерывное </a:t>
            </a:r>
            <a:r>
              <a:rPr lang="ru-RU" dirty="0"/>
              <a:t>введение </a:t>
            </a:r>
            <a:r>
              <a:rPr lang="ru-RU" dirty="0" err="1"/>
              <a:t>цисатракурия</a:t>
            </a:r>
            <a:r>
              <a:rPr lang="ru-RU" dirty="0"/>
              <a:t> в течение 48 ч ослабляло воспаление легких </a:t>
            </a:r>
            <a:r>
              <a:rPr lang="ru-RU" dirty="0" smtClean="0"/>
              <a:t>(IL-8</a:t>
            </a:r>
            <a:r>
              <a:rPr lang="ru-RU" dirty="0"/>
              <a:t>) и системное воспаление (IL6, IL8) по сравнению с плацебо </a:t>
            </a:r>
            <a:r>
              <a:rPr lang="ru-RU" dirty="0" smtClean="0"/>
              <a:t>[1].</a:t>
            </a:r>
            <a:r>
              <a:rPr lang="ru-RU" dirty="0"/>
              <a:t> </a:t>
            </a:r>
            <a:endParaRPr lang="ru-RU" dirty="0" smtClean="0"/>
          </a:p>
          <a:p>
            <a:pPr algn="just"/>
            <a:r>
              <a:rPr lang="ru-RU" dirty="0" err="1"/>
              <a:t>Sottile</a:t>
            </a:r>
            <a:r>
              <a:rPr lang="ru-RU" dirty="0"/>
              <a:t> и коллеги </a:t>
            </a:r>
            <a:r>
              <a:rPr lang="ru-RU" dirty="0" smtClean="0"/>
              <a:t>[</a:t>
            </a:r>
            <a:r>
              <a:rPr lang="ru-RU" dirty="0"/>
              <a:t>2</a:t>
            </a:r>
            <a:r>
              <a:rPr lang="ru-RU" dirty="0" smtClean="0"/>
              <a:t>] </a:t>
            </a:r>
            <a:r>
              <a:rPr lang="ru-RU" dirty="0"/>
              <a:t>поддерживают противовоспалительную роль </a:t>
            </a:r>
            <a:r>
              <a:rPr lang="ru-RU" dirty="0" smtClean="0"/>
              <a:t>релаксантов </a:t>
            </a:r>
            <a:r>
              <a:rPr lang="ru-RU" dirty="0"/>
              <a:t>у пациентов с ОРДС. Авторы </a:t>
            </a:r>
            <a:r>
              <a:rPr lang="ru-RU" dirty="0" smtClean="0"/>
              <a:t>исследовали влияние релаксантов </a:t>
            </a:r>
            <a:r>
              <a:rPr lang="ru-RU" dirty="0"/>
              <a:t>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сурфактантный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белок D (SP-D) и фактор фон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Виллебранда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(VWF)</a:t>
            </a:r>
            <a:r>
              <a:rPr lang="ru-RU" dirty="0"/>
              <a:t>, </a:t>
            </a:r>
            <a:r>
              <a:rPr lang="ru-RU" dirty="0" err="1"/>
              <a:t>биомаркеры</a:t>
            </a:r>
            <a:r>
              <a:rPr lang="ru-RU" dirty="0"/>
              <a:t>, специфичные для повреждения эпителия и эндотелия легких, соответственно, в дополнение к маркерам системного воспаления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(IL8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ru-RU" dirty="0" smtClean="0"/>
              <a:t>[3]. </a:t>
            </a:r>
          </a:p>
          <a:p>
            <a:pPr algn="just"/>
            <a:r>
              <a:rPr lang="ru-RU" dirty="0" smtClean="0"/>
              <a:t>Было выявлено, что </a:t>
            </a:r>
            <a:r>
              <a:rPr lang="ru-RU" dirty="0"/>
              <a:t>использование </a:t>
            </a:r>
            <a:r>
              <a:rPr lang="ru-RU" dirty="0" smtClean="0"/>
              <a:t>релаксантов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значительно снижает SP-D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VWF и IL8, </a:t>
            </a:r>
            <a:r>
              <a:rPr lang="ru-RU" dirty="0"/>
              <a:t>но только у пациентов с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PaO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/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FiO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baseline="-25000" dirty="0">
                <a:solidFill>
                  <a:schemeClr val="accent1">
                    <a:lumMod val="50000"/>
                  </a:schemeClr>
                </a:solidFill>
              </a:rPr>
              <a:t>2.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соотношение ≤ 120 </a:t>
            </a:r>
            <a:r>
              <a:rPr lang="ru-RU" dirty="0"/>
              <a:t>и </a:t>
            </a:r>
            <a:r>
              <a:rPr lang="ru-RU" dirty="0" smtClean="0"/>
              <a:t>при вентиляции с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низким дыхательным объемом</a:t>
            </a:r>
            <a:r>
              <a:rPr lang="ru-RU" dirty="0" smtClean="0"/>
              <a:t>.</a:t>
            </a:r>
            <a:r>
              <a:rPr lang="ru-RU" dirty="0"/>
              <a:t> У пациентов с более высоким отношением </a:t>
            </a:r>
            <a:r>
              <a:rPr lang="ru-RU" dirty="0" err="1"/>
              <a:t>PaO</a:t>
            </a:r>
            <a:r>
              <a:rPr lang="ru-RU" dirty="0"/>
              <a:t> </a:t>
            </a:r>
            <a:r>
              <a:rPr lang="ru-RU" baseline="-25000" dirty="0"/>
              <a:t>2</a:t>
            </a:r>
            <a:r>
              <a:rPr lang="ru-RU" dirty="0"/>
              <a:t> / </a:t>
            </a:r>
            <a:r>
              <a:rPr lang="ru-RU" dirty="0" err="1"/>
              <a:t>FiO</a:t>
            </a:r>
            <a:r>
              <a:rPr lang="ru-RU" dirty="0"/>
              <a:t> </a:t>
            </a:r>
            <a:r>
              <a:rPr lang="ru-RU" baseline="-25000" dirty="0"/>
              <a:t>2</a:t>
            </a:r>
            <a:r>
              <a:rPr lang="ru-RU" dirty="0"/>
              <a:t> или высокими дыхательными объемами </a:t>
            </a:r>
            <a:r>
              <a:rPr lang="ru-RU" dirty="0" smtClean="0"/>
              <a:t>релаксанты </a:t>
            </a:r>
            <a:r>
              <a:rPr lang="ru-RU" dirty="0"/>
              <a:t>не влияли на SP-D, VWF или </a:t>
            </a:r>
            <a:r>
              <a:rPr lang="ru-RU" dirty="0" smtClean="0"/>
              <a:t>IL8</a:t>
            </a:r>
            <a:r>
              <a:rPr lang="ru-RU" dirty="0"/>
              <a:t> [3].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514" y="5733256"/>
            <a:ext cx="91875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</a:rPr>
              <a:t>1.</a:t>
            </a:r>
            <a:r>
              <a:rPr lang="en-US" sz="1100" dirty="0" err="1" smtClean="0">
                <a:solidFill>
                  <a:prstClr val="black"/>
                </a:solidFill>
              </a:rPr>
              <a:t>Forel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>
                <a:solidFill>
                  <a:prstClr val="black"/>
                </a:solidFill>
              </a:rPr>
              <a:t>JM, </a:t>
            </a:r>
            <a:r>
              <a:rPr lang="en-US" sz="1100" dirty="0" smtClean="0">
                <a:solidFill>
                  <a:prstClr val="black"/>
                </a:solidFill>
              </a:rPr>
              <a:t>et </a:t>
            </a:r>
            <a:r>
              <a:rPr lang="en-US" sz="1100" dirty="0">
                <a:solidFill>
                  <a:prstClr val="black"/>
                </a:solidFill>
              </a:rPr>
              <a:t>al. Neuromuscular blocking agents decrease inflammatory response in patients presenting with acute respiratory distress syndrome. </a:t>
            </a:r>
            <a:r>
              <a:rPr lang="en-US" sz="1100" dirty="0" err="1">
                <a:solidFill>
                  <a:prstClr val="black"/>
                </a:solidFill>
              </a:rPr>
              <a:t>Crit</a:t>
            </a:r>
            <a:r>
              <a:rPr lang="en-US" sz="1100" dirty="0">
                <a:solidFill>
                  <a:prstClr val="black"/>
                </a:solidFill>
              </a:rPr>
              <a:t> Care Med. 2006;34(11):2749–2757</a:t>
            </a:r>
            <a:r>
              <a:rPr lang="en-US" sz="1100" dirty="0" smtClean="0">
                <a:solidFill>
                  <a:prstClr val="black"/>
                </a:solidFill>
              </a:rPr>
              <a:t>.</a:t>
            </a:r>
            <a:endParaRPr lang="ru-RU" sz="1100" dirty="0" smtClean="0">
              <a:solidFill>
                <a:prstClr val="black"/>
              </a:solidFill>
            </a:endParaRPr>
          </a:p>
          <a:p>
            <a:r>
              <a:rPr lang="ru-RU" sz="1100" dirty="0" smtClean="0">
                <a:solidFill>
                  <a:prstClr val="black"/>
                </a:solidFill>
              </a:rPr>
              <a:t>2.</a:t>
            </a:r>
            <a:r>
              <a:rPr lang="en-US" sz="1100" dirty="0">
                <a:solidFill>
                  <a:prstClr val="black"/>
                </a:solidFill>
              </a:rPr>
              <a:t>  </a:t>
            </a:r>
            <a:r>
              <a:rPr lang="en-US" sz="1100" dirty="0" err="1">
                <a:solidFill>
                  <a:prstClr val="black"/>
                </a:solidFill>
              </a:rPr>
              <a:t>Sottile</a:t>
            </a:r>
            <a:r>
              <a:rPr lang="en-US" sz="1100" dirty="0">
                <a:solidFill>
                  <a:prstClr val="black"/>
                </a:solidFill>
              </a:rPr>
              <a:t> G, Albers D, Moss MM. Neuromuscular blockade is associated with the attenuation of biomarkers of epithelial and endothelial injury in patients with moderate-severe ARDS. </a:t>
            </a:r>
            <a:r>
              <a:rPr lang="en-US" sz="1100" dirty="0" err="1">
                <a:solidFill>
                  <a:prstClr val="black"/>
                </a:solidFill>
              </a:rPr>
              <a:t>Crit</a:t>
            </a:r>
            <a:r>
              <a:rPr lang="en-US" sz="1100" dirty="0">
                <a:solidFill>
                  <a:prstClr val="black"/>
                </a:solidFill>
              </a:rPr>
              <a:t> Care. 2018;22(1):63.</a:t>
            </a:r>
            <a:endParaRPr lang="ru-RU" sz="1100" dirty="0" smtClean="0">
              <a:solidFill>
                <a:prstClr val="black"/>
              </a:solidFill>
            </a:endParaRPr>
          </a:p>
          <a:p>
            <a:r>
              <a:rPr lang="ru-RU" sz="1100" dirty="0">
                <a:solidFill>
                  <a:prstClr val="black"/>
                </a:solidFill>
              </a:rPr>
              <a:t>3</a:t>
            </a:r>
            <a:r>
              <a:rPr lang="ru-RU" sz="1100" dirty="0" smtClean="0">
                <a:solidFill>
                  <a:prstClr val="black"/>
                </a:solidFill>
              </a:rPr>
              <a:t>. Ас</a:t>
            </a:r>
            <a:r>
              <a:rPr lang="en-US" sz="1100" dirty="0" err="1" smtClean="0">
                <a:solidFill>
                  <a:prstClr val="black"/>
                </a:solidFill>
              </a:rPr>
              <a:t>ute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>
                <a:solidFill>
                  <a:prstClr val="black"/>
                </a:solidFill>
              </a:rPr>
              <a:t>Respiratory Distress Syndrome Network. Brower RG, </a:t>
            </a:r>
            <a:r>
              <a:rPr lang="en-US" sz="1100" dirty="0" smtClean="0">
                <a:solidFill>
                  <a:prstClr val="black"/>
                </a:solidFill>
              </a:rPr>
              <a:t>et </a:t>
            </a:r>
            <a:r>
              <a:rPr lang="en-US" sz="1100" dirty="0">
                <a:solidFill>
                  <a:prstClr val="black"/>
                </a:solidFill>
              </a:rPr>
              <a:t>al. Ventilation with lower tidal volumes as compared with traditional tidal volumes for acute lung injury and the acute respiratory distress syndrome. N </a:t>
            </a:r>
            <a:r>
              <a:rPr lang="en-US" sz="1100" dirty="0" err="1">
                <a:solidFill>
                  <a:prstClr val="black"/>
                </a:solidFill>
              </a:rPr>
              <a:t>Engl</a:t>
            </a:r>
            <a:r>
              <a:rPr lang="en-US" sz="1100" dirty="0">
                <a:solidFill>
                  <a:prstClr val="black"/>
                </a:solidFill>
              </a:rPr>
              <a:t> J Med. 2000;342(18):1301–1308</a:t>
            </a:r>
            <a:r>
              <a:rPr lang="en-US" sz="1100" dirty="0" smtClean="0">
                <a:solidFill>
                  <a:prstClr val="black"/>
                </a:solidFill>
              </a:rPr>
              <a:t>.</a:t>
            </a:r>
            <a:endParaRPr lang="ru-RU" sz="1100" dirty="0" smtClean="0">
              <a:solidFill>
                <a:prstClr val="black"/>
              </a:solidFill>
            </a:endParaRPr>
          </a:p>
          <a:p>
            <a:endParaRPr lang="ru-RU" sz="1400" dirty="0" smtClean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 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9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966666" cy="1080120"/>
          </a:xfrm>
        </p:spPr>
        <p:txBody>
          <a:bodyPr/>
          <a:lstStyle/>
          <a:p>
            <a:r>
              <a:rPr lang="ru-RU" dirty="0" err="1"/>
              <a:t>Миорелаксация</a:t>
            </a:r>
            <a:r>
              <a:rPr lang="ru-RU" dirty="0"/>
              <a:t> и </a:t>
            </a:r>
            <a:r>
              <a:rPr lang="ru-RU" dirty="0" err="1"/>
              <a:t>седация</a:t>
            </a:r>
            <a:r>
              <a:rPr lang="ru-RU" dirty="0"/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700808"/>
            <a:ext cx="7704856" cy="4752528"/>
          </a:xfrm>
        </p:spPr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Рекомендация 120.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У пациентов с НКИ COVID-19 для обеспечения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протективной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вентиляции при умеренном или тяжелом течении ОРДС рекомендуется использовать болюсы мышечных релаксантов вместо их продленной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инфузии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(УДД — 5, УУР — С).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i="1" dirty="0">
                <a:solidFill>
                  <a:srgbClr val="000000"/>
                </a:solidFill>
                <a:latin typeface="Times New Roman"/>
              </a:rPr>
              <a:t>Специфических рекомендаций по использованию нейромышечных релаксантов и седативных средств при ОРДС вследствие НКИ COVID-19 не существует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 </a:t>
            </a:r>
          </a:p>
          <a:p>
            <a:r>
              <a:rPr lang="ru-RU" i="1" dirty="0">
                <a:solidFill>
                  <a:srgbClr val="000000"/>
                </a:solidFill>
                <a:latin typeface="Times New Roman"/>
              </a:rPr>
              <a:t>Есть рекомендации нескольких профессиональных сообществ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европейских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британских и скандинавских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)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в пользу использования нейромышечных релаксантов у пациентов со средней и тяжелой степенью ОРДС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у которых применение нейромышечных релаксантов приводило к снижению 90-дневной летальности без усиления продленной мышечной слабости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9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484784"/>
            <a:ext cx="8064896" cy="4896544"/>
          </a:xfrm>
        </p:spPr>
        <p:txBody>
          <a:bodyPr/>
          <a:lstStyle/>
          <a:p>
            <a:r>
              <a:rPr lang="ru-RU" b="1" dirty="0"/>
              <a:t>Рекомендация 121. </a:t>
            </a:r>
            <a:r>
              <a:rPr lang="ru-RU" dirty="0"/>
              <a:t>В случае сохраняющейся десинхронизации взаимодействия «пациент-респиратор», необходимости глубокой </a:t>
            </a:r>
            <a:r>
              <a:rPr lang="ru-RU" dirty="0" err="1"/>
              <a:t>седации</a:t>
            </a:r>
            <a:r>
              <a:rPr lang="ru-RU" dirty="0"/>
              <a:t>, проведении респираторной поддержки в положении на животе, а также потребности в высоком давлении плато рекомендуется продленная </a:t>
            </a:r>
            <a:r>
              <a:rPr lang="ru-RU" dirty="0" err="1"/>
              <a:t>инфузия</a:t>
            </a:r>
            <a:r>
              <a:rPr lang="ru-RU" dirty="0"/>
              <a:t> мышечных релаксантов продолжительностью до 48 ч (УДД — 5, УУР — С). </a:t>
            </a:r>
            <a:endParaRPr lang="ru-RU" dirty="0" smtClean="0"/>
          </a:p>
          <a:p>
            <a:r>
              <a:rPr lang="ru-RU" i="1" dirty="0"/>
              <a:t>Специфических рекомендаций по использованию нейромышечных релаксантов и седативных средств при ОРДС вследствие НКИ COVID-19 не существует</a:t>
            </a:r>
            <a:r>
              <a:rPr lang="ru-RU" dirty="0"/>
              <a:t>. </a:t>
            </a:r>
            <a:r>
              <a:rPr lang="ru-RU" i="1" dirty="0"/>
              <a:t>При назначении препаратов этих групп</a:t>
            </a:r>
            <a:r>
              <a:rPr lang="ru-RU" dirty="0"/>
              <a:t>, </a:t>
            </a:r>
            <a:r>
              <a:rPr lang="ru-RU" i="1" dirty="0"/>
              <a:t>однако</a:t>
            </a:r>
            <a:r>
              <a:rPr lang="ru-RU" dirty="0"/>
              <a:t>, </a:t>
            </a:r>
            <a:r>
              <a:rPr lang="ru-RU" i="1" dirty="0"/>
              <a:t>следует учесть возможное изменение их эффектов в условиях специфической терапии </a:t>
            </a:r>
            <a:r>
              <a:rPr lang="ru-RU" i="1" dirty="0" err="1"/>
              <a:t>гидроксихлорохином</a:t>
            </a:r>
            <a:r>
              <a:rPr lang="ru-RU" i="1" dirty="0"/>
              <a:t> и противовирусными препаратами</a:t>
            </a:r>
            <a:r>
              <a:rPr lang="ru-RU" dirty="0"/>
              <a:t>. </a:t>
            </a:r>
            <a:r>
              <a:rPr lang="ru-RU" i="1" dirty="0"/>
              <a:t>В отношении </a:t>
            </a:r>
            <a:r>
              <a:rPr lang="ru-RU" i="1" dirty="0" err="1"/>
              <a:t>лопинавира</a:t>
            </a:r>
            <a:r>
              <a:rPr lang="ru-RU" i="1" dirty="0"/>
              <a:t>/</a:t>
            </a:r>
            <a:r>
              <a:rPr lang="ru-RU" i="1" dirty="0" err="1"/>
              <a:t>ритонавира</a:t>
            </a:r>
            <a:r>
              <a:rPr lang="ru-RU" i="1" dirty="0"/>
              <a:t> основная проблема связана с угнетением метаболизма субстратов </a:t>
            </a:r>
            <a:r>
              <a:rPr lang="ru-RU" i="1" dirty="0" err="1"/>
              <a:t>цитохрома</a:t>
            </a:r>
            <a:r>
              <a:rPr lang="ru-RU" i="1" dirty="0"/>
              <a:t> CYP3A4</a:t>
            </a:r>
            <a:r>
              <a:rPr lang="ru-RU" dirty="0"/>
              <a:t>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967412" cy="936625"/>
          </a:xfrm>
        </p:spPr>
        <p:txBody>
          <a:bodyPr/>
          <a:lstStyle/>
          <a:p>
            <a:r>
              <a:rPr lang="ru-RU" dirty="0" err="1"/>
              <a:t>Миорелаксация</a:t>
            </a:r>
            <a:r>
              <a:rPr lang="ru-RU" dirty="0"/>
              <a:t> и </a:t>
            </a:r>
            <a:r>
              <a:rPr lang="ru-RU" dirty="0" err="1"/>
              <a:t>седация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437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632848" cy="1584176"/>
          </a:xfrm>
        </p:spPr>
        <p:txBody>
          <a:bodyPr/>
          <a:lstStyle/>
          <a:p>
            <a:r>
              <a:rPr lang="ru-RU" b="0" dirty="0"/>
              <a:t/>
            </a:r>
            <a:br>
              <a:rPr lang="ru-RU" b="0" dirty="0"/>
            </a:br>
            <a:r>
              <a:rPr lang="ru-RU" b="0" dirty="0"/>
              <a:t> </a:t>
            </a:r>
            <a:r>
              <a:rPr lang="ru-RU" sz="2000" dirty="0"/>
              <a:t>Анестезиолого-реанимационное обеспечение пациентов с новой </a:t>
            </a:r>
            <a:r>
              <a:rPr lang="ru-RU" sz="2000" dirty="0" err="1"/>
              <a:t>коронавирусной</a:t>
            </a:r>
            <a:r>
              <a:rPr lang="ru-RU" sz="2000" dirty="0"/>
              <a:t> инфекцией COVID-19 </a:t>
            </a:r>
            <a:r>
              <a:rPr lang="ru-RU" sz="2000" b="0" dirty="0"/>
              <a:t/>
            </a:r>
            <a:br>
              <a:rPr lang="ru-RU" sz="2000" b="0" dirty="0"/>
            </a:br>
            <a:r>
              <a:rPr lang="ru-RU" sz="2000" b="0" dirty="0"/>
              <a:t>Методические рекомендации ФАР, версия 4 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916832"/>
            <a:ext cx="7488832" cy="4392488"/>
          </a:xfrm>
        </p:spPr>
        <p:txBody>
          <a:bodyPr>
            <a:normAutofit/>
          </a:bodyPr>
          <a:lstStyle/>
          <a:p>
            <a:r>
              <a:rPr lang="ru-RU" i="1" dirty="0"/>
              <a:t>Согласно представленным данным</a:t>
            </a:r>
            <a:r>
              <a:rPr lang="ru-RU" dirty="0"/>
              <a:t>, </a:t>
            </a:r>
            <a:r>
              <a:rPr lang="ru-RU" i="1" dirty="0"/>
              <a:t>продленную </a:t>
            </a:r>
            <a:r>
              <a:rPr lang="ru-RU" i="1" dirty="0" err="1"/>
              <a:t>инфузию</a:t>
            </a:r>
            <a:r>
              <a:rPr lang="ru-RU" i="1" dirty="0"/>
              <a:t> нейромышечных релаксантов следует использовать у пациентов</a:t>
            </a:r>
            <a:r>
              <a:rPr lang="ru-RU" dirty="0"/>
              <a:t>, </a:t>
            </a:r>
            <a:r>
              <a:rPr lang="ru-RU" i="1" dirty="0"/>
              <a:t>нуждающихся в длительной релаксации</a:t>
            </a:r>
            <a:r>
              <a:rPr lang="ru-RU" dirty="0"/>
              <a:t>, </a:t>
            </a:r>
            <a:r>
              <a:rPr lang="ru-RU" i="1" dirty="0"/>
              <a:t>когда </a:t>
            </a:r>
            <a:r>
              <a:rPr lang="ru-RU" i="1" dirty="0" err="1"/>
              <a:t>болюсное</a:t>
            </a:r>
            <a:r>
              <a:rPr lang="ru-RU" i="1" dirty="0"/>
              <a:t> их введение может оказаться недостаточным</a:t>
            </a:r>
            <a:r>
              <a:rPr lang="ru-RU" dirty="0"/>
              <a:t>. </a:t>
            </a:r>
            <a:r>
              <a:rPr lang="ru-RU" i="1" dirty="0"/>
              <a:t>Кроме того</a:t>
            </a:r>
            <a:r>
              <a:rPr lang="ru-RU" dirty="0"/>
              <a:t>, </a:t>
            </a:r>
            <a:r>
              <a:rPr lang="ru-RU" i="1" dirty="0"/>
              <a:t>продленную </a:t>
            </a:r>
            <a:r>
              <a:rPr lang="ru-RU" i="1" dirty="0" err="1"/>
              <a:t>инфузию</a:t>
            </a:r>
            <a:r>
              <a:rPr lang="ru-RU" i="1" dirty="0"/>
              <a:t> </a:t>
            </a:r>
            <a:r>
              <a:rPr lang="ru-RU" i="1" dirty="0" err="1"/>
              <a:t>миорелаксантов</a:t>
            </a:r>
            <a:r>
              <a:rPr lang="ru-RU" i="1" dirty="0"/>
              <a:t> следует использовать в случае выраженной десинхронизации пациента с аппаратом ИВЛ</a:t>
            </a:r>
            <a:r>
              <a:rPr lang="ru-RU" dirty="0"/>
              <a:t>, </a:t>
            </a:r>
            <a:r>
              <a:rPr lang="ru-RU" i="1" dirty="0"/>
              <a:t>при длительной </a:t>
            </a:r>
            <a:r>
              <a:rPr lang="ru-RU" i="1" dirty="0" err="1"/>
              <a:t>седации</a:t>
            </a:r>
            <a:r>
              <a:rPr lang="ru-RU" i="1" dirty="0"/>
              <a:t> при вентиляции в позиции на животе и необходимости использования жестких параметров вентиляции</a:t>
            </a:r>
            <a:r>
              <a:rPr lang="ru-RU" dirty="0"/>
              <a:t>, </a:t>
            </a:r>
            <a:r>
              <a:rPr lang="ru-RU" i="1" dirty="0"/>
              <a:t>высоком давлении плато</a:t>
            </a:r>
            <a:r>
              <a:rPr lang="ru-RU" dirty="0"/>
              <a:t>. </a:t>
            </a:r>
          </a:p>
          <a:p>
            <a:r>
              <a:rPr lang="ru-RU" i="1" dirty="0"/>
              <a:t>Влияние использования нейромышечных релаксантов на отдаленные исходы неизвестно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17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Отдаленные исходы и танатогенез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9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6A0DD6-E967-2A4C-B77E-16EBC97B9F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5935868-9774-1F46-B32D-9E94691EDE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7EA1CA4-A1EA-5540-A0AF-0ACDC3DAB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-25860"/>
            <a:ext cx="547497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771800" y="1484784"/>
            <a:ext cx="502499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1074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1143000"/>
          </a:xfrm>
        </p:spPr>
        <p:txBody>
          <a:bodyPr/>
          <a:lstStyle/>
          <a:p>
            <a:r>
              <a:rPr lang="ru-RU" dirty="0" smtClean="0"/>
              <a:t>Основные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916832"/>
            <a:ext cx="7200800" cy="4320480"/>
          </a:xfrm>
        </p:spPr>
        <p:txBody>
          <a:bodyPr>
            <a:normAutofit fontScale="92500"/>
          </a:bodyPr>
          <a:lstStyle/>
          <a:p>
            <a:r>
              <a:rPr lang="ru-RU" dirty="0"/>
              <a:t>В патогенезе ОРДС вследствие инфекции </a:t>
            </a:r>
            <a:r>
              <a:rPr lang="en-US" dirty="0"/>
              <a:t>COVID</a:t>
            </a:r>
            <a:r>
              <a:rPr lang="ru-RU" dirty="0"/>
              <a:t>-19 основную роль играет избыточный ответ иммунной системы со стремительно развивающимся фатальным </a:t>
            </a:r>
            <a:r>
              <a:rPr lang="ru-RU" dirty="0" err="1"/>
              <a:t>цитокиновым</a:t>
            </a:r>
            <a:r>
              <a:rPr lang="ru-RU" dirty="0"/>
              <a:t> </a:t>
            </a:r>
            <a:r>
              <a:rPr lang="ru-RU" dirty="0" smtClean="0"/>
              <a:t>штормом (вернее – </a:t>
            </a:r>
            <a:r>
              <a:rPr lang="ru-RU" dirty="0" err="1" smtClean="0"/>
              <a:t>брадикининовым</a:t>
            </a:r>
            <a:r>
              <a:rPr lang="ru-RU" dirty="0" smtClean="0"/>
              <a:t>). </a:t>
            </a:r>
            <a:r>
              <a:rPr lang="ru-RU" dirty="0"/>
              <a:t>Проведенные исследования показали, что смертность при </a:t>
            </a:r>
            <a:r>
              <a:rPr lang="en-US" dirty="0"/>
              <a:t>COVID</a:t>
            </a:r>
            <a:r>
              <a:rPr lang="ru-RU" dirty="0"/>
              <a:t>-19 ассоциирована в том числе с повышением уровня интерлейкина-6 (ИЛ-6). Некоторые ингибиторы рецепторов ИЛ-6 широко используются для лечения ревматоидного артрита, среди которых </a:t>
            </a:r>
            <a:r>
              <a:rPr lang="ru-RU" dirty="0" err="1"/>
              <a:t>тоцилизумаб</a:t>
            </a:r>
            <a:r>
              <a:rPr lang="ru-RU" dirty="0"/>
              <a:t> и </a:t>
            </a:r>
            <a:r>
              <a:rPr lang="ru-RU" dirty="0" err="1"/>
              <a:t>сарилумаб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Кроме того, у пациентов с тяжелым течением </a:t>
            </a:r>
            <a:r>
              <a:rPr lang="en-US" dirty="0"/>
              <a:t>COVID</a:t>
            </a:r>
            <a:r>
              <a:rPr lang="ru-RU" dirty="0"/>
              <a:t> – пневмонии, одним из методов патогенетического лечения является ИВЛ.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7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512511" cy="1143000"/>
          </a:xfrm>
        </p:spPr>
        <p:txBody>
          <a:bodyPr/>
          <a:lstStyle/>
          <a:p>
            <a:r>
              <a:rPr lang="ru-RU" dirty="0" smtClean="0"/>
              <a:t>Гипотеза </a:t>
            </a:r>
            <a:r>
              <a:rPr lang="ru-RU" dirty="0" err="1" smtClean="0"/>
              <a:t>брадикинина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1844824"/>
            <a:ext cx="8158146" cy="4650686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dirty="0"/>
              <a:t>Согласно анализу </a:t>
            </a:r>
            <a:r>
              <a:rPr lang="ru-RU" dirty="0" smtClean="0"/>
              <a:t>команды Якобсона, </a:t>
            </a:r>
            <a:r>
              <a:rPr lang="ru-RU" dirty="0"/>
              <a:t>Covid-19 </a:t>
            </a:r>
            <a:r>
              <a:rPr lang="ru-RU" dirty="0" smtClean="0"/>
              <a:t>регулирует </a:t>
            </a:r>
            <a:r>
              <a:rPr lang="ru-RU" i="1" dirty="0" smtClean="0">
                <a:solidFill>
                  <a:srgbClr val="FF0000"/>
                </a:solidFill>
              </a:rPr>
              <a:t>ренин-</a:t>
            </a:r>
            <a:r>
              <a:rPr lang="ru-RU" i="1" dirty="0" err="1" smtClean="0">
                <a:solidFill>
                  <a:srgbClr val="FF0000"/>
                </a:solidFill>
              </a:rPr>
              <a:t>ангиотензин</a:t>
            </a:r>
            <a:r>
              <a:rPr lang="ru-RU" i="1" dirty="0" smtClean="0">
                <a:solidFill>
                  <a:srgbClr val="FF0000"/>
                </a:solidFill>
              </a:rPr>
              <a:t>-</a:t>
            </a:r>
            <a:r>
              <a:rPr lang="ru-RU" i="1" dirty="0" err="1" smtClean="0">
                <a:solidFill>
                  <a:srgbClr val="FF0000"/>
                </a:solidFill>
              </a:rPr>
              <a:t>альдостероновую</a:t>
            </a:r>
            <a:r>
              <a:rPr lang="ru-RU" dirty="0" smtClean="0"/>
              <a:t> систему, в результате чего рецепторы </a:t>
            </a:r>
            <a:r>
              <a:rPr lang="ru-RU" dirty="0" err="1" smtClean="0"/>
              <a:t>брадикинина</a:t>
            </a:r>
            <a:r>
              <a:rPr lang="ru-RU" dirty="0" smtClean="0"/>
              <a:t> </a:t>
            </a:r>
            <a:r>
              <a:rPr lang="ru-RU" dirty="0"/>
              <a:t>сенсибилизируются, и </a:t>
            </a:r>
            <a:r>
              <a:rPr lang="ru-RU" dirty="0" smtClean="0"/>
              <a:t>организм </a:t>
            </a:r>
            <a:r>
              <a:rPr lang="ru-RU" dirty="0"/>
              <a:t>перестает эффективно расщеплять </a:t>
            </a:r>
            <a:r>
              <a:rPr lang="ru-RU" dirty="0" err="1"/>
              <a:t>брадикинин</a:t>
            </a:r>
            <a:r>
              <a:rPr lang="ru-RU" dirty="0"/>
              <a:t>. </a:t>
            </a:r>
            <a:r>
              <a:rPr lang="ru-RU" dirty="0" smtClean="0"/>
              <a:t>Конечным </a:t>
            </a:r>
            <a:r>
              <a:rPr lang="ru-RU" dirty="0"/>
              <a:t>результатом, по словам исследователей, является выброс </a:t>
            </a:r>
            <a:r>
              <a:rPr lang="ru-RU" b="1" dirty="0" err="1">
                <a:solidFill>
                  <a:srgbClr val="FF0000"/>
                </a:solidFill>
              </a:rPr>
              <a:t>брадикининовой</a:t>
            </a:r>
            <a:r>
              <a:rPr lang="ru-RU" b="1" dirty="0">
                <a:solidFill>
                  <a:srgbClr val="FF0000"/>
                </a:solidFill>
              </a:rPr>
              <a:t> бури </a:t>
            </a:r>
            <a:r>
              <a:rPr lang="ru-RU" dirty="0"/>
              <a:t>- массовое, безудержное накопление </a:t>
            </a:r>
            <a:r>
              <a:rPr lang="ru-RU" dirty="0" err="1"/>
              <a:t>брадикинина</a:t>
            </a:r>
            <a:r>
              <a:rPr lang="ru-RU" dirty="0"/>
              <a:t> в организме. </a:t>
            </a:r>
          </a:p>
          <a:p>
            <a:pPr algn="just"/>
            <a:r>
              <a:rPr lang="ru-RU" dirty="0"/>
              <a:t>Команда Якобсона говорит в своей статье, что «патология Covid-19, скорее всего, является результатом </a:t>
            </a:r>
            <a:r>
              <a:rPr lang="ru-RU" b="1" dirty="0" err="1">
                <a:solidFill>
                  <a:srgbClr val="FF0000"/>
                </a:solidFill>
              </a:rPr>
              <a:t>брадикининовых</a:t>
            </a:r>
            <a:r>
              <a:rPr lang="ru-RU" b="1" dirty="0">
                <a:solidFill>
                  <a:srgbClr val="FF0000"/>
                </a:solidFill>
              </a:rPr>
              <a:t> бурь</a:t>
            </a:r>
            <a:r>
              <a:rPr lang="ru-RU" dirty="0"/>
              <a:t>, а не </a:t>
            </a:r>
            <a:r>
              <a:rPr lang="ru-RU" dirty="0" err="1">
                <a:solidFill>
                  <a:srgbClr val="FF0000"/>
                </a:solidFill>
              </a:rPr>
              <a:t>цитокиновых</a:t>
            </a:r>
            <a:r>
              <a:rPr lang="ru-RU" dirty="0">
                <a:solidFill>
                  <a:srgbClr val="FF0000"/>
                </a:solidFill>
              </a:rPr>
              <a:t> бурь</a:t>
            </a:r>
            <a:r>
              <a:rPr lang="ru-RU" dirty="0"/>
              <a:t>», которые ранее были выявлены у пациентов с Covid-19, но что «</a:t>
            </a:r>
            <a:r>
              <a:rPr lang="ru-RU" dirty="0">
                <a:solidFill>
                  <a:srgbClr val="FF0000"/>
                </a:solidFill>
              </a:rPr>
              <a:t>эти два явления могут быть неразрывно связаны</a:t>
            </a:r>
            <a:r>
              <a:rPr lang="ru-RU" dirty="0"/>
              <a:t>». </a:t>
            </a:r>
          </a:p>
        </p:txBody>
      </p:sp>
    </p:spTree>
    <p:extLst>
      <p:ext uri="{BB962C8B-B14F-4D97-AF65-F5344CB8AC3E}">
        <p14:creationId xmlns:p14="http://schemas.microsoft.com/office/powerpoint/2010/main" val="44957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941168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«Гипотеза </a:t>
            </a:r>
            <a:r>
              <a:rPr lang="ru-RU" dirty="0" err="1" smtClean="0"/>
              <a:t>брадикинина</a:t>
            </a:r>
            <a:r>
              <a:rPr lang="ru-RU" dirty="0" smtClean="0"/>
              <a:t>» в действии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404664"/>
            <a:ext cx="8758035" cy="465068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u-RU" dirty="0"/>
              <a:t>По мере того, как </a:t>
            </a:r>
            <a:r>
              <a:rPr lang="ru-RU" dirty="0" err="1"/>
              <a:t>брадикинин</a:t>
            </a:r>
            <a:r>
              <a:rPr lang="ru-RU" dirty="0"/>
              <a:t> накапливается в организме, он резко увеличивает проницаемость </a:t>
            </a:r>
            <a:r>
              <a:rPr lang="ru-RU" dirty="0" smtClean="0"/>
              <a:t>сосудов, что согласуется </a:t>
            </a:r>
            <a:r>
              <a:rPr lang="ru-RU" dirty="0"/>
              <a:t>с недавними клиническими данными, которые все чаще рассматривают Covid-19 в первую очередь как </a:t>
            </a:r>
            <a:r>
              <a:rPr lang="ru-RU" b="1" dirty="0">
                <a:solidFill>
                  <a:srgbClr val="FF0000"/>
                </a:solidFill>
              </a:rPr>
              <a:t>сосудистое заболевание </a:t>
            </a:r>
            <a:r>
              <a:rPr lang="ru-RU" dirty="0"/>
              <a:t>, а </a:t>
            </a:r>
            <a:r>
              <a:rPr lang="ru-RU" b="1" dirty="0">
                <a:solidFill>
                  <a:srgbClr val="FF0000"/>
                </a:solidFill>
              </a:rPr>
              <a:t>не </a:t>
            </a:r>
            <a:r>
              <a:rPr lang="ru-RU" b="1" dirty="0" smtClean="0">
                <a:solidFill>
                  <a:srgbClr val="FF0000"/>
                </a:solidFill>
              </a:rPr>
              <a:t>респираторное!</a:t>
            </a:r>
            <a:endParaRPr lang="ru-RU" dirty="0" smtClean="0"/>
          </a:p>
          <a:p>
            <a:r>
              <a:rPr lang="ru-RU" dirty="0">
                <a:solidFill>
                  <a:srgbClr val="FF0000"/>
                </a:solidFill>
              </a:rPr>
              <a:t>Гипотеза </a:t>
            </a:r>
            <a:r>
              <a:rPr lang="ru-RU" dirty="0" err="1">
                <a:solidFill>
                  <a:srgbClr val="FF0000"/>
                </a:solidFill>
              </a:rPr>
              <a:t>брадикинина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также распространяется на многие эффекты Covid-19 на сердце. Примерно каждый пятый госпитализированный пациент с Covid-19 имеет повреждение сердца, даже если раньше у него никогда не было проблем с сердцем. Отчасти это, вероятно, связано с тем, что вирус заражает сердце напрямую через его рецепторы ACE2. </a:t>
            </a:r>
            <a:r>
              <a:rPr lang="ru-RU" dirty="0" smtClean="0"/>
              <a:t>Но, по </a:t>
            </a:r>
            <a:r>
              <a:rPr lang="ru-RU" dirty="0"/>
              <a:t>словам исследователей, </a:t>
            </a:r>
            <a:r>
              <a:rPr lang="ru-RU" dirty="0" err="1">
                <a:solidFill>
                  <a:srgbClr val="FF0000"/>
                </a:solidFill>
              </a:rPr>
              <a:t>брадикининовые</a:t>
            </a:r>
            <a:r>
              <a:rPr lang="ru-RU" dirty="0">
                <a:solidFill>
                  <a:srgbClr val="FF0000"/>
                </a:solidFill>
              </a:rPr>
              <a:t> бури могут вызывать аритмию и пониженное </a:t>
            </a:r>
            <a:r>
              <a:rPr lang="ru-RU" dirty="0" smtClean="0">
                <a:solidFill>
                  <a:srgbClr val="FF0000"/>
                </a:solidFill>
              </a:rPr>
              <a:t>артериальное давление</a:t>
            </a:r>
            <a:r>
              <a:rPr lang="ru-RU" dirty="0"/>
              <a:t>, которые часто наблюдаются у пациентов с Covid-19.</a:t>
            </a:r>
          </a:p>
        </p:txBody>
      </p:sp>
    </p:spTree>
    <p:extLst>
      <p:ext uri="{BB962C8B-B14F-4D97-AF65-F5344CB8AC3E}">
        <p14:creationId xmlns:p14="http://schemas.microsoft.com/office/powerpoint/2010/main" val="217254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«Гипотеза </a:t>
            </a:r>
            <a:r>
              <a:rPr lang="ru-RU" dirty="0" err="1"/>
              <a:t>брадикинина</a:t>
            </a:r>
            <a:r>
              <a:rPr lang="ru-RU" dirty="0"/>
              <a:t>» в действии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332656"/>
            <a:ext cx="8158147" cy="4650686"/>
          </a:xfrm>
          <a:prstGeom prst="rect">
            <a:avLst/>
          </a:prstGeo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Гипотеза </a:t>
            </a:r>
            <a:r>
              <a:rPr lang="ru-RU" b="1" dirty="0" err="1">
                <a:solidFill>
                  <a:srgbClr val="FF0000"/>
                </a:solidFill>
              </a:rPr>
              <a:t>брадикинина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также объясняет неврологические эффекты </a:t>
            </a:r>
            <a:r>
              <a:rPr lang="ru-RU" dirty="0" smtClean="0"/>
              <a:t>Covid-19. По </a:t>
            </a:r>
            <a:r>
              <a:rPr lang="ru-RU" dirty="0"/>
              <a:t>словам Якобсона и его команды, исследования МРТ во Франции показали, что у многих пациентов с Covid-19 есть </a:t>
            </a:r>
            <a:r>
              <a:rPr lang="ru-RU" dirty="0">
                <a:solidFill>
                  <a:srgbClr val="FF0000"/>
                </a:solidFill>
              </a:rPr>
              <a:t>признаки </a:t>
            </a:r>
            <a:r>
              <a:rPr lang="ru-RU" dirty="0" smtClean="0">
                <a:solidFill>
                  <a:srgbClr val="FF0000"/>
                </a:solidFill>
              </a:rPr>
              <a:t>повышенной проницаемости </a:t>
            </a:r>
            <a:r>
              <a:rPr lang="ru-RU" dirty="0">
                <a:solidFill>
                  <a:srgbClr val="FF0000"/>
                </a:solidFill>
              </a:rPr>
              <a:t>кровеносных сосудов в мозгу</a:t>
            </a:r>
            <a:r>
              <a:rPr lang="ru-RU" dirty="0"/>
              <a:t>.</a:t>
            </a:r>
          </a:p>
          <a:p>
            <a:r>
              <a:rPr lang="ru-RU" dirty="0" err="1"/>
              <a:t>Брадикинин</a:t>
            </a:r>
            <a:r>
              <a:rPr lang="ru-RU" dirty="0"/>
              <a:t> - особенно в высоких дозах - также может привести к </a:t>
            </a:r>
            <a:r>
              <a:rPr lang="ru-RU" dirty="0">
                <a:solidFill>
                  <a:srgbClr val="FF0000"/>
                </a:solidFill>
              </a:rPr>
              <a:t>нарушению гематоэнцефалического </a:t>
            </a:r>
            <a:r>
              <a:rPr lang="ru-RU" dirty="0" smtClean="0">
                <a:solidFill>
                  <a:srgbClr val="FF0000"/>
                </a:solidFill>
              </a:rPr>
              <a:t>барьера(ГЭБ), </a:t>
            </a:r>
            <a:r>
              <a:rPr lang="ru-RU" dirty="0" smtClean="0"/>
              <a:t>что </a:t>
            </a:r>
            <a:r>
              <a:rPr lang="ru-RU" dirty="0"/>
              <a:t>приведет к воспалению, потенциальному повреждению мозга и многим неврологическим симптомам, которые испытывают пациенты с Covid-19.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9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506" y="1"/>
            <a:ext cx="8154333" cy="1103313"/>
          </a:xfrm>
        </p:spPr>
        <p:txBody>
          <a:bodyPr/>
          <a:lstStyle/>
          <a:p>
            <a:r>
              <a:rPr lang="ru-RU" dirty="0"/>
              <a:t>«Гипотеза </a:t>
            </a:r>
            <a:r>
              <a:rPr lang="ru-RU" dirty="0" err="1"/>
              <a:t>брадикинина</a:t>
            </a:r>
            <a:r>
              <a:rPr lang="ru-RU" dirty="0"/>
              <a:t>» в действии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1628800"/>
            <a:ext cx="8853055" cy="465068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Повышенный уровень </a:t>
            </a:r>
            <a:r>
              <a:rPr lang="ru-RU" dirty="0" err="1"/>
              <a:t>брадикинина</a:t>
            </a:r>
            <a:r>
              <a:rPr lang="ru-RU" dirty="0"/>
              <a:t> также может быть причиной других распространенных симптомов </a:t>
            </a:r>
            <a:r>
              <a:rPr lang="ru-RU" dirty="0" smtClean="0"/>
              <a:t>Covid-19. </a:t>
            </a:r>
            <a:r>
              <a:rPr lang="ru-RU" dirty="0"/>
              <a:t>Фактически, Якобсон и его команда отмечают в своей статье, что «</a:t>
            </a:r>
            <a:r>
              <a:rPr lang="ru-RU" b="1" dirty="0">
                <a:solidFill>
                  <a:srgbClr val="FF0000"/>
                </a:solidFill>
              </a:rPr>
              <a:t>вирус… действует фармакологически как ингибитор АПФ</a:t>
            </a:r>
            <a:r>
              <a:rPr lang="ru-RU" dirty="0"/>
              <a:t>» - почти прямо копируя действие этих препаратов.</a:t>
            </a:r>
          </a:p>
          <a:p>
            <a:pPr algn="just"/>
            <a:r>
              <a:rPr lang="ru-RU" dirty="0"/>
              <a:t>Действуя как естественный ингибитор АПФ, Covid-19 может вызывать те же эффекты, которые иногда возникают у пациентов с гипертонией, когда они принимают препараты, снижающие артериальное давление. Известно, что </a:t>
            </a:r>
            <a:r>
              <a:rPr lang="ru-RU" b="1" dirty="0"/>
              <a:t>ингибиторы АПФ </a:t>
            </a:r>
            <a:r>
              <a:rPr lang="ru-RU" dirty="0"/>
              <a:t>вызывают </a:t>
            </a:r>
            <a:r>
              <a:rPr lang="ru-RU" b="1" dirty="0">
                <a:solidFill>
                  <a:srgbClr val="FF0000"/>
                </a:solidFill>
              </a:rPr>
              <a:t>сухой кашель и утомляемость, два симптома COVID-19</a:t>
            </a:r>
            <a:r>
              <a:rPr lang="ru-RU" dirty="0"/>
              <a:t> из учебников. И они могут потенциально </a:t>
            </a:r>
            <a:r>
              <a:rPr lang="ru-RU" dirty="0">
                <a:solidFill>
                  <a:srgbClr val="FF0000"/>
                </a:solidFill>
              </a:rPr>
              <a:t>повышать уровень калия </a:t>
            </a:r>
            <a:r>
              <a:rPr lang="ru-RU" dirty="0"/>
              <a:t>в крови, что также наблюдалось у пациентов с Covid-19 . Исследователи говорят, что </a:t>
            </a:r>
            <a:r>
              <a:rPr lang="ru-RU" b="1" dirty="0"/>
              <a:t>сходство между побочными эффектами ингибитора АПФ и симптомами Covid-19 усиливает </a:t>
            </a:r>
            <a:r>
              <a:rPr lang="ru-RU" b="1" dirty="0">
                <a:solidFill>
                  <a:srgbClr val="FF0000"/>
                </a:solidFill>
              </a:rPr>
              <a:t>гипотезу о </a:t>
            </a:r>
            <a:r>
              <a:rPr lang="ru-RU" b="1" dirty="0" err="1">
                <a:solidFill>
                  <a:srgbClr val="FF0000"/>
                </a:solidFill>
              </a:rPr>
              <a:t>брадикинине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0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Коварный </a:t>
            </a:r>
            <a:r>
              <a:rPr lang="en-US" dirty="0" smtClean="0"/>
              <a:t>COVID-19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476672"/>
            <a:ext cx="8158147" cy="4650686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dirty="0"/>
              <a:t>А у Covid-19 есть еще один особенно коварный трюк. Данные </a:t>
            </a:r>
            <a:r>
              <a:rPr lang="ru-RU" dirty="0" smtClean="0"/>
              <a:t>команды</a:t>
            </a:r>
            <a:r>
              <a:rPr lang="en-US" dirty="0" smtClean="0"/>
              <a:t> </a:t>
            </a:r>
            <a:r>
              <a:rPr lang="ru-RU" dirty="0" smtClean="0"/>
              <a:t>исследователей </a:t>
            </a:r>
            <a:r>
              <a:rPr lang="ru-RU" dirty="0"/>
              <a:t>показывают, что </a:t>
            </a:r>
            <a:r>
              <a:rPr lang="en-US" b="1" dirty="0" smtClean="0">
                <a:solidFill>
                  <a:srgbClr val="FF0000"/>
                </a:solidFill>
              </a:rPr>
              <a:t>COVID-19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увеличивает выработку </a:t>
            </a:r>
            <a:r>
              <a:rPr lang="ru-RU" b="1" dirty="0" err="1">
                <a:solidFill>
                  <a:srgbClr val="FF0000"/>
                </a:solidFill>
              </a:rPr>
              <a:t>гиалуроновой</a:t>
            </a:r>
            <a:r>
              <a:rPr lang="ru-RU" b="1" dirty="0">
                <a:solidFill>
                  <a:srgbClr val="FF0000"/>
                </a:solidFill>
              </a:rPr>
              <a:t> кислоты (HLA) в легких.</a:t>
            </a:r>
            <a:r>
              <a:rPr lang="ru-RU" dirty="0"/>
              <a:t> HLA часто используется в мыле и лосьонах из- за его способности поглощать жидкость, превышающую свой вес в 1000 раз. Когда он сочетается с </a:t>
            </a:r>
            <a:r>
              <a:rPr lang="ru-RU" dirty="0" smtClean="0"/>
              <a:t>отеком и накоплением </a:t>
            </a:r>
            <a:r>
              <a:rPr lang="ru-RU" dirty="0"/>
              <a:t>жидкости в легкие, результаты плачевны: </a:t>
            </a:r>
            <a:r>
              <a:rPr lang="ru-RU" dirty="0">
                <a:solidFill>
                  <a:srgbClr val="FF0000"/>
                </a:solidFill>
              </a:rPr>
              <a:t>он образует гидрогель</a:t>
            </a:r>
            <a:r>
              <a:rPr lang="ru-RU" dirty="0"/>
              <a:t>, который может заполнять легкие у некоторых </a:t>
            </a:r>
            <a:r>
              <a:rPr lang="ru-RU" dirty="0" smtClean="0"/>
              <a:t>пациентов. </a:t>
            </a:r>
            <a:r>
              <a:rPr lang="ru-RU" dirty="0"/>
              <a:t>По словам </a:t>
            </a:r>
            <a:r>
              <a:rPr lang="ru-RU" dirty="0" err="1"/>
              <a:t>Джейкобсона</a:t>
            </a:r>
            <a:r>
              <a:rPr lang="ru-RU" dirty="0"/>
              <a:t>, когда это происходит, </a:t>
            </a:r>
            <a:r>
              <a:rPr lang="ru-RU" dirty="0">
                <a:solidFill>
                  <a:srgbClr val="FF0000"/>
                </a:solidFill>
              </a:rPr>
              <a:t>«это все равно, что пытаться дышать через </a:t>
            </a:r>
            <a:r>
              <a:rPr lang="ru-RU" dirty="0" smtClean="0">
                <a:solidFill>
                  <a:srgbClr val="FF0000"/>
                </a:solidFill>
              </a:rPr>
              <a:t>желе».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2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8208912" cy="4392488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ea typeface="Calibri"/>
              </a:rPr>
              <a:t>Само по себе ИВЛ вызывает повышение системных медиаторов воспаления, продуцируемых легкими во время ИВЛ (”</a:t>
            </a:r>
            <a:r>
              <a:rPr lang="ru-RU" sz="2400" dirty="0" err="1" smtClean="0">
                <a:ea typeface="Calibri"/>
              </a:rPr>
              <a:t>биотравма</a:t>
            </a:r>
            <a:r>
              <a:rPr lang="ru-RU" sz="2400" dirty="0" smtClean="0">
                <a:ea typeface="Calibri"/>
              </a:rPr>
              <a:t>") </a:t>
            </a:r>
            <a:r>
              <a:rPr lang="ru-RU" sz="2400" dirty="0" smtClean="0"/>
              <a:t>, что было обнаружено в нескольких клинических исследованиях и включают повышение TNF </a:t>
            </a:r>
            <a:r>
              <a:rPr lang="ru-RU" sz="2400" dirty="0" err="1" smtClean="0"/>
              <a:t>alpha</a:t>
            </a:r>
            <a:r>
              <a:rPr lang="ru-RU" sz="2400" dirty="0" smtClean="0"/>
              <a:t>, IL6, IL10, IL1 </a:t>
            </a:r>
            <a:r>
              <a:rPr lang="ru-RU" sz="2400" dirty="0" err="1" smtClean="0"/>
              <a:t>beta</a:t>
            </a:r>
            <a:r>
              <a:rPr lang="ru-RU" sz="2400" dirty="0" smtClean="0"/>
              <a:t>, MCP1 и MIP2, которые имеют доказанную </a:t>
            </a:r>
            <a:r>
              <a:rPr lang="ru-RU" sz="2400" dirty="0" err="1" smtClean="0"/>
              <a:t>нейровоспалительную</a:t>
            </a:r>
            <a:r>
              <a:rPr lang="ru-RU" sz="2400" dirty="0" smtClean="0"/>
              <a:t> роль.</a:t>
            </a:r>
          </a:p>
          <a:p>
            <a:r>
              <a:rPr lang="ru-RU" sz="2400" dirty="0" smtClean="0">
                <a:latin typeface="Times New Roman"/>
                <a:ea typeface="Calibri"/>
              </a:rPr>
              <a:t>Кроме того</a:t>
            </a:r>
            <a:r>
              <a:rPr lang="en-US" sz="2400" dirty="0" smtClean="0">
                <a:latin typeface="Times New Roman"/>
                <a:ea typeface="Calibri"/>
              </a:rPr>
              <a:t>, </a:t>
            </a:r>
            <a:r>
              <a:rPr lang="ru-RU" sz="2400" dirty="0" smtClean="0">
                <a:latin typeface="Times New Roman"/>
                <a:ea typeface="Calibri"/>
              </a:rPr>
              <a:t>ИВЛ непосредственно запускает воспаление мозга</a:t>
            </a:r>
            <a:r>
              <a:rPr lang="en-US" sz="2400" dirty="0" smtClean="0">
                <a:latin typeface="Times New Roman"/>
                <a:ea typeface="Calibri"/>
              </a:rPr>
              <a:t>, </a:t>
            </a:r>
            <a:r>
              <a:rPr lang="ru-RU" sz="2400" dirty="0" smtClean="0">
                <a:latin typeface="Times New Roman"/>
                <a:ea typeface="Calibri"/>
              </a:rPr>
              <a:t>индуцируя церебральную экспрессию </a:t>
            </a:r>
            <a:r>
              <a:rPr lang="ru-RU" sz="2400" dirty="0" err="1" smtClean="0">
                <a:latin typeface="Times New Roman"/>
                <a:ea typeface="Calibri"/>
              </a:rPr>
              <a:t>провоспалительных</a:t>
            </a:r>
            <a:r>
              <a:rPr lang="ru-RU" sz="2400" dirty="0" smtClean="0">
                <a:latin typeface="Times New Roman"/>
                <a:ea typeface="Calibri"/>
              </a:rPr>
              <a:t> цитокинов</a:t>
            </a:r>
            <a:r>
              <a:rPr lang="en-US" sz="2400" dirty="0" smtClean="0">
                <a:latin typeface="Times New Roman"/>
                <a:ea typeface="Calibri"/>
              </a:rPr>
              <a:t> (TNF-</a:t>
            </a:r>
            <a:r>
              <a:rPr lang="ru-RU" sz="2400" dirty="0" smtClean="0">
                <a:latin typeface="Times New Roman"/>
                <a:ea typeface="Calibri"/>
              </a:rPr>
              <a:t>альфа</a:t>
            </a:r>
            <a:r>
              <a:rPr lang="en-US" sz="2400" dirty="0" smtClean="0">
                <a:latin typeface="Times New Roman"/>
                <a:ea typeface="Calibri"/>
              </a:rPr>
              <a:t>, IL-1beta </a:t>
            </a:r>
            <a:r>
              <a:rPr lang="ru-RU" sz="2400" dirty="0" smtClean="0">
                <a:latin typeface="Times New Roman"/>
                <a:ea typeface="Calibri"/>
              </a:rPr>
              <a:t>и</a:t>
            </a:r>
            <a:r>
              <a:rPr lang="en-US" sz="2400" dirty="0" smtClean="0">
                <a:latin typeface="Times New Roman"/>
                <a:ea typeface="Calibri"/>
              </a:rPr>
              <a:t> IL-6) </a:t>
            </a:r>
            <a:r>
              <a:rPr lang="ru-RU" sz="2400" dirty="0" smtClean="0">
                <a:latin typeface="Times New Roman"/>
                <a:ea typeface="Calibri"/>
              </a:rPr>
              <a:t>и активацию </a:t>
            </a:r>
            <a:r>
              <a:rPr lang="ru-RU" sz="2400" dirty="0" err="1" smtClean="0">
                <a:latin typeface="Times New Roman"/>
                <a:ea typeface="Calibri"/>
              </a:rPr>
              <a:t>микроглии</a:t>
            </a:r>
            <a:r>
              <a:rPr lang="ru-RU" sz="2400" dirty="0" smtClean="0">
                <a:latin typeface="Times New Roman"/>
                <a:ea typeface="Calibri"/>
              </a:rPr>
              <a:t> .</a:t>
            </a:r>
            <a:r>
              <a:rPr lang="ru-RU" sz="2400" dirty="0">
                <a:latin typeface="Times New Roman"/>
                <a:ea typeface="Calibri"/>
              </a:rPr>
              <a:t> Следует отметить, что увеличение некоторых церебральных воспалительных медиаторов (TNF-</a:t>
            </a:r>
            <a:r>
              <a:rPr lang="ru-RU" sz="2400" dirty="0" err="1">
                <a:latin typeface="Times New Roman"/>
                <a:ea typeface="Calibri"/>
              </a:rPr>
              <a:t>alpha</a:t>
            </a:r>
            <a:r>
              <a:rPr lang="ru-RU" sz="2400" dirty="0">
                <a:latin typeface="Times New Roman"/>
                <a:ea typeface="Calibri"/>
              </a:rPr>
              <a:t>) выше, когда применяется больший дыхательный </a:t>
            </a:r>
            <a:r>
              <a:rPr lang="ru-RU" sz="2400" dirty="0" smtClean="0">
                <a:latin typeface="Times New Roman"/>
                <a:ea typeface="Calibri"/>
              </a:rPr>
              <a:t>объем. </a:t>
            </a:r>
          </a:p>
          <a:p>
            <a:endParaRPr lang="ru-RU" sz="2400" dirty="0" smtClean="0">
              <a:latin typeface="Times New Roman"/>
              <a:ea typeface="Calibri"/>
            </a:endParaRPr>
          </a:p>
          <a:p>
            <a:endParaRPr lang="ru-RU" sz="2400" dirty="0" smtClean="0">
              <a:ea typeface="Calibri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350" y="476250"/>
            <a:ext cx="6513513" cy="1143000"/>
          </a:xfrm>
        </p:spPr>
        <p:txBody>
          <a:bodyPr/>
          <a:lstStyle/>
          <a:p>
            <a:r>
              <a:rPr lang="ru-RU" dirty="0" smtClean="0"/>
              <a:t>Основные вопросы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2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1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2017_HTAA_Diabetes" id="{1367EE62-49C0-41AA-9F7D-AEA8A8F73D1D}" vid="{45DB6FF6-6200-4F3D-90FC-F48B64252754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2174</TotalTime>
  <Words>1694</Words>
  <Application>Microsoft Office PowerPoint</Application>
  <PresentationFormat>Экран (4:3)</PresentationFormat>
  <Paragraphs>94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Воздушный поток</vt:lpstr>
      <vt:lpstr>Волна</vt:lpstr>
      <vt:lpstr>Аспект</vt:lpstr>
      <vt:lpstr>1_2017_HTAA_Diabetes</vt:lpstr>
      <vt:lpstr>Седация и релаксация у больных с вирусной пневмонией.   </vt:lpstr>
      <vt:lpstr>Прогнозирование передачи SARS-CoV-2 после пандемии</vt:lpstr>
      <vt:lpstr>Основные вопросы</vt:lpstr>
      <vt:lpstr>Гипотеза брадикинина </vt:lpstr>
      <vt:lpstr>«Гипотеза брадикинина» в действии</vt:lpstr>
      <vt:lpstr>«Гипотеза брадикинина» в действии</vt:lpstr>
      <vt:lpstr>«Гипотеза брадикинина» в действии</vt:lpstr>
      <vt:lpstr>Коварный COVID-19</vt:lpstr>
      <vt:lpstr>Основные вопросы</vt:lpstr>
      <vt:lpstr>Основные вопросы</vt:lpstr>
      <vt:lpstr>Показания и сочетание препаратов для анальгоседации </vt:lpstr>
      <vt:lpstr>Показания и сочетание препаратов для анальгоседации</vt:lpstr>
      <vt:lpstr>Основные вопросы</vt:lpstr>
      <vt:lpstr>Кетамин – наш кандидат</vt:lpstr>
      <vt:lpstr>КЕТАМИН</vt:lpstr>
      <vt:lpstr>Метод седации пациентов с короновирусом, находящихся на ИВЛ, препаратом кетамин</vt:lpstr>
      <vt:lpstr>максимальная доза кетамина, которая способствует достижению целевых признаков исчезновения тканевой гипоксии, является доза 0,50 мг/кг/час</vt:lpstr>
      <vt:lpstr>Миорелаксанты</vt:lpstr>
      <vt:lpstr>Недеполяризующие миорелаксанты и воспаление</vt:lpstr>
      <vt:lpstr>Противовоспалительные свойства миорелаксантов</vt:lpstr>
      <vt:lpstr>Миорелаксация и седация </vt:lpstr>
      <vt:lpstr>Миорелаксация и седация </vt:lpstr>
      <vt:lpstr>  Анестезиолого-реанимационное обеспечение пациентов с новой коронавирусной инфекцией COVID-19  Методические рекомендации ФАР, версия 4 </vt:lpstr>
      <vt:lpstr>Отдаленные исходы и танатогенез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Интерпретация быстрой диагномтики гипоксии в условиях ограниченных сил и средств</dc:title>
  <dc:creator>Vitaminka</dc:creator>
  <cp:lastModifiedBy>Vitaminka</cp:lastModifiedBy>
  <cp:revision>229</cp:revision>
  <cp:lastPrinted>2020-10-05T10:33:34Z</cp:lastPrinted>
  <dcterms:created xsi:type="dcterms:W3CDTF">2020-08-30T18:08:23Z</dcterms:created>
  <dcterms:modified xsi:type="dcterms:W3CDTF">2020-10-29T09:16:42Z</dcterms:modified>
</cp:coreProperties>
</file>