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93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48" r:id="rId23"/>
    <p:sldId id="449" r:id="rId24"/>
    <p:sldId id="450" r:id="rId25"/>
    <p:sldId id="451" r:id="rId26"/>
    <p:sldId id="452" r:id="rId27"/>
    <p:sldId id="453" r:id="rId28"/>
    <p:sldId id="455" r:id="rId29"/>
    <p:sldId id="45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99"/>
    <a:srgbClr val="0000A8"/>
    <a:srgbClr val="006600"/>
    <a:srgbClr val="8E0000"/>
    <a:srgbClr val="33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4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5BFBF-6857-419A-B76F-074E5AA0E013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4CE29-FA33-4D8B-BD34-F268E9DB91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45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B2BF2A-E16C-4D55-85DB-126C90C77804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8846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2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4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8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5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49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2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3" y="2505076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6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9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8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91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54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1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  <a:alpha val="4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2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9F13-C945-4D30-9CD0-E7FDF0336572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2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2BF9E-1B3E-4F65-8F48-54B070B76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6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50825" y="3321292"/>
            <a:ext cx="8893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Вегетативные дисфункции у детей</a:t>
            </a:r>
            <a:endParaRPr lang="ru-RU" sz="3600" b="1" i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571750" y="214313"/>
            <a:ext cx="6554788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>ГОО ВПО «ДОНЕЦКИЙ НАЦИОНАЛЬНЫЙ МЕДИЦИНСКИЙ УНИВЕРСИТЕТ ИМЕНИ М. ГОРЬКОГО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»</a:t>
            </a:r>
            <a:r>
              <a:rPr lang="ru-RU" altLang="ru-RU" sz="1200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/>
            </a:r>
            <a:b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ru-RU" altLang="ru-RU" sz="2800" b="1" dirty="0">
                <a:solidFill>
                  <a:srgbClr val="339933"/>
                </a:solidFill>
                <a:latin typeface="Arial" panose="020B0604020202020204" pitchFamily="34" charset="0"/>
              </a:rPr>
              <a:t>Кафедра пропедевтики </a:t>
            </a:r>
            <a:r>
              <a:rPr lang="ru-RU" altLang="ru-RU" sz="2800" b="1" dirty="0" smtClean="0">
                <a:solidFill>
                  <a:srgbClr val="339933"/>
                </a:solidFill>
                <a:latin typeface="Arial" panose="020B0604020202020204" pitchFamily="34" charset="0"/>
              </a:rPr>
              <a:t>педиатрии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17462" y="4766327"/>
            <a:ext cx="9126538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Докладчики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:</a:t>
            </a:r>
            <a:r>
              <a:rPr lang="uk-UA" altLang="ru-RU" sz="21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endParaRPr lang="uk-UA" altLang="ru-RU" sz="21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Заведующий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кафедрой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пропедевтики </a:t>
            </a: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педиатрии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1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Кривущев</a:t>
            </a:r>
            <a:r>
              <a:rPr lang="uk-UA" altLang="ru-RU" sz="21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Борис </a:t>
            </a:r>
            <a:r>
              <a:rPr lang="uk-UA" altLang="ru-RU" sz="21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Исаевич</a:t>
            </a:r>
            <a:endParaRPr lang="uk-UA" altLang="ru-RU" sz="21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Заведующая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неврологическим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отделением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 ГДКБ № 5 г. </a:t>
            </a:r>
            <a:r>
              <a:rPr lang="uk-UA" altLang="ru-RU" sz="2100" b="1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Донецка</a:t>
            </a:r>
            <a:r>
              <a:rPr lang="uk-UA" altLang="ru-RU" sz="2100" b="1" dirty="0" smtClean="0">
                <a:solidFill>
                  <a:srgbClr val="0000CC"/>
                </a:solidFill>
                <a:latin typeface="Arial" panose="020B0604020202020204" pitchFamily="34" charset="0"/>
              </a:rPr>
              <a:t>, </a:t>
            </a:r>
            <a:r>
              <a:rPr lang="uk-UA" altLang="ru-RU" sz="21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Гриневич </a:t>
            </a:r>
            <a:r>
              <a:rPr lang="uk-UA" altLang="ru-RU" sz="21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Елена</a:t>
            </a:r>
            <a:r>
              <a:rPr lang="uk-UA" altLang="ru-RU" sz="21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100" b="1" dirty="0" err="1" smtClean="0">
                <a:solidFill>
                  <a:srgbClr val="C00000"/>
                </a:solidFill>
                <a:latin typeface="Arial" panose="020B0604020202020204" pitchFamily="34" charset="0"/>
              </a:rPr>
              <a:t>Васильевна</a:t>
            </a:r>
            <a:endParaRPr lang="uk-UA" altLang="ru-RU" sz="21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2643188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844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" y="0"/>
            <a:ext cx="904460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Течение нейроциркуляторной дистонии очень часто сопровождается </a:t>
            </a:r>
            <a:r>
              <a:rPr lang="ru-RU" sz="2400" b="1" i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психовегетативным синдромом</a:t>
            </a: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которого характерно наличие таких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симптомокомплексов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4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нарушение самочувствия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повышенная раздражительность, угнетение настроения,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геперестезии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сенестопатии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4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нарушения поведения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снижение аппетита, повышенная утомляемость, нарушение сна, метеопатии, повышенная болевая чувствительность;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4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нарушения функции органов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шум в ушах, мигания, нарушения висцеральных систем организма.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75% детей с нейроциркуляторной дистонией выявляется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внутричерепная гипертензия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Характерны жалобы на головную боль, головокружение,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кардиалгии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сердцебиения, мелькание «мушек» перед глазами, холодные конечности, повышенная потливость. Одновременно выявляются признаки эмоционально-невротического синдрома и тревожно-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фобического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эмоционального напряжения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209" y="448094"/>
            <a:ext cx="890546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Признаком психовегетативного синдрома может быть </a:t>
            </a:r>
            <a:r>
              <a:rPr lang="ru-RU" sz="28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потеря сознания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синкопе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которую нередко отмечают у девочек в пре- и пубертатном периоде.</a:t>
            </a: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многих детей с нейроциркуляторной дистонией выявляются разные стертые </a:t>
            </a:r>
            <a:r>
              <a:rPr lang="ru-RU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проявления органического поражения ЦНС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нарушения черепной иннервации, мышечная дистония, тремор пальцев рук, </a:t>
            </a:r>
            <a:r>
              <a:rPr lang="ru-RU" sz="2800" dirty="0" err="1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гиперкинетические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подергивания мышц туловища и конечностей, незначительная </a:t>
            </a:r>
            <a:r>
              <a:rPr lang="ru-RU" sz="2800" dirty="0" err="1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ассиметрия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сухожильных рефлексов и др.</a:t>
            </a: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Одним из проявлений нейроциркуляторной дистонии может быть </a:t>
            </a:r>
            <a:r>
              <a:rPr lang="ru-RU" sz="28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нарушение полового созревания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задержка или преждевременное созревание.</a:t>
            </a:r>
            <a:endParaRPr lang="ru-RU" sz="2800" dirty="0">
              <a:solidFill>
                <a:srgbClr val="0000A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781" y="238613"/>
            <a:ext cx="885576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Диагноз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нейроциркуляторной дистонии 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выставляется тогда, когда все клинические симптомы свидетельствуют о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поражении цереброваскулярной системы </a:t>
            </a:r>
            <a:endParaRPr lang="ru-RU" sz="3600" dirty="0" smtClean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 </a:t>
            </a:r>
            <a:r>
              <a:rPr lang="ru-RU" sz="3600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отсутствуют клинические проявления поражения сердечно-сосудистой системы 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36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кардиалгии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лабильность пульса, изменения артериального давления) </a:t>
            </a:r>
            <a:r>
              <a:rPr lang="ru-RU" sz="3600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 другие вегетативные нарушения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3600" dirty="0">
              <a:solidFill>
                <a:srgbClr val="0000A8"/>
              </a:solidFill>
            </a:endParaRPr>
          </a:p>
        </p:txBody>
      </p:sp>
      <p:pic>
        <p:nvPicPr>
          <p:cNvPr id="2052" name="Picture 4" descr="https://dovidkam.com/wp-content/uploads/2019/04/7b7f8ada2aee918b2081d657f4635d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4" y="1381539"/>
            <a:ext cx="2107096" cy="158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8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13" y="119778"/>
            <a:ext cx="89452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Вегетососудистая дистония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(ВСД) – это клинико-патогенетическая форма вегетативных дисфункций, клинические проявления которой связаны с  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нарушениями нейрогуморальной регуляции сердечной деятельности вследствие функционального поражения вегетативных структур разного уровня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При данной форме вегетативной патологии на первый план выступают клинические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симптомы поражения сердечной </a:t>
            </a:r>
            <a:r>
              <a:rPr lang="ru-RU" sz="2800" b="1" i="1" u="sng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деятельности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В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клинической картине ВСД преобладают функциональные </a:t>
            </a:r>
            <a:r>
              <a:rPr lang="ru-RU" sz="28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кардиопатии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для которых характерны аритмии (экстрасистолия, тахикардия), атриовентрикулярные блокады, синдром Вольфа-Паркинсона-Уайта, изменения на ЭКГ функционального характера. </a:t>
            </a:r>
            <a:endParaRPr lang="ru-RU" sz="28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1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H="1">
            <a:off x="188841" y="341895"/>
            <a:ext cx="879613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зависимости от этиологических факторов выделяют следующие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формы ВСД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ювенильная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гормональный дисбаланс в пре- и пубертатном периоде;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стресс-эмоциональная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связана с психоэмоциональным напряжением, острым и хроническим стрессом;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интоксикационная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влияние очагов хронической инфекции и инфекционных заболеваний на вегетативные структуры;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метеотропная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перинатально обусловленная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447675" indent="-447675"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6) </a:t>
            </a:r>
            <a:r>
              <a:rPr lang="ru-RU" sz="28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идиопатическая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00A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209" y="228025"/>
            <a:ext cx="88955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Для подтверждения </a:t>
            </a:r>
            <a:r>
              <a:rPr lang="ru-RU" sz="36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диагноза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вегетососудистой дистонии 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 детей необходимо комплексное обследование, в которое целесообразно включать </a:t>
            </a:r>
            <a:r>
              <a:rPr lang="ru-RU" sz="36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кардиоинтервалографию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клиноортостатическую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пробу, велоэргометрию, </a:t>
            </a:r>
            <a:endParaRPr lang="ru-RU" sz="36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эхокардиографию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ru-RU" sz="36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 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необходимости – фармакологические </a:t>
            </a:r>
            <a:endParaRPr lang="ru-RU" sz="36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пробы</a:t>
            </a:r>
            <a:r>
              <a:rPr lang="ru-RU" sz="3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3600" dirty="0">
              <a:solidFill>
                <a:srgbClr val="0000A8"/>
              </a:solidFill>
            </a:endParaRPr>
          </a:p>
        </p:txBody>
      </p:sp>
      <p:pic>
        <p:nvPicPr>
          <p:cNvPr id="3074" name="Picture 2" descr="https://images.fineartamerica.com/images-medium-large-5/44-male-cardiovascular-system-pixologicstudioscience-photo-libra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635" y="3686162"/>
            <a:ext cx="3120886" cy="302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6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53" y="117693"/>
            <a:ext cx="89650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Вегетативно-висцеральная дистония</a:t>
            </a:r>
            <a:r>
              <a:rPr lang="ru-RU" sz="27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(ВВД) – это клинико-патогенетическая форма вегетативных дисфункций, связанная </a:t>
            </a:r>
            <a:r>
              <a:rPr lang="ru-RU" sz="27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 нарушением вегетативной регуляции внутренних органов</a:t>
            </a:r>
            <a:r>
              <a:rPr lang="ru-RU" sz="27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вследствие вегетативных нарушений в вегетативных структурах разного уровня. Клинические формы вегетативно-висцеральной дистонии определяются нарушением функций дыхательной системы, пищеварительного тракта, мочевого пузыря. Наиболее частыми проявлениями вегетативно-висцеральной дистонии являются </a:t>
            </a:r>
            <a:r>
              <a:rPr lang="ru-RU" sz="27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дискинезия желчевыводящих путей, дискинезия пищевода, дискинезия желудка и двенадцатиперстной кишки; нейрогенный мочевой пузырь, недержание мочи; </a:t>
            </a:r>
            <a:r>
              <a:rPr lang="ru-RU" sz="2700" b="1" i="1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ваготонический</a:t>
            </a:r>
            <a:r>
              <a:rPr lang="ru-RU" sz="27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(холинергический) тип бронхиальной астмы</a:t>
            </a:r>
            <a:r>
              <a:rPr lang="ru-RU" sz="27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700" dirty="0">
              <a:solidFill>
                <a:srgbClr val="0000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624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Наиболее частыми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проявлениями вегетативно-висцеральной дистонии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являются:</a:t>
            </a:r>
          </a:p>
          <a:p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дискинезия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желчевыводящих путей, дискинезия пищевода, </a:t>
            </a:r>
            <a:endParaRPr lang="ru-RU" sz="2800" b="1" i="1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дискинезия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желудка и двенадцатиперстной кишки; </a:t>
            </a:r>
            <a:endParaRPr lang="ru-RU" sz="2800" b="1" i="1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нейрогенный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мочевой пузырь, </a:t>
            </a:r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недержание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мочи; </a:t>
            </a:r>
            <a:endParaRPr lang="ru-RU" sz="2800" b="1" i="1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800" b="1" i="1" dirty="0" err="1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ваготонический</a:t>
            </a:r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(холинергический) тип бронхиальной астмы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детей грудного возраста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перенесенным в пре- и перинатальном периоде </a:t>
            </a:r>
            <a:r>
              <a:rPr lang="ru-RU" sz="28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гипоксически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-ишемическим поражением ЦНС желудочно-кишечные дискинезии проявляются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частыми </a:t>
            </a:r>
            <a:r>
              <a:rPr lang="ru-RU" sz="2800" b="1" i="1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срыгиваниями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рвотой, усилением перистальтики, </a:t>
            </a:r>
            <a:r>
              <a:rPr lang="ru-RU" sz="28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пилороспазмом.</a:t>
            </a:r>
            <a:endParaRPr lang="ru-RU" sz="28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6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74" y="185462"/>
            <a:ext cx="898497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Пароксизмальная вегетативная недостаточность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это клинико-патогенетическая форма вегетативных дисфункций, характеризующаяся 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вегетативными кризами (пароксизмами)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которые являются следствием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перенапряжения вегетативной </a:t>
            </a:r>
            <a:r>
              <a:rPr lang="ru-RU" sz="28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норвной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системы и нарушения адаптационных процессов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проявлением </a:t>
            </a:r>
            <a:r>
              <a:rPr lang="ru-RU" sz="28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дисрегуляции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В англо-американской литературе такие кризы называют «паническими атаками». Вегетативные кризы могут быть спровоцированы эмоциональным или физическим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перенапряжением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изменением погодных условий. Реже они возникают без видимых причин.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Длительность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пароксизмов может быть от нескольких минут до нескольких часов. </a:t>
            </a:r>
            <a:endParaRPr lang="ru-RU" sz="2800" dirty="0">
              <a:solidFill>
                <a:srgbClr val="0000A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360"/>
            <a:ext cx="9143999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Пароксизмальная вегетативная недостаточность может иметь </a:t>
            </a:r>
            <a:r>
              <a:rPr lang="ru-RU" sz="23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генерализованный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или локальный </a:t>
            </a:r>
            <a:r>
              <a:rPr lang="ru-RU" sz="23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характер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ru-RU" sz="2300" b="1" i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Генерализованные</a:t>
            </a:r>
            <a:r>
              <a:rPr lang="ru-RU" sz="23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вегетативные кризы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могут быть: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300" b="1" i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вагоинсулярными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включают приступы бронхиальной астмы, удушья, обильное потоотделение; возможны гипотермия, боль в животе с тошнотой и рвотой, спазмы гортани, </a:t>
            </a:r>
            <a:r>
              <a:rPr lang="ru-RU" sz="23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мигренеподобные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головные боли, снижение АД вплоть до потери сознания, </a:t>
            </a:r>
            <a:r>
              <a:rPr lang="ru-RU" sz="23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бради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или тахикардия, аллергические высыпания, отек </a:t>
            </a:r>
            <a:r>
              <a:rPr lang="ru-RU" sz="23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Квинке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3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симпатико-адреналовыми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сопровождаются головнями болями, повышением АД, резкой тахикардией вплоть до пароксизмальной, повышение температуры тела, сухость во рту, озноб, полиурия, чувство тревоги и страха. </a:t>
            </a:r>
          </a:p>
          <a:p>
            <a:pPr marL="357188" indent="-357188"/>
            <a:r>
              <a:rPr lang="ru-RU" sz="23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ru-RU" sz="23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смешанными</a:t>
            </a:r>
            <a:r>
              <a:rPr lang="ru-RU" sz="23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включают симптомы </a:t>
            </a:r>
            <a:r>
              <a:rPr lang="ru-RU" sz="23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вагоинсулярных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симпатико-адреналовых пароксизмов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ru-RU" sz="23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Локальные</a:t>
            </a:r>
            <a:r>
              <a:rPr lang="ru-RU" sz="2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проявления пароксизмальной вегетативной недостаточности</a:t>
            </a:r>
            <a:r>
              <a:rPr lang="ru-RU" sz="2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наблюдаются в виде следующих синдромов: краниоцеребрального,  кардиального,  абдоминального и  дыхательного.</a:t>
            </a:r>
          </a:p>
        </p:txBody>
      </p:sp>
    </p:spTree>
    <p:extLst>
      <p:ext uri="{BB962C8B-B14F-4D97-AF65-F5344CB8AC3E}">
        <p14:creationId xmlns:p14="http://schemas.microsoft.com/office/powerpoint/2010/main" val="21512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872" y="137160"/>
            <a:ext cx="90251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6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дисфункция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это заболевание </a:t>
            </a: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организма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которое характеризуется </a:t>
            </a:r>
            <a:r>
              <a:rPr lang="ru-RU" sz="26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симптомокомплексом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изменений психоэмоциональной, сенсомоторной и вегетативной активности, связанной с </a:t>
            </a:r>
            <a:r>
              <a:rPr lang="ru-RU" sz="26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надсегментарными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сегментарными нарушениями вегетативной регуляции деятельности различных органов и систем</a:t>
            </a: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данным разных авторов, частота вегетативных дисфункций </a:t>
            </a: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школьников может достигать 40%. </a:t>
            </a:r>
            <a:r>
              <a:rPr lang="en-US" sz="26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600" dirty="0" err="1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реди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вегетативных нарушений наиболее часто наблюдаются расстройства </a:t>
            </a:r>
            <a:r>
              <a:rPr lang="ru-RU" sz="26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сердечно-сосудистой системы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15–20 %. Функциональные нарушения </a:t>
            </a:r>
            <a:r>
              <a:rPr lang="ru-RU" sz="26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пищеварительного тракта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 50-90% детей с жалобами на боль в животе не выявляются органические нарушения) и изменения </a:t>
            </a:r>
            <a:r>
              <a:rPr lang="ru-RU" sz="2600" dirty="0" err="1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уродинамики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нижних </a:t>
            </a:r>
            <a:r>
              <a:rPr lang="ru-RU" sz="26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мочевыводящих путей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нейрогенного генеза </a:t>
            </a: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10-20% </a:t>
            </a: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детей).</a:t>
            </a:r>
            <a:endParaRPr lang="ru-RU" sz="2600" dirty="0">
              <a:solidFill>
                <a:srgbClr val="0000A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6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Диагноз</a:t>
            </a: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пароксизмальной вегетативной недостаточности 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основывается на наличии </a:t>
            </a:r>
            <a:r>
              <a:rPr lang="ru-RU" sz="2200" b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трех критериев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Повторяемость пароксизмов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не менее 3 на протяжении 3 недель в ситуациях, связанных со значительным физическим перенапряжением или ситуацией, угрожающей жизни.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Наличие 4 из 12 следующих симптомов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804863" indent="-457200">
              <a:spcAft>
                <a:spcPts val="0"/>
              </a:spcAft>
              <a:buFont typeface="+mj-lt"/>
              <a:buAutoNum type="arabicParenR"/>
            </a:pPr>
            <a:r>
              <a:rPr lang="ru-RU" sz="22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диспноэ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</a:p>
          <a:p>
            <a:pPr marL="804863" indent="-457200">
              <a:spcAft>
                <a:spcPts val="0"/>
              </a:spcAft>
              <a:buFont typeface="+mj-lt"/>
              <a:buAutoNum type="arabicParenR"/>
            </a:pPr>
            <a:r>
              <a:rPr lang="ru-RU" sz="22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чувство пульсации;</a:t>
            </a:r>
            <a:endParaRPr lang="ru-RU" sz="22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4863" indent="-457200">
              <a:spcAft>
                <a:spcPts val="0"/>
              </a:spcAft>
              <a:buFont typeface="+mj-lt"/>
              <a:buAutoNum type="arabicParenR"/>
            </a:pPr>
            <a:r>
              <a:rPr lang="ru-RU" sz="22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боль 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ощущение дискомфорта в грудной клетке;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чувство удушья;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головокружение 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ощущение нестойкости;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ощущение нереальности;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парестезии в руках или ногах;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ощущение жара или холода;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потливость;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ощущение страха;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боязнь сойти с ума;</a:t>
            </a:r>
          </a:p>
          <a:p>
            <a:pPr marL="804863" lvl="0" indent="-457200">
              <a:spcAft>
                <a:spcPts val="0"/>
              </a:spcAft>
              <a:buFont typeface="+mj-lt"/>
              <a:buAutoNum type="arabicParenR"/>
              <a:tabLst>
                <a:tab pos="598170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боязнь совершить какой-нибудь неадекватный поступок. </a:t>
            </a:r>
          </a:p>
          <a:p>
            <a:pPr marL="357188" indent="-357188"/>
            <a:r>
              <a:rPr lang="ru-RU" sz="22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Исключение </a:t>
            </a: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наличия других соматических и психических заболеваний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2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" y="117693"/>
            <a:ext cx="904460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зависимости от </a:t>
            </a:r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уровня поражения вегетативной нервной системы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различают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i="1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надсегментарный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(церебральный) и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сегментарный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(периферический) уровень, а также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сочетанные вегетативные поражения.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Классическим проявлением сегментарных вегетативных нарушений являются </a:t>
            </a:r>
            <a:r>
              <a:rPr lang="ru-RU" sz="2400" u="sng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симпаталгии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(болевые ощущения в разных органах), </a:t>
            </a:r>
            <a:r>
              <a:rPr lang="ru-RU" sz="2400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сосудистые и трофические нарушения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ru-RU" sz="24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2400" b="1" u="sng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Клиническое </a:t>
            </a:r>
            <a:r>
              <a:rPr lang="ru-RU" sz="2400" b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течение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вегетативных дисфункций. </a:t>
            </a:r>
            <a:endParaRPr lang="ru-RU" sz="24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Выделяют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следующие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фазы заболевания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  <a:tab pos="636270" algn="l"/>
              </a:tabLst>
            </a:pP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фаза клинических проявлений;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  <a:tab pos="636270" algn="l"/>
              </a:tabLst>
            </a:pP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фаза ремиссии.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полной характеристики течения вегетативных дисфункций у детей используют </a:t>
            </a:r>
            <a:r>
              <a:rPr lang="ru-RU" sz="2400" b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показатели, характеризующие </a:t>
            </a:r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вегетативный гомеостаз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исходный вегетативный тонус;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реактивность;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400" b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</a:t>
            </a:r>
            <a:r>
              <a:rPr lang="ru-RU" sz="24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обеспеченность.</a:t>
            </a:r>
            <a:endParaRPr lang="ru-RU" sz="2400" dirty="0">
              <a:solidFill>
                <a:srgbClr val="0000A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8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44609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200" b="1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Рабочая </a:t>
            </a:r>
            <a:r>
              <a:rPr lang="ru-RU" sz="2200" b="1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(</a:t>
            </a:r>
            <a:r>
              <a:rPr lang="ru-RU" sz="2200" b="1" u="sng" dirty="0" err="1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Майданник</a:t>
            </a:r>
            <a:r>
              <a:rPr lang="ru-RU" sz="2200" b="1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В.Г.) </a:t>
            </a:r>
            <a:endParaRPr lang="ru-RU" sz="2200" b="1" u="sng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Нозологическая форма</a:t>
            </a: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24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дисфункция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Клинико-патогенетическая форма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625475" lvl="0" indent="-342900" algn="just">
              <a:spcAft>
                <a:spcPts val="0"/>
              </a:spcAft>
              <a:buFont typeface="+mj-lt"/>
              <a:buAutoNum type="arabicParenR"/>
              <a:tabLst>
                <a:tab pos="588645" algn="l"/>
              </a:tabLst>
            </a:pP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нейроциркуляторная дистония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625475" lvl="0" indent="-342900" algn="just">
              <a:spcAft>
                <a:spcPts val="0"/>
              </a:spcAft>
              <a:buFont typeface="+mj-lt"/>
              <a:buAutoNum type="arabicParenR"/>
              <a:tabLst>
                <a:tab pos="588645" algn="l"/>
              </a:tabLst>
            </a:pP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вегетососудистая дистония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93763" lvl="0" indent="-252413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ювенильная;</a:t>
            </a:r>
          </a:p>
          <a:p>
            <a:pPr marL="893763" lvl="0" indent="-252413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наследственная;</a:t>
            </a:r>
          </a:p>
          <a:p>
            <a:pPr marL="893763" lvl="0" indent="-252413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стресс-эмоциональная;</a:t>
            </a:r>
          </a:p>
          <a:p>
            <a:pPr marL="893763" lvl="0" indent="-252413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интоксикационная;</a:t>
            </a:r>
          </a:p>
          <a:p>
            <a:pPr marL="893763" lvl="0" indent="-252413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идиопатическая;</a:t>
            </a:r>
          </a:p>
          <a:p>
            <a:pPr marL="625475" lvl="0" indent="-342900">
              <a:spcAft>
                <a:spcPts val="0"/>
              </a:spcAft>
              <a:tabLst>
                <a:tab pos="588645" algn="l"/>
              </a:tabLst>
            </a:pPr>
            <a:r>
              <a:rPr lang="ru-RU" sz="22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вегетативно-висцеральная </a:t>
            </a: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дистония </a:t>
            </a:r>
            <a:r>
              <a:rPr lang="ru-RU" sz="2200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(дискинезия желчевыводящих путей, дискинезия пищевода, дискинезия желудка и двенадцатиперстной кишки; нейрогенный мочевой пузырь, недержание мочи; </a:t>
            </a:r>
            <a:r>
              <a:rPr lang="ru-RU" sz="2200" i="1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ваготонический</a:t>
            </a:r>
            <a:r>
              <a:rPr lang="ru-RU" sz="2200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тип бронхиальной астмы)</a:t>
            </a: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2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25475" lvl="0" indent="-342900" algn="just">
              <a:spcAft>
                <a:spcPts val="0"/>
              </a:spcAft>
              <a:tabLst>
                <a:tab pos="588645" algn="l"/>
              </a:tabLst>
            </a:pPr>
            <a:r>
              <a:rPr lang="ru-RU" sz="22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пароксизмальная </a:t>
            </a:r>
            <a:r>
              <a:rPr lang="ru-RU" sz="22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недостаточность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93763" lvl="0" indent="-252413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генерализованные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кризы (</a:t>
            </a:r>
            <a:r>
              <a:rPr lang="ru-RU" sz="22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вагоинсулярные</a:t>
            </a: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симпатико-адреналовые, смешанные);</a:t>
            </a:r>
          </a:p>
          <a:p>
            <a:pPr marL="893763" lvl="0" indent="-252413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3763" algn="l"/>
              </a:tabLst>
            </a:pPr>
            <a:r>
              <a:rPr lang="ru-RU" sz="22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локальные кризы</a:t>
            </a:r>
            <a:r>
              <a:rPr lang="ru-RU" sz="22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2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270" y="164935"/>
            <a:ext cx="88160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ru-RU" sz="20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Уровень поражения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000" b="1" i="1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надсегментарный</a:t>
            </a:r>
            <a:r>
              <a:rPr lang="ru-RU" sz="20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0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сегментарный</a:t>
            </a:r>
            <a:r>
              <a:rPr lang="ru-RU" sz="20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ru-RU" sz="2000" b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Клиническое течение</a:t>
            </a:r>
            <a:r>
              <a:rPr lang="ru-RU" sz="2000" b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  <a:tab pos="636270" algn="l"/>
              </a:tabLst>
            </a:pPr>
            <a:r>
              <a:rPr lang="ru-RU" sz="2000" b="1" i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фаза </a:t>
            </a:r>
            <a:r>
              <a:rPr lang="ru-RU" sz="20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клинических проявлений;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  <a:tab pos="636270" algn="l"/>
              </a:tabLst>
            </a:pPr>
            <a:r>
              <a:rPr lang="ru-RU" sz="20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фаза ремиссии;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ru-RU" sz="2000" b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Характеристика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вегетативного гомеостаза</a:t>
            </a:r>
            <a:r>
              <a:rPr lang="ru-RU" sz="20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0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исходный вегетативный тонус: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амфотония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ваготония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симпатикотония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0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реактивность: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нормальная;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гиперсимпатикотоничная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асимпатикотоничная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астеносимпатикотоничная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гипердиастолическая</a:t>
            </a: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893763" lvl="0" indent="-268288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88645" algn="l"/>
              </a:tabLst>
            </a:pPr>
            <a:r>
              <a:rPr lang="ru-RU" sz="2000" b="1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</a:t>
            </a:r>
            <a:r>
              <a:rPr lang="ru-RU" sz="20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обеспеченность: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нормальная;</a:t>
            </a:r>
          </a:p>
          <a:p>
            <a:pPr marL="1341438" lvl="0" indent="-268288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недостаточная;</a:t>
            </a:r>
          </a:p>
          <a:p>
            <a:pPr marL="1341438" indent="-268288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избыточная.</a:t>
            </a:r>
            <a:endParaRPr lang="ru-RU" sz="20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63" y="2999466"/>
            <a:ext cx="7744400" cy="358614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9511" y="95656"/>
            <a:ext cx="886570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Примеры формулировки диагноза.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дисфункция. Ювенильная вегетососудистая дистония.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Надсегментарный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уровень поражения. Фаза клинических проявлений.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Вегетативная дисфункция. Вегетативно-висцеральная дистония. Ночное недержание мочи.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Надсегментарный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уровень поражения. Фаза ремиссии.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026" y="163203"/>
            <a:ext cx="876631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 нашим наблюдением в неврологическом отделении ГДКБ № 5 г. Донецка в течение одного календарного года находилось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226 детей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вегетативными дисфункциями.</a:t>
            </a: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Следует сказать, что, кроме классических вариантов вегетативных дисфункций – ВСД и НЦД, встречалась и сочетанная форма. </a:t>
            </a: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детей (15,5%)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выявлены </a:t>
            </a:r>
            <a:r>
              <a:rPr lang="ru-RU" sz="28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одновременно присутствующие</a:t>
            </a:r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нарушения циркуляции в бассейне головного мозга и изменения со стороны сердечно-сосудистой системы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Picture 4" descr="https://dovidkam.com/wp-content/uploads/2019/04/7b7f8ada2aee918b2081d657f4635d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479" y="4995295"/>
            <a:ext cx="2107096" cy="158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images.fineartamerica.com/images-medium-large-5/44-male-cardiovascular-system-pixologicstudioscience-photo-libra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94" y="4995295"/>
            <a:ext cx="1632939" cy="158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3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122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24325" indent="-4124325"/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Артериальное давление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(АД) у наблюдаемых детей также было разным.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40075" indent="-3140075"/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 детей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АД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в пределах возрастной 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нормы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детей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5,7%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выявлена 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артериальная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гипотония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12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5,4%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высокое 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нормальное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9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лабильное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АД.</a:t>
            </a:r>
          </a:p>
          <a:p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детей (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21,7%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выявлен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сколиоз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678238" indent="-3678238"/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21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 (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9,3%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нестабильность шейного отдела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позвоночника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051175" indent="-3051175"/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18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(</a:t>
            </a:r>
            <a:r>
              <a:rPr lang="ru-RU" sz="2800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800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дисплазия соединительной ткани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051175" indent="-3051175"/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78025" indent="-1978025"/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Различные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сопутствующие заболевания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выявлены у 75 детей (</a:t>
            </a:r>
            <a:r>
              <a:rPr lang="ru-RU" sz="28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33%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83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350758"/>
              </p:ext>
            </p:extLst>
          </p:nvPr>
        </p:nvGraphicFramePr>
        <p:xfrm>
          <a:off x="0" y="-1"/>
          <a:ext cx="9144000" cy="6891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3639">
                  <a:extLst>
                    <a:ext uri="{9D8B030D-6E8A-4147-A177-3AD203B41FA5}">
                      <a16:colId xmlns:a16="http://schemas.microsoft.com/office/drawing/2014/main" val="1313312813"/>
                    </a:ext>
                  </a:extLst>
                </a:gridCol>
                <a:gridCol w="1773639">
                  <a:extLst>
                    <a:ext uri="{9D8B030D-6E8A-4147-A177-3AD203B41FA5}">
                      <a16:colId xmlns:a16="http://schemas.microsoft.com/office/drawing/2014/main" val="1276233559"/>
                    </a:ext>
                  </a:extLst>
                </a:gridCol>
                <a:gridCol w="956163">
                  <a:extLst>
                    <a:ext uri="{9D8B030D-6E8A-4147-A177-3AD203B41FA5}">
                      <a16:colId xmlns:a16="http://schemas.microsoft.com/office/drawing/2014/main" val="311181560"/>
                    </a:ext>
                  </a:extLst>
                </a:gridCol>
                <a:gridCol w="905398">
                  <a:extLst>
                    <a:ext uri="{9D8B030D-6E8A-4147-A177-3AD203B41FA5}">
                      <a16:colId xmlns:a16="http://schemas.microsoft.com/office/drawing/2014/main" val="2900930718"/>
                    </a:ext>
                  </a:extLst>
                </a:gridCol>
                <a:gridCol w="925809">
                  <a:extLst>
                    <a:ext uri="{9D8B030D-6E8A-4147-A177-3AD203B41FA5}">
                      <a16:colId xmlns:a16="http://schemas.microsoft.com/office/drawing/2014/main" val="2641389576"/>
                    </a:ext>
                  </a:extLst>
                </a:gridCol>
                <a:gridCol w="928426">
                  <a:extLst>
                    <a:ext uri="{9D8B030D-6E8A-4147-A177-3AD203B41FA5}">
                      <a16:colId xmlns:a16="http://schemas.microsoft.com/office/drawing/2014/main" val="3722629188"/>
                    </a:ext>
                  </a:extLst>
                </a:gridCol>
                <a:gridCol w="940463">
                  <a:extLst>
                    <a:ext uri="{9D8B030D-6E8A-4147-A177-3AD203B41FA5}">
                      <a16:colId xmlns:a16="http://schemas.microsoft.com/office/drawing/2014/main" val="168609412"/>
                    </a:ext>
                  </a:extLst>
                </a:gridCol>
                <a:gridCol w="940463">
                  <a:extLst>
                    <a:ext uri="{9D8B030D-6E8A-4147-A177-3AD203B41FA5}">
                      <a16:colId xmlns:a16="http://schemas.microsoft.com/office/drawing/2014/main" val="3593190062"/>
                    </a:ext>
                  </a:extLst>
                </a:gridCol>
              </a:tblGrid>
              <a:tr h="59967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Параметры         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7 лет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7-14 лет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Старше 14 лет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909619"/>
                  </a:ext>
                </a:extLst>
              </a:tr>
              <a:tr h="3425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3852367163"/>
                  </a:ext>
                </a:extLst>
              </a:tr>
              <a:tr h="4579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Общее количество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4156886406"/>
                  </a:ext>
                </a:extLst>
              </a:tr>
              <a:tr h="36058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Диагноз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ВСД 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45438470"/>
                  </a:ext>
                </a:extLst>
              </a:tr>
              <a:tr h="365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НЦД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843341785"/>
                  </a:ext>
                </a:extLst>
              </a:tr>
              <a:tr h="384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Сочетанная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190908972"/>
                  </a:ext>
                </a:extLst>
              </a:tr>
              <a:tr h="59713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артериальная </a:t>
                      </a: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гипо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тензия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1948308604"/>
                  </a:ext>
                </a:extLst>
              </a:tr>
              <a:tr h="515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нормальное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2122871339"/>
                  </a:ext>
                </a:extLst>
              </a:tr>
              <a:tr h="515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высокое нормальное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1092919971"/>
                  </a:ext>
                </a:extLst>
              </a:tr>
              <a:tr h="515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лабильное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109339247"/>
                  </a:ext>
                </a:extLst>
              </a:tr>
              <a:tr h="53727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Дисплазия соединительной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ткани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2989081822"/>
                  </a:ext>
                </a:extLst>
              </a:tr>
              <a:tr h="55079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Сколиоз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4143990260"/>
                  </a:ext>
                </a:extLst>
              </a:tr>
              <a:tr h="55079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Нестабильность шейного отдела позвоночника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2826961471"/>
                  </a:ext>
                </a:extLst>
              </a:tr>
              <a:tr h="56431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Сопутствующие заболевания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5238" marR="55238" marT="0" marB="0" anchor="ctr"/>
                </a:tc>
                <a:extLst>
                  <a:ext uri="{0D108BD9-81ED-4DB2-BD59-A6C34878D82A}">
                    <a16:rowId xmlns:a16="http://schemas.microsoft.com/office/drawing/2014/main" val="1601338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9148" y="174438"/>
            <a:ext cx="882594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рабочей классификации </a:t>
            </a:r>
            <a:r>
              <a:rPr lang="ru-RU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вегететивных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дисфункций.</a:t>
            </a:r>
          </a:p>
          <a:p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Учитывая </a:t>
            </a:r>
            <a:r>
              <a:rPr lang="ru-RU" sz="32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одновременно присутствующие </a:t>
            </a:r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15% наблюдаемых детей нарушения </a:t>
            </a:r>
            <a:r>
              <a:rPr lang="ru-RU" sz="32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циркуляции в бассейне головного мозга и изменения со стороны </a:t>
            </a:r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сердечно-сосудистой, целесообразно в классификацию включить «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сочетанную форму</a:t>
            </a:r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вегетативной дисфункции.</a:t>
            </a:r>
          </a:p>
          <a:p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классификацию необходимо дополнить информацией о величине 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артериального давления</a:t>
            </a:r>
            <a:r>
              <a:rPr lang="ru-RU" sz="32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 как это напрямую определяет тактику лечения.  </a:t>
            </a:r>
            <a:endParaRPr lang="ru-RU" sz="32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0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mage3.slideserve.com/6760848/slide32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" y="0"/>
            <a:ext cx="9079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Вопросы </a:t>
            </a: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этиологии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и, особенно,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патогенеза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вегетативных нарушений у детей являются одними из наиболее сложных в современной детской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вегетологии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Это связано с тем, что у каждого ребенка, как правило, есть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несколько причин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способных играть одновременно роль  причинных, предрасполагающих и провоцирующих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0" y="2308324"/>
            <a:ext cx="6465570" cy="442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2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4592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6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Важное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значение для развития вегетативных дисфункций имеют </a:t>
            </a:r>
            <a:r>
              <a:rPr lang="ru-RU" sz="26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наследственно-конституциональные особенности деятельности ВНС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детей.</a:t>
            </a:r>
          </a:p>
          <a:p>
            <a:pPr>
              <a:spcAft>
                <a:spcPts val="0"/>
              </a:spcAft>
            </a:pP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Значительная роль наследственного фактора в развитии данной патологии подтверждается тем, что </a:t>
            </a:r>
            <a:r>
              <a:rPr lang="ru-RU" sz="26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детей с </a:t>
            </a:r>
            <a:r>
              <a:rPr lang="ru-RU" sz="2600" b="1" i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ваготонией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600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родственники страдают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такими психосоматическими заболеваниями, как бронхиальная астма, нейродермит, аллергические реакции, язвенная болезнь желудка – </a:t>
            </a:r>
            <a:r>
              <a:rPr lang="ru-RU" sz="2600" b="1" i="1" dirty="0" err="1">
                <a:solidFill>
                  <a:srgbClr val="00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трофотропные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нарушения, которые реализуются преимущественно через парасимпатическую систему. </a:t>
            </a:r>
            <a:r>
              <a:rPr lang="ru-RU" sz="26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детей с </a:t>
            </a:r>
            <a:r>
              <a:rPr lang="ru-RU" sz="2600" b="1" i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симпатикотонией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600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родственники страдают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гипертонической болезнью, ишемической болезнью сердца, сахарным диабетом, тиреотоксикозом, глаукомой – </a:t>
            </a:r>
            <a:r>
              <a:rPr lang="ru-RU" sz="2600" b="1" i="1" dirty="0" err="1">
                <a:solidFill>
                  <a:srgbClr val="00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эрготропные</a:t>
            </a:r>
            <a:r>
              <a:rPr lang="ru-RU" sz="26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нарушения, которые реализуются через симпатическую нервную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12151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49"/>
            <a:ext cx="9144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Неблагоприятное течение беременности и родов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следует считать одной из основных причин, определяющих склонность к вегетативным нарушениям. Около </a:t>
            </a:r>
            <a:r>
              <a:rPr lang="ru-RU" sz="23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80-90%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детей с вегетативными дисфункциями имеют </a:t>
            </a:r>
            <a:r>
              <a:rPr lang="ru-RU" sz="23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неблагоприятный акушерский анамнез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развитию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вегетативных нарушений у 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также 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 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привести:</a:t>
            </a:r>
          </a:p>
          <a:p>
            <a:r>
              <a:rPr lang="ru-RU" sz="2300" b="1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Приобретенные поражения ЦНС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черепно-мозговая травма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инфекции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интоксикации, 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опухоли.</a:t>
            </a:r>
            <a:endParaRPr lang="ru-RU" sz="23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b="1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Психоэмоциональное </a:t>
            </a:r>
            <a:r>
              <a:rPr lang="ru-RU" sz="2300" b="1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перенапряжение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выраженные острые и хронические 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стрессы. </a:t>
            </a:r>
            <a:endParaRPr lang="ru-RU" sz="23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b="1" u="sng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Инфекционные </a:t>
            </a:r>
            <a:r>
              <a:rPr lang="ru-RU" sz="2300" b="1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заболевания, хронические заболевания внутренних органов, хронические очаги инфекции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тонзиллит, кариес, гайморит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могут играть роль как провоцирующего, так и этиологического 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фактора.</a:t>
            </a:r>
            <a:endParaRPr lang="ru-RU" sz="23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b="1" u="sng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Гормональный дисбаланс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организме, связанный с перестройкой организма в 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пре- и пубертатном периоде</a:t>
            </a:r>
            <a:r>
              <a:rPr lang="ru-RU" sz="2300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также на фоне врожденных и приобретенных </a:t>
            </a:r>
            <a:r>
              <a:rPr lang="ru-RU" sz="2300" b="1" i="1" dirty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заболеваний желез внутренней </a:t>
            </a:r>
            <a:r>
              <a:rPr lang="ru-RU" sz="2300" b="1" i="1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секреции</a:t>
            </a:r>
            <a:r>
              <a:rPr lang="ru-RU" sz="2300" dirty="0" smtClean="0">
                <a:solidFill>
                  <a:srgbClr val="0000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endParaRPr lang="ru-RU" sz="23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8" y="155993"/>
            <a:ext cx="89611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 вышеперечисленные факторы повреждают </a:t>
            </a:r>
            <a:r>
              <a:rPr lang="ru-RU" sz="2400" b="1" u="sng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надсегментарные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(церебральные) структуры.</a:t>
            </a:r>
          </a:p>
          <a:p>
            <a:r>
              <a:rPr lang="ru-RU" sz="2400" b="1" u="sng" dirty="0">
                <a:solidFill>
                  <a:srgbClr val="FF33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Сегментарные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вегетативные нарушения у детей связанные с 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остеохондрозом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нестабильностью шейного отдела позвоночника,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опухолями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инфекциями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ганглиониты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соляриты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наблюдаются 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реже. </a:t>
            </a:r>
            <a:endParaRPr lang="ru-RU" sz="2400" dirty="0">
              <a:solidFill>
                <a:srgbClr val="0000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present5.com/presentation/225515518_344009935/image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33" y="2534478"/>
            <a:ext cx="5608327" cy="420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2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087" y="237753"/>
            <a:ext cx="892533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Разнообразие клинических проявлений, разный уровень вегетативных нарушений, многочисленность этиологических факторов, вызывающих заболевание, требуют выделения отдельных классификационных групп данной патологии.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связи с этим в зависимости от </a:t>
            </a:r>
            <a:r>
              <a:rPr lang="ru-RU" sz="28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клинико-патогенетических форм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вегетативные дисфункции у детей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предложено 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800" dirty="0" err="1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Майданник</a:t>
            </a: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В.Г.) распределить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 </a:t>
            </a:r>
            <a:r>
              <a:rPr lang="ru-RU" sz="2800" b="1" u="sng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группы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1) нейроциркуляторная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дистония,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2) вегетососудистая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дистония, </a:t>
            </a:r>
            <a:endParaRPr lang="ru-RU" sz="28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3) вегето-висцеральная дистония,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4) пароксизмальная </a:t>
            </a:r>
            <a:r>
              <a:rPr lang="ru-RU" sz="28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вегетативная недостаточность.</a:t>
            </a:r>
            <a:endParaRPr lang="ru-RU" sz="2800" dirty="0">
              <a:solidFill>
                <a:srgbClr val="0000A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5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" y="129069"/>
            <a:ext cx="89452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Нейроциркуляторная </a:t>
            </a:r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дистония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это клинико-патогенетическая форма вегетативной патологии, 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обусловленная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нарушением регуляции сосудистого тонуса церебральных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сосудов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Предполагается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что в основе данной формы вегетативной дисфункции лежит нарушение функциональной активности α- и β-</a:t>
            </a:r>
            <a:r>
              <a:rPr lang="ru-RU" sz="24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адренорецепторов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и их чувствительности к биологически активным веществам. Клиническая симптоматика нейроциркуляторной дистонии обусловлена нарушением региональной </a:t>
            </a: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микроциркуляции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 преобладанием симптомов </a:t>
            </a:r>
            <a:r>
              <a:rPr lang="ru-RU" sz="2400" b="1" i="1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церебральной </a:t>
            </a:r>
            <a:r>
              <a:rPr lang="ru-RU" sz="2400" b="1" i="1" u="sng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ангиодистонии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что приводит к </a:t>
            </a: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функциональным неврологическим нарушениям вследствие ишемии мозга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 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больных детей довольно часто наблюдаются </a:t>
            </a: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психоэмоциональные расстройства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и нередко отмечается </a:t>
            </a:r>
            <a:r>
              <a:rPr lang="ru-RU" sz="2400" b="1" i="1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поражение гипоталамической зоны</a:t>
            </a:r>
            <a:r>
              <a:rPr lang="ru-RU" sz="24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A8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3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269" y="127124"/>
            <a:ext cx="8895521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 детей с нейроциркуляторной дистонией основной жалобой является </a:t>
            </a:r>
            <a:r>
              <a:rPr lang="ru-RU" sz="25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головная боль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которая может быть связана с сосудистыми и ликвородинамическими нарушениями. </a:t>
            </a:r>
            <a:endParaRPr lang="ru-RU" sz="25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25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Одной 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из причин головных болей может быть перинатальное поражение шейного отдела позвоночника и позвоночных артерий. Неинтенсивная головная боль может внезапно усиливаться после физических нагрузок, резкого запрокидывания головы. </a:t>
            </a:r>
            <a:endParaRPr lang="ru-RU" sz="25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25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Головная 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боль может сопровождаться </a:t>
            </a:r>
            <a:r>
              <a:rPr lang="ru-RU" sz="25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синкопальным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вертебральным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синдромом, </a:t>
            </a:r>
            <a:r>
              <a:rPr lang="ru-RU" sz="25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астенизацией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преходящими двигательными нарушениями (парезами). </a:t>
            </a:r>
            <a:endParaRPr lang="ru-RU" sz="25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25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Головная 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боль нередко  </a:t>
            </a:r>
            <a:r>
              <a:rPr lang="ru-RU" sz="2500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метеозависима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и </a:t>
            </a:r>
            <a:r>
              <a:rPr lang="ru-RU" sz="2500" u="sng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метеочувствительна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RU" sz="2500" dirty="0" smtClean="0">
              <a:solidFill>
                <a:srgbClr val="0000A8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2500" dirty="0" smtClean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случае </a:t>
            </a:r>
            <a:r>
              <a:rPr lang="ru-RU" sz="2500" dirty="0" err="1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ваготонии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возможна </a:t>
            </a:r>
            <a:r>
              <a:rPr lang="ru-RU" sz="2500" u="sng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цефалгия по типу мигрени</a:t>
            </a:r>
            <a:r>
              <a:rPr lang="ru-RU" sz="2500" dirty="0">
                <a:solidFill>
                  <a:srgbClr val="0000A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– пульсирующая головная боль в одной половине головы с тошнотой, рвотой.</a:t>
            </a:r>
            <a:endParaRPr lang="ru-RU" sz="2500" dirty="0">
              <a:solidFill>
                <a:srgbClr val="0000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0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2096</Words>
  <Application>Microsoft Office PowerPoint</Application>
  <PresentationFormat>Экран (4:3)</PresentationFormat>
  <Paragraphs>252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gypnor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Machine</dc:creator>
  <cp:lastModifiedBy>Борис</cp:lastModifiedBy>
  <cp:revision>217</cp:revision>
  <dcterms:created xsi:type="dcterms:W3CDTF">2019-08-26T12:28:44Z</dcterms:created>
  <dcterms:modified xsi:type="dcterms:W3CDTF">2020-11-09T21:41:04Z</dcterms:modified>
</cp:coreProperties>
</file>