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1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2.xml" ContentType="application/vnd.openxmlformats-officedocument.drawingml.chartshape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drawings/drawing3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drawings/drawing4.xml" ContentType="application/vnd.openxmlformats-officedocument.drawingml.chartshapes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drawings/drawing5.xml" ContentType="application/vnd.openxmlformats-officedocument.drawingml.chartshapes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charts/chart56.xml" ContentType="application/vnd.openxmlformats-officedocument.drawingml.chart+xml"/>
  <Override PartName="/ppt/charts/chart57.xml" ContentType="application/vnd.openxmlformats-officedocument.drawingml.chart+xml"/>
  <Override PartName="/ppt/charts/chart58.xml" ContentType="application/vnd.openxmlformats-officedocument.drawingml.chart+xml"/>
  <Override PartName="/ppt/charts/chart59.xml" ContentType="application/vnd.openxmlformats-officedocument.drawingml.chart+xml"/>
  <Override PartName="/ppt/charts/chart60.xml" ContentType="application/vnd.openxmlformats-officedocument.drawingml.chart+xml"/>
  <Override PartName="/ppt/charts/chart61.xml" ContentType="application/vnd.openxmlformats-officedocument.drawingml.chart+xml"/>
  <Override PartName="/ppt/charts/chart62.xml" ContentType="application/vnd.openxmlformats-officedocument.drawingml.chart+xml"/>
  <Override PartName="/ppt/charts/chart63.xml" ContentType="application/vnd.openxmlformats-officedocument.drawingml.chart+xml"/>
  <Override PartName="/ppt/charts/chart64.xml" ContentType="application/vnd.openxmlformats-officedocument.drawingml.chart+xml"/>
  <Override PartName="/ppt/charts/chart65.xml" ContentType="application/vnd.openxmlformats-officedocument.drawingml.chart+xml"/>
  <Override PartName="/ppt/charts/chart66.xml" ContentType="application/vnd.openxmlformats-officedocument.drawingml.chart+xml"/>
  <Override PartName="/ppt/charts/chart67.xml" ContentType="application/vnd.openxmlformats-officedocument.drawingml.chart+xml"/>
  <Override PartName="/ppt/charts/chart68.xml" ContentType="application/vnd.openxmlformats-officedocument.drawingml.chart+xml"/>
  <Override PartName="/ppt/charts/chart6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319" r:id="rId4"/>
    <p:sldId id="313" r:id="rId5"/>
    <p:sldId id="315" r:id="rId6"/>
    <p:sldId id="284" r:id="rId7"/>
    <p:sldId id="259" r:id="rId8"/>
    <p:sldId id="263" r:id="rId9"/>
    <p:sldId id="264" r:id="rId10"/>
    <p:sldId id="265" r:id="rId11"/>
    <p:sldId id="266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5" r:id="rId21"/>
    <p:sldId id="286" r:id="rId22"/>
    <p:sldId id="287" r:id="rId23"/>
    <p:sldId id="288" r:id="rId24"/>
    <p:sldId id="322" r:id="rId25"/>
    <p:sldId id="32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19" autoAdjust="0"/>
    <p:restoredTop sz="94660"/>
  </p:normalViewPr>
  <p:slideViewPr>
    <p:cSldViewPr>
      <p:cViewPr varScale="1">
        <p:scale>
          <a:sx n="77" d="100"/>
          <a:sy n="77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&#1051;&#1080;&#1089;&#1090;%20Microsoft%20Excel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&#1051;&#1080;&#1089;&#1090;%20Microsoft%20Excel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COVID+\3.10.20%20&#1050;&#1054;&#1042;&#1048;&#1044;-19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taminka\Desktop\&#1050;&#1054;&#1042;&#1048;&#1044;%20&#1054;&#1041;&#1065;&#1048;&#1049;\COVID+\3.10.20%20&#1050;&#1054;&#1042;&#1048;&#1044;-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Характеристика пациентов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13816704"/>
        <c:axId val="113818240"/>
        <c:axId val="89107072"/>
      </c:bar3DChart>
      <c:catAx>
        <c:axId val="1138167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113818240"/>
        <c:crosses val="autoZero"/>
        <c:auto val="1"/>
        <c:lblAlgn val="ctr"/>
        <c:lblOffset val="100"/>
        <c:noMultiLvlLbl val="0"/>
      </c:catAx>
      <c:valAx>
        <c:axId val="113818240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113816704"/>
        <c:crosses val="autoZero"/>
        <c:crossBetween val="between"/>
      </c:valAx>
      <c:serAx>
        <c:axId val="89107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3818240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 </a:t>
            </a:r>
            <a:r>
              <a:rPr lang="en-US" sz="1800" b="1" i="0" baseline="0" dirty="0" smtClean="0">
                <a:effectLst/>
              </a:rPr>
              <a:t>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951571503427386E-2"/>
          <c:y val="0.63730981617288385"/>
          <c:w val="0.94009685699314527"/>
          <c:h val="0.25127035218500582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С+'!$F$38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С+'!$C$40:$C$46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С+'!$F$40:$F$46</c:f>
              <c:numCache>
                <c:formatCode>General</c:formatCode>
                <c:ptCount val="7"/>
                <c:pt idx="0">
                  <c:v>0.92</c:v>
                </c:pt>
                <c:pt idx="1">
                  <c:v>0.61</c:v>
                </c:pt>
                <c:pt idx="2">
                  <c:v>1.05</c:v>
                </c:pt>
                <c:pt idx="3">
                  <c:v>0.34</c:v>
                </c:pt>
                <c:pt idx="4">
                  <c:v>0.34</c:v>
                </c:pt>
                <c:pt idx="5">
                  <c:v>0.43</c:v>
                </c:pt>
                <c:pt idx="6">
                  <c:v>0.5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150"/>
          <c:upBars/>
          <c:downBars>
            <c:spPr>
              <a:pattFill prst="pct10">
                <a:fgClr>
                  <a:schemeClr val="accent1"/>
                </a:fgClr>
                <a:bgClr>
                  <a:schemeClr val="bg1"/>
                </a:bgClr>
              </a:pattFill>
            </c:spPr>
          </c:downBars>
        </c:upDownBars>
        <c:marker val="1"/>
        <c:smooth val="0"/>
        <c:axId val="115144192"/>
        <c:axId val="115145728"/>
      </c:lineChart>
      <c:catAx>
        <c:axId val="11514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5145728"/>
        <c:crosses val="autoZero"/>
        <c:auto val="1"/>
        <c:lblAlgn val="ctr"/>
        <c:lblOffset val="100"/>
        <c:noMultiLvlLbl val="0"/>
      </c:catAx>
      <c:valAx>
        <c:axId val="1151457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51441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951571503427386E-2"/>
          <c:y val="0.40413741511635398"/>
          <c:w val="0.94009685699314527"/>
          <c:h val="0.48444275324153557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С+'!$F$55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С+'!$C$57:$C$63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С+'!$F$57:$F$63</c:f>
              <c:numCache>
                <c:formatCode>General</c:formatCode>
                <c:ptCount val="7"/>
                <c:pt idx="0">
                  <c:v>1.81</c:v>
                </c:pt>
                <c:pt idx="1">
                  <c:v>0.28000000000000003</c:v>
                </c:pt>
                <c:pt idx="2">
                  <c:v>0.65</c:v>
                </c:pt>
                <c:pt idx="3">
                  <c:v>2.7</c:v>
                </c:pt>
                <c:pt idx="4">
                  <c:v>0.6</c:v>
                </c:pt>
                <c:pt idx="5">
                  <c:v>0.21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472064"/>
        <c:axId val="116491392"/>
      </c:lineChart>
      <c:catAx>
        <c:axId val="11647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491392"/>
        <c:crosses val="autoZero"/>
        <c:auto val="1"/>
        <c:lblAlgn val="ctr"/>
        <c:lblOffset val="100"/>
        <c:noMultiLvlLbl val="0"/>
      </c:catAx>
      <c:valAx>
        <c:axId val="1164913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4720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 </a:t>
            </a:r>
            <a:r>
              <a:rPr lang="en-US" sz="1800" b="1" i="0" baseline="0" dirty="0" smtClean="0">
                <a:effectLst/>
              </a:rPr>
              <a:t>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>
        <c:manualLayout>
          <c:xMode val="edge"/>
          <c:yMode val="edge"/>
          <c:x val="0.31189660517383277"/>
          <c:y val="6.16430543567158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6639720604426877E-2"/>
          <c:y val="0.70064450159325464"/>
          <c:w val="0.95060430622938197"/>
          <c:h val="0.1741687288506483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КОВИД-19.xlsx]Лист3'!$F$37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С-'!$C$39:$C$45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КОВИД-19.xlsx]Лист3'!$F$39:$F$45</c:f>
              <c:numCache>
                <c:formatCode>General</c:formatCode>
                <c:ptCount val="7"/>
                <c:pt idx="0">
                  <c:v>0.88</c:v>
                </c:pt>
                <c:pt idx="1">
                  <c:v>1.22</c:v>
                </c:pt>
                <c:pt idx="2">
                  <c:v>0.61</c:v>
                </c:pt>
                <c:pt idx="3">
                  <c:v>0.88</c:v>
                </c:pt>
                <c:pt idx="4">
                  <c:v>0.4</c:v>
                </c:pt>
                <c:pt idx="5">
                  <c:v>0.51</c:v>
                </c:pt>
                <c:pt idx="6">
                  <c:v>0.6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499584"/>
        <c:axId val="116517888"/>
      </c:lineChart>
      <c:catAx>
        <c:axId val="11649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517888"/>
        <c:crosses val="autoZero"/>
        <c:auto val="1"/>
        <c:lblAlgn val="ctr"/>
        <c:lblOffset val="100"/>
        <c:noMultiLvlLbl val="0"/>
      </c:catAx>
      <c:valAx>
        <c:axId val="1165178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4995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>
        <c:manualLayout>
          <c:xMode val="edge"/>
          <c:yMode val="edge"/>
          <c:x val="0.21995774804156362"/>
          <c:y val="3.80085568420319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5147067962151869E-2"/>
          <c:y val="0.1867515595693276"/>
          <c:w val="0.92970586407569622"/>
          <c:h val="0.68092436468205564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КОВИД-19.xlsx]Лист3'!$F$56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С-'!$C$58:$C$62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КОВИД-19.xlsx]Лист3'!$F$58:$F$62</c:f>
              <c:numCache>
                <c:formatCode>General</c:formatCode>
                <c:ptCount val="5"/>
                <c:pt idx="0">
                  <c:v>3.5</c:v>
                </c:pt>
                <c:pt idx="1">
                  <c:v>0.5</c:v>
                </c:pt>
                <c:pt idx="2">
                  <c:v>1.2</c:v>
                </c:pt>
                <c:pt idx="3">
                  <c:v>6.66</c:v>
                </c:pt>
                <c:pt idx="4">
                  <c:v>7.24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521984"/>
        <c:axId val="116827264"/>
      </c:lineChart>
      <c:catAx>
        <c:axId val="11652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827264"/>
        <c:crosses val="autoZero"/>
        <c:auto val="1"/>
        <c:lblAlgn val="ctr"/>
        <c:lblOffset val="100"/>
        <c:noMultiLvlLbl val="0"/>
      </c:catAx>
      <c:valAx>
        <c:axId val="1168272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5219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951571503427386E-2"/>
          <c:y val="0.50472140642111274"/>
          <c:w val="0.94009685699314527"/>
          <c:h val="0.38385880204797079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С+'!$F$71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С+'!$C$73:$C$79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С+'!$F$73:$F$79</c:f>
              <c:numCache>
                <c:formatCode>General</c:formatCode>
                <c:ptCount val="7"/>
                <c:pt idx="0">
                  <c:v>1.06</c:v>
                </c:pt>
                <c:pt idx="1">
                  <c:v>0.42</c:v>
                </c:pt>
                <c:pt idx="2">
                  <c:v>0.59</c:v>
                </c:pt>
                <c:pt idx="3">
                  <c:v>0.48</c:v>
                </c:pt>
                <c:pt idx="4">
                  <c:v>0.55000000000000004</c:v>
                </c:pt>
                <c:pt idx="5">
                  <c:v>0.42</c:v>
                </c:pt>
                <c:pt idx="6">
                  <c:v>0.28000000000000003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552448"/>
        <c:axId val="116553984"/>
      </c:lineChart>
      <c:catAx>
        <c:axId val="11655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553984"/>
        <c:crosses val="autoZero"/>
        <c:auto val="1"/>
        <c:lblAlgn val="ctr"/>
        <c:lblOffset val="100"/>
        <c:noMultiLvlLbl val="0"/>
      </c:catAx>
      <c:valAx>
        <c:axId val="1165539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5524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4505831230076953E-2"/>
          <c:y val="0.37670536793323284"/>
          <c:w val="0.94009685699314527"/>
          <c:h val="0.51644680828851031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С+'!$F$88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С+'!$C$90:$C$96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С+'!$F$90:$F$96</c:f>
              <c:numCache>
                <c:formatCode>General</c:formatCode>
                <c:ptCount val="7"/>
                <c:pt idx="0">
                  <c:v>1.59</c:v>
                </c:pt>
                <c:pt idx="1">
                  <c:v>0.57999999999999996</c:v>
                </c:pt>
                <c:pt idx="2">
                  <c:v>1.1499999999999999</c:v>
                </c:pt>
                <c:pt idx="3">
                  <c:v>0.38800000000000001</c:v>
                </c:pt>
                <c:pt idx="4">
                  <c:v>1.21</c:v>
                </c:pt>
                <c:pt idx="5">
                  <c:v>0.87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577408"/>
        <c:axId val="116580352"/>
      </c:lineChart>
      <c:catAx>
        <c:axId val="11657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580352"/>
        <c:crosses val="autoZero"/>
        <c:auto val="1"/>
        <c:lblAlgn val="ctr"/>
        <c:lblOffset val="100"/>
        <c:noMultiLvlLbl val="0"/>
      </c:catAx>
      <c:valAx>
        <c:axId val="1165803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5774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4813362250602879E-2"/>
          <c:y val="0.3005903928019672"/>
          <c:w val="0.93037327549879423"/>
          <c:h val="0.56951269825081385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КОВИД-19.xlsx]Лист3'!$F$73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С-'!$C$75:$C$81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КОВИД-19.xlsx]Лист3'!$F$75:$F$81</c:f>
              <c:numCache>
                <c:formatCode>General</c:formatCode>
                <c:ptCount val="7"/>
                <c:pt idx="0">
                  <c:v>0.5</c:v>
                </c:pt>
                <c:pt idx="1">
                  <c:v>0.14000000000000001</c:v>
                </c:pt>
                <c:pt idx="2">
                  <c:v>1.43</c:v>
                </c:pt>
                <c:pt idx="3">
                  <c:v>0.57999999999999996</c:v>
                </c:pt>
                <c:pt idx="4">
                  <c:v>0.53</c:v>
                </c:pt>
                <c:pt idx="5">
                  <c:v>0.19</c:v>
                </c:pt>
                <c:pt idx="6">
                  <c:v>1.28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604288"/>
        <c:axId val="116611328"/>
      </c:lineChart>
      <c:catAx>
        <c:axId val="11660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611328"/>
        <c:crosses val="autoZero"/>
        <c:auto val="1"/>
        <c:lblAlgn val="ctr"/>
        <c:lblOffset val="100"/>
        <c:noMultiLvlLbl val="0"/>
      </c:catAx>
      <c:valAx>
        <c:axId val="1166113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6042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4462105005565249E-2"/>
          <c:y val="0.70752024284883375"/>
          <c:w val="0.93107578998886953"/>
          <c:h val="0.19200121228409764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КОВИД-19.xlsx]Лист3'!$F$92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С-'!$C$94:$C$98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КОВИД-19.xlsx]Лист3'!$F$94:$F$98</c:f>
              <c:numCache>
                <c:formatCode>General</c:formatCode>
                <c:ptCount val="5"/>
                <c:pt idx="0">
                  <c:v>0.55000000000000004</c:v>
                </c:pt>
                <c:pt idx="1">
                  <c:v>0.31</c:v>
                </c:pt>
                <c:pt idx="2">
                  <c:v>0.46</c:v>
                </c:pt>
                <c:pt idx="3">
                  <c:v>0.23</c:v>
                </c:pt>
                <c:pt idx="4">
                  <c:v>0.54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635136"/>
        <c:axId val="116650368"/>
      </c:lineChart>
      <c:catAx>
        <c:axId val="11663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650368"/>
        <c:crosses val="autoZero"/>
        <c:auto val="1"/>
        <c:lblAlgn val="ctr"/>
        <c:lblOffset val="100"/>
        <c:noMultiLvlLbl val="0"/>
      </c:catAx>
      <c:valAx>
        <c:axId val="1166503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63513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951571503427386E-2"/>
          <c:y val="0.50775783334347335"/>
          <c:w val="0.94009685699314527"/>
          <c:h val="0.37770580965399259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С+'!$F$105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С+'!$C$107:$C$113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С+'!$F$107:$F$113</c:f>
              <c:numCache>
                <c:formatCode>General</c:formatCode>
                <c:ptCount val="7"/>
                <c:pt idx="0">
                  <c:v>1.1200000000000001</c:v>
                </c:pt>
                <c:pt idx="1">
                  <c:v>0.625</c:v>
                </c:pt>
                <c:pt idx="2">
                  <c:v>0.315</c:v>
                </c:pt>
                <c:pt idx="3">
                  <c:v>0.27</c:v>
                </c:pt>
                <c:pt idx="4">
                  <c:v>0.22700000000000001</c:v>
                </c:pt>
                <c:pt idx="5">
                  <c:v>0.15</c:v>
                </c:pt>
                <c:pt idx="6">
                  <c:v>0.11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672384"/>
        <c:axId val="116687616"/>
      </c:lineChart>
      <c:catAx>
        <c:axId val="11667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687616"/>
        <c:crosses val="autoZero"/>
        <c:auto val="1"/>
        <c:lblAlgn val="ctr"/>
        <c:lblOffset val="100"/>
        <c:noMultiLvlLbl val="0"/>
      </c:catAx>
      <c:valAx>
        <c:axId val="1166876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6723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>
        <c:manualLayout>
          <c:xMode val="edge"/>
          <c:yMode val="edge"/>
          <c:x val="0.277779707370788"/>
          <c:y val="4.11480707746817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9951571503427386E-2"/>
          <c:y val="0.43156946229947518"/>
          <c:w val="0.94009685699314527"/>
          <c:h val="0.45701070605841443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С+'!$F$121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С+'!$C$123:$C$129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С+'!$F$123:$F$129</c:f>
              <c:numCache>
                <c:formatCode>General</c:formatCode>
                <c:ptCount val="7"/>
                <c:pt idx="0">
                  <c:v>1.5</c:v>
                </c:pt>
                <c:pt idx="1">
                  <c:v>0.316</c:v>
                </c:pt>
                <c:pt idx="2">
                  <c:v>1.03</c:v>
                </c:pt>
                <c:pt idx="3">
                  <c:v>1.1870000000000001</c:v>
                </c:pt>
                <c:pt idx="4">
                  <c:v>0.97699999999999998</c:v>
                </c:pt>
                <c:pt idx="5">
                  <c:v>0.43</c:v>
                </c:pt>
                <c:pt idx="6">
                  <c:v>0.44600000000000001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727808"/>
        <c:axId val="116730496"/>
      </c:lineChart>
      <c:catAx>
        <c:axId val="11672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730496"/>
        <c:crosses val="autoZero"/>
        <c:auto val="1"/>
        <c:lblAlgn val="ctr"/>
        <c:lblOffset val="100"/>
        <c:noMultiLvlLbl val="0"/>
      </c:catAx>
      <c:valAx>
        <c:axId val="1167304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7278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Характеристика пациентов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081583552055995E-2"/>
          <c:y val="0.30780839895013123"/>
          <c:w val="0.80241601049868772"/>
          <c:h val="0.3173290317876932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'Статистика (общ к-во пац-в'!$D$22</c:f>
              <c:strCache>
                <c:ptCount val="1"/>
                <c:pt idx="0">
                  <c:v>100% (387)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'Статистика (общ к-во пац-в'!$C$23:$C$27</c:f>
              <c:strCache>
                <c:ptCount val="5"/>
                <c:pt idx="0">
                  <c:v>Общая летальность</c:v>
                </c:pt>
                <c:pt idx="1">
                  <c:v>Пациенты с COVID +</c:v>
                </c:pt>
                <c:pt idx="2">
                  <c:v>Лет-ть при COVID+ </c:v>
                </c:pt>
                <c:pt idx="3">
                  <c:v>Пациенты с COVID -</c:v>
                </c:pt>
                <c:pt idx="4">
                  <c:v>Лет-ть при COVID-</c:v>
                </c:pt>
              </c:strCache>
            </c:strRef>
          </c:cat>
          <c:val>
            <c:numRef>
              <c:f>'Статистика (общ к-во пац-в'!$D$23:$D$27</c:f>
              <c:numCache>
                <c:formatCode>0.00%</c:formatCode>
                <c:ptCount val="5"/>
                <c:pt idx="0">
                  <c:v>0.33800000000000002</c:v>
                </c:pt>
                <c:pt idx="1">
                  <c:v>0.60499999999999998</c:v>
                </c:pt>
                <c:pt idx="2">
                  <c:v>0.33040000000000003</c:v>
                </c:pt>
                <c:pt idx="3">
                  <c:v>0.39500000000000002</c:v>
                </c:pt>
                <c:pt idx="4">
                  <c:v>0.31759999999999999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14289664"/>
        <c:axId val="115169152"/>
        <c:axId val="113397760"/>
      </c:bar3DChart>
      <c:catAx>
        <c:axId val="1142896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5169152"/>
        <c:crosses val="autoZero"/>
        <c:auto val="1"/>
        <c:lblAlgn val="ctr"/>
        <c:lblOffset val="100"/>
        <c:noMultiLvlLbl val="0"/>
      </c:catAx>
      <c:valAx>
        <c:axId val="11516915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114289664"/>
        <c:crosses val="autoZero"/>
        <c:crossBetween val="between"/>
      </c:valAx>
      <c:serAx>
        <c:axId val="113397760"/>
        <c:scaling>
          <c:orientation val="minMax"/>
        </c:scaling>
        <c:delete val="0"/>
        <c:axPos val="b"/>
        <c:majorTickMark val="out"/>
        <c:minorTickMark val="none"/>
        <c:tickLblPos val="nextTo"/>
        <c:crossAx val="115169152"/>
        <c:crosses val="autoZero"/>
      </c:ser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>
        <c:manualLayout>
          <c:xMode val="edge"/>
          <c:yMode val="edge"/>
          <c:x val="0.24429331155047659"/>
          <c:y val="3.11819301942159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256114246024254E-2"/>
          <c:y val="0.44379088791978472"/>
          <c:w val="0.93487771507951489"/>
          <c:h val="0.42955850560804149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КОВИД-19.xlsx]Лист3'!$F$109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С-'!$C$111:$C$115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КОВИД-19.xlsx]Лист3'!$F$111:$F$115</c:f>
              <c:numCache>
                <c:formatCode>General</c:formatCode>
                <c:ptCount val="5"/>
                <c:pt idx="0">
                  <c:v>1.33</c:v>
                </c:pt>
                <c:pt idx="1">
                  <c:v>0.19</c:v>
                </c:pt>
                <c:pt idx="2">
                  <c:v>0.81</c:v>
                </c:pt>
                <c:pt idx="3">
                  <c:v>0.3</c:v>
                </c:pt>
                <c:pt idx="4">
                  <c:v>0.4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750208"/>
        <c:axId val="116761344"/>
      </c:lineChart>
      <c:catAx>
        <c:axId val="11675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761344"/>
        <c:crosses val="autoZero"/>
        <c:auto val="1"/>
        <c:lblAlgn val="ctr"/>
        <c:lblOffset val="100"/>
        <c:noMultiLvlLbl val="0"/>
      </c:catAx>
      <c:valAx>
        <c:axId val="1167613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7502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291326053377581E-2"/>
          <c:y val="0.49604825659650131"/>
          <c:w val="0.93741734789324482"/>
          <c:h val="0.37021814418645849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КОВИД-19.xlsx]Лист3'!$F$128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С-'!$C$130:$C$135</c:f>
              <c:strCache>
                <c:ptCount val="6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</c:strCache>
            </c:strRef>
          </c:cat>
          <c:val>
            <c:numRef>
              <c:f>'C:\Users\Vitaminka\Desktop\[30.09.20 КОВИД-19.xlsx]Лист3'!$F$130:$F$135</c:f>
              <c:numCache>
                <c:formatCode>General</c:formatCode>
                <c:ptCount val="6"/>
                <c:pt idx="0">
                  <c:v>0.87</c:v>
                </c:pt>
                <c:pt idx="1">
                  <c:v>0.66</c:v>
                </c:pt>
                <c:pt idx="2">
                  <c:v>0.5</c:v>
                </c:pt>
                <c:pt idx="3">
                  <c:v>0.25</c:v>
                </c:pt>
                <c:pt idx="4">
                  <c:v>0.31</c:v>
                </c:pt>
                <c:pt idx="5">
                  <c:v>0.33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121024"/>
        <c:axId val="117123712"/>
      </c:lineChart>
      <c:catAx>
        <c:axId val="11712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123712"/>
        <c:crosses val="autoZero"/>
        <c:auto val="1"/>
        <c:lblAlgn val="ctr"/>
        <c:lblOffset val="100"/>
        <c:noMultiLvlLbl val="0"/>
      </c:catAx>
      <c:valAx>
        <c:axId val="1171237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1210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025763695735203E-2"/>
          <c:y val="0.32641328143084408"/>
          <c:w val="0.93994847260852965"/>
          <c:h val="0.56216688692704553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С+'!$H$1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С+'!$C$3:$C$9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С+'!$H$3:$H$9</c:f>
              <c:numCache>
                <c:formatCode>General</c:formatCode>
                <c:ptCount val="7"/>
                <c:pt idx="0">
                  <c:v>3</c:v>
                </c:pt>
                <c:pt idx="1">
                  <c:v>4.2</c:v>
                </c:pt>
                <c:pt idx="2">
                  <c:v>4.2</c:v>
                </c:pt>
                <c:pt idx="3">
                  <c:v>3.8</c:v>
                </c:pt>
                <c:pt idx="4">
                  <c:v>4.3</c:v>
                </c:pt>
                <c:pt idx="5">
                  <c:v>4.4000000000000004</c:v>
                </c:pt>
                <c:pt idx="6">
                  <c:v>4.5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168384"/>
        <c:axId val="116850688"/>
      </c:lineChart>
      <c:catAx>
        <c:axId val="11716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850688"/>
        <c:crosses val="autoZero"/>
        <c:auto val="1"/>
        <c:lblAlgn val="ctr"/>
        <c:lblOffset val="100"/>
        <c:noMultiLvlLbl val="0"/>
      </c:catAx>
      <c:valAx>
        <c:axId val="116850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1683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951571503427386E-2"/>
          <c:y val="0.32641328143084408"/>
          <c:w val="0.94009685699314527"/>
          <c:h val="0.56216688692704553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С+'!$H$20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С+'!$C$22:$C$28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С+'!$H$22:$H$28</c:f>
              <c:numCache>
                <c:formatCode>General</c:formatCode>
                <c:ptCount val="7"/>
                <c:pt idx="0">
                  <c:v>3.6</c:v>
                </c:pt>
                <c:pt idx="1">
                  <c:v>4</c:v>
                </c:pt>
                <c:pt idx="2">
                  <c:v>4.3</c:v>
                </c:pt>
                <c:pt idx="3">
                  <c:v>4.2</c:v>
                </c:pt>
                <c:pt idx="4">
                  <c:v>4.0999999999999996</c:v>
                </c:pt>
                <c:pt idx="5">
                  <c:v>3.9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854144"/>
        <c:axId val="116872704"/>
      </c:lineChart>
      <c:catAx>
        <c:axId val="11685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872704"/>
        <c:crosses val="autoZero"/>
        <c:auto val="1"/>
        <c:lblAlgn val="ctr"/>
        <c:lblOffset val="100"/>
        <c:noMultiLvlLbl val="0"/>
      </c:catAx>
      <c:valAx>
        <c:axId val="1168727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8541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0650875848554646E-2"/>
          <c:y val="0.3443097716256206"/>
          <c:w val="0.93888888888888888"/>
          <c:h val="0.52322676901089127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КОВИД-19.xlsx]Лист3'!$H$2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С-'!$C$4:$C$10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КОВИД-19.xlsx]Лист3'!$H$4:$H$10</c:f>
              <c:numCache>
                <c:formatCode>General</c:formatCode>
                <c:ptCount val="7"/>
                <c:pt idx="0">
                  <c:v>3.35</c:v>
                </c:pt>
                <c:pt idx="1">
                  <c:v>4.2</c:v>
                </c:pt>
                <c:pt idx="2">
                  <c:v>4.0199999999999996</c:v>
                </c:pt>
                <c:pt idx="3">
                  <c:v>4.25</c:v>
                </c:pt>
                <c:pt idx="4">
                  <c:v>4.29</c:v>
                </c:pt>
                <c:pt idx="5">
                  <c:v>4.57</c:v>
                </c:pt>
                <c:pt idx="6">
                  <c:v>4.57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909184"/>
        <c:axId val="116912128"/>
      </c:lineChart>
      <c:catAx>
        <c:axId val="11690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912128"/>
        <c:crosses val="autoZero"/>
        <c:auto val="1"/>
        <c:lblAlgn val="ctr"/>
        <c:lblOffset val="100"/>
        <c:noMultiLvlLbl val="0"/>
      </c:catAx>
      <c:valAx>
        <c:axId val="1169121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9091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804298611629672E-2"/>
          <c:y val="0.33861361705369608"/>
          <c:w val="0.9363914027767406"/>
          <c:h val="0.54901273131087613"/>
        </c:manualLayout>
      </c:layout>
      <c:lineChart>
        <c:grouping val="standard"/>
        <c:varyColors val="0"/>
        <c:ser>
          <c:idx val="0"/>
          <c:order val="0"/>
          <c:tx>
            <c:v>SpO2/ЧДД</c:v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С-'!$C$23:$C$27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КОВИД-19.xlsx]Лист3'!$H$23:$H$27</c:f>
              <c:numCache>
                <c:formatCode>General</c:formatCode>
                <c:ptCount val="5"/>
                <c:pt idx="0">
                  <c:v>3.37</c:v>
                </c:pt>
                <c:pt idx="1">
                  <c:v>3.95</c:v>
                </c:pt>
                <c:pt idx="2">
                  <c:v>3.4</c:v>
                </c:pt>
                <c:pt idx="3">
                  <c:v>4.3</c:v>
                </c:pt>
                <c:pt idx="4">
                  <c:v>3.95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935680"/>
        <c:axId val="116946816"/>
      </c:lineChart>
      <c:catAx>
        <c:axId val="11693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946816"/>
        <c:crosses val="autoZero"/>
        <c:auto val="1"/>
        <c:lblAlgn val="ctr"/>
        <c:lblOffset val="100"/>
        <c:noMultiLvlLbl val="0"/>
      </c:catAx>
      <c:valAx>
        <c:axId val="116946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9356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'ГРАФИКИ С+'!$H$38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С+'!$C$40:$C$46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С+'!$H$40:$H$46</c:f>
              <c:numCache>
                <c:formatCode>General</c:formatCode>
                <c:ptCount val="7"/>
                <c:pt idx="0">
                  <c:v>3.8</c:v>
                </c:pt>
                <c:pt idx="1">
                  <c:v>4</c:v>
                </c:pt>
                <c:pt idx="2">
                  <c:v>4.2</c:v>
                </c:pt>
                <c:pt idx="3">
                  <c:v>4.2</c:v>
                </c:pt>
                <c:pt idx="4">
                  <c:v>4.2</c:v>
                </c:pt>
                <c:pt idx="5">
                  <c:v>4.4000000000000004</c:v>
                </c:pt>
                <c:pt idx="6">
                  <c:v>4.4000000000000004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964736"/>
        <c:axId val="117061888"/>
      </c:lineChart>
      <c:catAx>
        <c:axId val="11696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061888"/>
        <c:crosses val="autoZero"/>
        <c:auto val="1"/>
        <c:lblAlgn val="ctr"/>
        <c:lblOffset val="100"/>
        <c:noMultiLvlLbl val="0"/>
      </c:catAx>
      <c:valAx>
        <c:axId val="1170618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696473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951571503427386E-2"/>
          <c:y val="0.69217391053912602"/>
          <c:w val="0.94009685699314527"/>
          <c:h val="0.19640625781876345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С+'!$H$55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С+'!$C$57:$C$63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С+'!$H$57:$H$63</c:f>
              <c:numCache>
                <c:formatCode>General</c:formatCode>
                <c:ptCount val="7"/>
                <c:pt idx="0">
                  <c:v>3.4</c:v>
                </c:pt>
                <c:pt idx="1">
                  <c:v>3.5</c:v>
                </c:pt>
                <c:pt idx="2">
                  <c:v>3.9</c:v>
                </c:pt>
                <c:pt idx="3">
                  <c:v>3.9</c:v>
                </c:pt>
                <c:pt idx="4">
                  <c:v>4.3</c:v>
                </c:pt>
                <c:pt idx="5">
                  <c:v>4.4000000000000004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081600"/>
        <c:axId val="117105024"/>
      </c:lineChart>
      <c:catAx>
        <c:axId val="11708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105024"/>
        <c:crosses val="autoZero"/>
        <c:auto val="1"/>
        <c:lblAlgn val="ctr"/>
        <c:lblOffset val="100"/>
        <c:noMultiLvlLbl val="0"/>
      </c:catAx>
      <c:valAx>
        <c:axId val="1171050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0816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291326053377581E-2"/>
          <c:y val="0.17133938300845164"/>
          <c:w val="0.93741734789324482"/>
          <c:h val="0.70725694278279305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КОВИД-19.xlsx]Лист3'!$H$37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С-'!$C$39:$C$45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КОВИД-19.xlsx]Лист3'!$H$39:$H$45</c:f>
              <c:numCache>
                <c:formatCode>General</c:formatCode>
                <c:ptCount val="7"/>
                <c:pt idx="0">
                  <c:v>3.7</c:v>
                </c:pt>
                <c:pt idx="1">
                  <c:v>4.1100000000000003</c:v>
                </c:pt>
                <c:pt idx="2">
                  <c:v>4.3</c:v>
                </c:pt>
                <c:pt idx="3">
                  <c:v>4.2699999999999996</c:v>
                </c:pt>
                <c:pt idx="4">
                  <c:v>4.42</c:v>
                </c:pt>
                <c:pt idx="5">
                  <c:v>4.42</c:v>
                </c:pt>
                <c:pt idx="6">
                  <c:v>4.2699999999999996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190656"/>
        <c:axId val="117193344"/>
      </c:lineChart>
      <c:catAx>
        <c:axId val="1171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193344"/>
        <c:crosses val="autoZero"/>
        <c:auto val="1"/>
        <c:lblAlgn val="ctr"/>
        <c:lblOffset val="100"/>
        <c:noMultiLvlLbl val="0"/>
      </c:catAx>
      <c:valAx>
        <c:axId val="1171933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1906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816264602002896E-2"/>
          <c:y val="0.54051877118758573"/>
          <c:w val="0.93636747079599425"/>
          <c:h val="0.34331583277533728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КОВИД-19.xlsx]Лист3'!$H$56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С-'!$C$58:$C$62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КОВИД-19.xlsx]Лист3'!$H$58:$H$62</c:f>
              <c:numCache>
                <c:formatCode>General</c:formatCode>
                <c:ptCount val="5"/>
                <c:pt idx="0">
                  <c:v>3.79</c:v>
                </c:pt>
                <c:pt idx="1">
                  <c:v>4.2</c:v>
                </c:pt>
                <c:pt idx="2">
                  <c:v>4.53</c:v>
                </c:pt>
                <c:pt idx="3">
                  <c:v>4.1100000000000003</c:v>
                </c:pt>
                <c:pt idx="4">
                  <c:v>3.18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204864"/>
        <c:axId val="117216000"/>
      </c:lineChart>
      <c:catAx>
        <c:axId val="11720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216000"/>
        <c:crosses val="autoZero"/>
        <c:auto val="1"/>
        <c:lblAlgn val="ctr"/>
        <c:lblOffset val="100"/>
        <c:noMultiLvlLbl val="0"/>
      </c:catAx>
      <c:valAx>
        <c:axId val="1172160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204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09270771825418E-2"/>
          <c:y val="3.4998378864933379E-2"/>
          <c:w val="0.95534953840387959"/>
          <c:h val="0.86955219261351913"/>
        </c:manualLayout>
      </c:layout>
      <c:bar3DChart>
        <c:barDir val="col"/>
        <c:grouping val="clustered"/>
        <c:varyColors val="0"/>
        <c:ser>
          <c:idx val="0"/>
          <c:order val="0"/>
          <c:tx>
            <c:v>Выжившие</c:v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4.4839655862114174E-3"/>
                  <c:y val="-2.8333862889016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6258636782664E-2"/>
                  <c:y val="-1.6528086685259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'НИВЛ ГРАФИКИ'!$C$24:$F$24</c:f>
              <c:strCache>
                <c:ptCount val="4"/>
                <c:pt idx="0">
                  <c:v>34-49 лет</c:v>
                </c:pt>
                <c:pt idx="1">
                  <c:v>50-69 лет</c:v>
                </c:pt>
                <c:pt idx="2">
                  <c:v>70-79 лет</c:v>
                </c:pt>
                <c:pt idx="3">
                  <c:v>80-95 лет</c:v>
                </c:pt>
              </c:strCache>
            </c:strRef>
          </c:cat>
          <c:val>
            <c:numRef>
              <c:f>'C:\Users\Vitaminka\Desktop\[Лист Microsoft Excel.xlsx]НИВЛ'!$C$16:$F$16</c:f>
              <c:numCache>
                <c:formatCode>General</c:formatCode>
                <c:ptCount val="4"/>
                <c:pt idx="0">
                  <c:v>13.7</c:v>
                </c:pt>
                <c:pt idx="1">
                  <c:v>11.3</c:v>
                </c:pt>
                <c:pt idx="2">
                  <c:v>7.3</c:v>
                </c:pt>
                <c:pt idx="3">
                  <c:v>14.6</c:v>
                </c:pt>
              </c:numCache>
            </c:numRef>
          </c:val>
        </c:ser>
        <c:ser>
          <c:idx val="1"/>
          <c:order val="1"/>
          <c:tx>
            <c:v>Умершие</c:v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793586234484567E-2"/>
                  <c:y val="-1.8889241926011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946551954038058E-2"/>
                  <c:y val="-2.8333862889016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441207149441864E-2"/>
                  <c:y val="-2.125039716676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57241563230447E-2"/>
                  <c:y val="-2.8333862889016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'НИВЛ ГРАФИКИ'!$C$24:$F$24</c:f>
              <c:strCache>
                <c:ptCount val="4"/>
                <c:pt idx="0">
                  <c:v>34-49 лет</c:v>
                </c:pt>
                <c:pt idx="1">
                  <c:v>50-69 лет</c:v>
                </c:pt>
                <c:pt idx="2">
                  <c:v>70-79 лет</c:v>
                </c:pt>
                <c:pt idx="3">
                  <c:v>80-95 лет</c:v>
                </c:pt>
              </c:strCache>
            </c:strRef>
          </c:cat>
          <c:val>
            <c:numRef>
              <c:f>'C:\Users\Vitaminka\Desktop\[Лист Microsoft Excel.xlsx]НИВЛ'!$C$17:$F$17</c:f>
              <c:numCache>
                <c:formatCode>General</c:formatCode>
                <c:ptCount val="4"/>
                <c:pt idx="0">
                  <c:v>4.3</c:v>
                </c:pt>
                <c:pt idx="1">
                  <c:v>2.8</c:v>
                </c:pt>
                <c:pt idx="2">
                  <c:v>10.5</c:v>
                </c:pt>
                <c:pt idx="3">
                  <c:v>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5202688"/>
        <c:axId val="115216768"/>
        <c:axId val="0"/>
      </c:bar3DChart>
      <c:catAx>
        <c:axId val="1152026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5216768"/>
        <c:crosses val="autoZero"/>
        <c:auto val="1"/>
        <c:lblAlgn val="ctr"/>
        <c:lblOffset val="100"/>
        <c:noMultiLvlLbl val="0"/>
      </c:catAx>
      <c:valAx>
        <c:axId val="115216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52026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'ГРАФИКИ С+'!$H$71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С+'!$C$73:$C$79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С+'!$H$73:$H$79</c:f>
              <c:numCache>
                <c:formatCode>General</c:formatCode>
                <c:ptCount val="7"/>
                <c:pt idx="0">
                  <c:v>4</c:v>
                </c:pt>
                <c:pt idx="1">
                  <c:v>3.8</c:v>
                </c:pt>
                <c:pt idx="2">
                  <c:v>4</c:v>
                </c:pt>
                <c:pt idx="3">
                  <c:v>4</c:v>
                </c:pt>
                <c:pt idx="4">
                  <c:v>4.0999999999999996</c:v>
                </c:pt>
                <c:pt idx="5">
                  <c:v>4.5</c:v>
                </c:pt>
                <c:pt idx="6">
                  <c:v>4.3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311744"/>
        <c:axId val="117355648"/>
      </c:lineChart>
      <c:catAx>
        <c:axId val="11731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355648"/>
        <c:crosses val="autoZero"/>
        <c:auto val="1"/>
        <c:lblAlgn val="ctr"/>
        <c:lblOffset val="100"/>
        <c:noMultiLvlLbl val="0"/>
      </c:catAx>
      <c:valAx>
        <c:axId val="117355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3117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'ГРАФИКИ С+'!$H$88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С+'!$C$90:$C$96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С+'!$H$90:$H$96</c:f>
              <c:numCache>
                <c:formatCode>General</c:formatCode>
                <c:ptCount val="7"/>
                <c:pt idx="0">
                  <c:v>3.6</c:v>
                </c:pt>
                <c:pt idx="1">
                  <c:v>3.7</c:v>
                </c:pt>
                <c:pt idx="2">
                  <c:v>3.9</c:v>
                </c:pt>
                <c:pt idx="3">
                  <c:v>3.8</c:v>
                </c:pt>
                <c:pt idx="4">
                  <c:v>3.7</c:v>
                </c:pt>
                <c:pt idx="5">
                  <c:v>3.7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379456"/>
        <c:axId val="117382144"/>
      </c:lineChart>
      <c:catAx>
        <c:axId val="11737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382144"/>
        <c:crosses val="autoZero"/>
        <c:auto val="1"/>
        <c:lblAlgn val="ctr"/>
        <c:lblOffset val="100"/>
        <c:noMultiLvlLbl val="0"/>
      </c:catAx>
      <c:valAx>
        <c:axId val="1173821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3794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622460992498753E-2"/>
          <c:y val="0.30179687045694159"/>
          <c:w val="0.94075507801500247"/>
          <c:h val="0.56778485423867087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КОВИД-19.xlsx]Лист3'!$H$73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С-'!$C$75:$C$81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КОВИД-19.xlsx]Лист3'!$H$75:$H$81</c:f>
              <c:numCache>
                <c:formatCode>General</c:formatCode>
                <c:ptCount val="7"/>
                <c:pt idx="0">
                  <c:v>3.8</c:v>
                </c:pt>
                <c:pt idx="1">
                  <c:v>4.2699999999999996</c:v>
                </c:pt>
                <c:pt idx="2">
                  <c:v>3.9</c:v>
                </c:pt>
                <c:pt idx="3">
                  <c:v>4.3</c:v>
                </c:pt>
                <c:pt idx="4">
                  <c:v>4.2</c:v>
                </c:pt>
                <c:pt idx="5">
                  <c:v>4.4000000000000004</c:v>
                </c:pt>
                <c:pt idx="6">
                  <c:v>4.4000000000000004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393664"/>
        <c:axId val="117408896"/>
      </c:lineChart>
      <c:catAx>
        <c:axId val="11739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408896"/>
        <c:crosses val="autoZero"/>
        <c:auto val="1"/>
        <c:lblAlgn val="ctr"/>
        <c:lblOffset val="100"/>
        <c:noMultiLvlLbl val="0"/>
      </c:catAx>
      <c:valAx>
        <c:axId val="1174088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3936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804298611629672E-2"/>
          <c:y val="0.33469664286260364"/>
          <c:w val="0.9363914027767406"/>
          <c:h val="0.53457643283718892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КОВИД-19.xlsx]Лист3'!$H$92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С-'!$C$94:$C$98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КОВИД-19.xlsx]Лист3'!$H$94:$H$98</c:f>
              <c:numCache>
                <c:formatCode>General</c:formatCode>
                <c:ptCount val="5"/>
                <c:pt idx="0">
                  <c:v>3.8</c:v>
                </c:pt>
                <c:pt idx="1">
                  <c:v>4.0999999999999996</c:v>
                </c:pt>
                <c:pt idx="2">
                  <c:v>3.8</c:v>
                </c:pt>
                <c:pt idx="3">
                  <c:v>4</c:v>
                </c:pt>
                <c:pt idx="4">
                  <c:v>4.4000000000000004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417088"/>
        <c:axId val="117443584"/>
      </c:lineChart>
      <c:catAx>
        <c:axId val="11741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443584"/>
        <c:crosses val="autoZero"/>
        <c:auto val="1"/>
        <c:lblAlgn val="ctr"/>
        <c:lblOffset val="100"/>
        <c:noMultiLvlLbl val="0"/>
      </c:catAx>
      <c:valAx>
        <c:axId val="1174435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4170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951571503427386E-2"/>
          <c:y val="0.27154918706460174"/>
          <c:w val="0.94009685699314527"/>
          <c:h val="0.61703098129328782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С+'!$H$105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С+'!$C$107:$C$113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С+'!$H$107:$H$113</c:f>
              <c:numCache>
                <c:formatCode>General</c:formatCode>
                <c:ptCount val="7"/>
                <c:pt idx="0">
                  <c:v>3.7</c:v>
                </c:pt>
                <c:pt idx="1">
                  <c:v>4</c:v>
                </c:pt>
                <c:pt idx="2">
                  <c:v>4.0999999999999996</c:v>
                </c:pt>
                <c:pt idx="3">
                  <c:v>4.2</c:v>
                </c:pt>
                <c:pt idx="4">
                  <c:v>4.4000000000000004</c:v>
                </c:pt>
                <c:pt idx="5">
                  <c:v>3.8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458816"/>
        <c:axId val="117493760"/>
      </c:lineChart>
      <c:catAx>
        <c:axId val="11745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493760"/>
        <c:crosses val="autoZero"/>
        <c:auto val="1"/>
        <c:lblAlgn val="ctr"/>
        <c:lblOffset val="100"/>
        <c:noMultiLvlLbl val="0"/>
      </c:catAx>
      <c:valAx>
        <c:axId val="1174937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4588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951571503427386E-2"/>
          <c:y val="0.27612119492845527"/>
          <c:w val="0.94009685699314527"/>
          <c:h val="0.61245897342943434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С+'!$H$121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С+'!$C$123:$C$129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С+'!$H$123:$H$129</c:f>
              <c:numCache>
                <c:formatCode>General</c:formatCode>
                <c:ptCount val="7"/>
                <c:pt idx="0">
                  <c:v>3.6</c:v>
                </c:pt>
                <c:pt idx="1">
                  <c:v>3.9</c:v>
                </c:pt>
                <c:pt idx="2">
                  <c:v>4.3</c:v>
                </c:pt>
                <c:pt idx="3">
                  <c:v>3.6</c:v>
                </c:pt>
                <c:pt idx="4">
                  <c:v>3.9</c:v>
                </c:pt>
                <c:pt idx="5">
                  <c:v>4.3</c:v>
                </c:pt>
                <c:pt idx="6">
                  <c:v>4.2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510144"/>
        <c:axId val="117536640"/>
      </c:lineChart>
      <c:catAx>
        <c:axId val="11751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536640"/>
        <c:crosses val="autoZero"/>
        <c:auto val="1"/>
        <c:lblAlgn val="ctr"/>
        <c:lblOffset val="100"/>
        <c:noMultiLvlLbl val="0"/>
      </c:catAx>
      <c:valAx>
        <c:axId val="117536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5101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081774191603461E-2"/>
          <c:y val="0.26881462539649298"/>
          <c:w val="0.93983645161679308"/>
          <c:h val="0.61502002216719831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КОВИД-19.xlsx]Лист3'!$H$109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С-'!$C$111:$C$115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КОВИД-19.xlsx]Лист3'!$H$111:$H$115</c:f>
              <c:numCache>
                <c:formatCode>General</c:formatCode>
                <c:ptCount val="5"/>
                <c:pt idx="0">
                  <c:v>4.0999999999999996</c:v>
                </c:pt>
                <c:pt idx="1">
                  <c:v>3.9</c:v>
                </c:pt>
                <c:pt idx="2">
                  <c:v>4.47</c:v>
                </c:pt>
                <c:pt idx="3">
                  <c:v>4.3</c:v>
                </c:pt>
                <c:pt idx="4">
                  <c:v>4.42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556352"/>
        <c:axId val="117559296"/>
      </c:lineChart>
      <c:catAx>
        <c:axId val="11755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559296"/>
        <c:crosses val="autoZero"/>
        <c:auto val="1"/>
        <c:lblAlgn val="ctr"/>
        <c:lblOffset val="100"/>
        <c:noMultiLvlLbl val="0"/>
      </c:catAx>
      <c:valAx>
        <c:axId val="1175592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5563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081774191603461E-2"/>
          <c:y val="0.35956730116406821"/>
          <c:w val="0.93983645161679308"/>
          <c:h val="0.5210404862422694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КОВИД-19.xlsx]Лист3'!$H$128</c:f>
              <c:strCache>
                <c:ptCount val="1"/>
                <c:pt idx="0">
                  <c:v>SpО2/ЧДД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С-'!$C$130:$C$135</c:f>
              <c:strCache>
                <c:ptCount val="6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</c:strCache>
            </c:strRef>
          </c:cat>
          <c:val>
            <c:numRef>
              <c:f>'C:\Users\Vitaminka\Desktop\[30.09.20 КОВИД-19.xlsx]Лист3'!$H$130:$H$135</c:f>
              <c:numCache>
                <c:formatCode>General</c:formatCode>
                <c:ptCount val="6"/>
                <c:pt idx="0">
                  <c:v>3.8</c:v>
                </c:pt>
                <c:pt idx="1">
                  <c:v>3.75</c:v>
                </c:pt>
                <c:pt idx="2">
                  <c:v>4.07</c:v>
                </c:pt>
                <c:pt idx="3">
                  <c:v>4.3</c:v>
                </c:pt>
                <c:pt idx="4">
                  <c:v>3.69</c:v>
                </c:pt>
                <c:pt idx="5">
                  <c:v>4.1500000000000004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578752"/>
        <c:axId val="117593984"/>
      </c:lineChart>
      <c:catAx>
        <c:axId val="11757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593984"/>
        <c:crosses val="autoZero"/>
        <c:auto val="1"/>
        <c:lblAlgn val="ctr"/>
        <c:lblOffset val="100"/>
        <c:noMultiLvlLbl val="0"/>
      </c:catAx>
      <c:valAx>
        <c:axId val="1175939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5787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392531399814293E-2"/>
          <c:y val="0.40911536607219762"/>
          <c:w val="0.93921493720037141"/>
          <c:h val="0.47548127457922384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С+'!$I$1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С+'!$C$3:$C$9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С+'!$I$3:$I$9</c:f>
              <c:numCache>
                <c:formatCode>General</c:formatCode>
                <c:ptCount val="7"/>
                <c:pt idx="0">
                  <c:v>232.8</c:v>
                </c:pt>
                <c:pt idx="1">
                  <c:v>229.4</c:v>
                </c:pt>
                <c:pt idx="2">
                  <c:v>223</c:v>
                </c:pt>
                <c:pt idx="3">
                  <c:v>205.6</c:v>
                </c:pt>
                <c:pt idx="4">
                  <c:v>245</c:v>
                </c:pt>
                <c:pt idx="5">
                  <c:v>302.10000000000002</c:v>
                </c:pt>
                <c:pt idx="6">
                  <c:v>298.2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645312"/>
        <c:axId val="117648000"/>
      </c:lineChart>
      <c:catAx>
        <c:axId val="11764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648000"/>
        <c:crosses val="autoZero"/>
        <c:auto val="1"/>
        <c:lblAlgn val="ctr"/>
        <c:lblOffset val="100"/>
        <c:noMultiLvlLbl val="0"/>
      </c:catAx>
      <c:valAx>
        <c:axId val="1176480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6453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392531399814293E-2"/>
          <c:y val="0.33808321743248232"/>
          <c:w val="0.93921493720037141"/>
          <c:h val="0.54651346624954789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С+'!$I$20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С+'!$C$22:$C$28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С+'!$I$22:$I$28</c:f>
              <c:numCache>
                <c:formatCode>General</c:formatCode>
                <c:ptCount val="7"/>
                <c:pt idx="0">
                  <c:v>273.3</c:v>
                </c:pt>
                <c:pt idx="1">
                  <c:v>261.3</c:v>
                </c:pt>
                <c:pt idx="2">
                  <c:v>336</c:v>
                </c:pt>
                <c:pt idx="3">
                  <c:v>262.5</c:v>
                </c:pt>
                <c:pt idx="4">
                  <c:v>211.5</c:v>
                </c:pt>
                <c:pt idx="5">
                  <c:v>187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663616"/>
        <c:axId val="117682944"/>
      </c:lineChart>
      <c:catAx>
        <c:axId val="11766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682944"/>
        <c:crosses val="autoZero"/>
        <c:auto val="1"/>
        <c:lblAlgn val="ctr"/>
        <c:lblOffset val="100"/>
        <c:noMultiLvlLbl val="0"/>
      </c:catAx>
      <c:valAx>
        <c:axId val="117682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6636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6465076343388865E-2"/>
          <c:w val="1"/>
          <c:h val="0.84136142085082843"/>
        </c:manualLayout>
      </c:layout>
      <c:bar3DChart>
        <c:barDir val="col"/>
        <c:grouping val="clustered"/>
        <c:varyColors val="0"/>
        <c:ser>
          <c:idx val="0"/>
          <c:order val="0"/>
          <c:tx>
            <c:v>Выжившие</c:v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0119550710161357E-2"/>
                  <c:y val="-2.3515905640114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119550710161384E-2"/>
                  <c:y val="-1.6461133948079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36950304354879E-3"/>
                  <c:y val="-2.1164315076102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010850913064635E-2"/>
                  <c:y val="-1.4109543384068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'НИВЛ ГРАФИКИ'!$C$24:$F$24</c:f>
              <c:strCache>
                <c:ptCount val="4"/>
                <c:pt idx="0">
                  <c:v>34-49 лет</c:v>
                </c:pt>
                <c:pt idx="1">
                  <c:v>50-69 лет</c:v>
                </c:pt>
                <c:pt idx="2">
                  <c:v>70-79 лет</c:v>
                </c:pt>
                <c:pt idx="3">
                  <c:v>80-95 лет</c:v>
                </c:pt>
              </c:strCache>
            </c:strRef>
          </c:cat>
          <c:val>
            <c:numRef>
              <c:f>'C:\Users\Vitaminka\Desktop\[Лист Microsoft Excel.xlsx]НИВЛ'!$C$25:$F$25</c:f>
              <c:numCache>
                <c:formatCode>General</c:formatCode>
                <c:ptCount val="4"/>
                <c:pt idx="0">
                  <c:v>2</c:v>
                </c:pt>
                <c:pt idx="1">
                  <c:v>7.8</c:v>
                </c:pt>
                <c:pt idx="2">
                  <c:v>5.8</c:v>
                </c:pt>
                <c:pt idx="3">
                  <c:v>14.6</c:v>
                </c:pt>
              </c:numCache>
            </c:numRef>
          </c:val>
        </c:ser>
        <c:ser>
          <c:idx val="1"/>
          <c:order val="1"/>
          <c:tx>
            <c:v>Умершие</c:v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8.6739006087097302E-3"/>
                  <c:y val="-1.4109543384068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239101420322769E-2"/>
                  <c:y val="-2.3515905640114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673900608709758E-3"/>
                  <c:y val="-1.4109543384068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565200811613009E-2"/>
                  <c:y val="-2.3515905640113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'НИВЛ ГРАФИКИ'!$C$24:$F$24</c:f>
              <c:strCache>
                <c:ptCount val="4"/>
                <c:pt idx="0">
                  <c:v>34-49 лет</c:v>
                </c:pt>
                <c:pt idx="1">
                  <c:v>50-69 лет</c:v>
                </c:pt>
                <c:pt idx="2">
                  <c:v>70-79 лет</c:v>
                </c:pt>
                <c:pt idx="3">
                  <c:v>80-95 лет</c:v>
                </c:pt>
              </c:strCache>
            </c:strRef>
          </c:cat>
          <c:val>
            <c:numRef>
              <c:f>'C:\Users\Vitaminka\Desktop\[Лист Microsoft Excel.xlsx]НИВЛ'!$C$26:$F$26</c:f>
              <c:numCache>
                <c:formatCode>General</c:formatCode>
                <c:ptCount val="4"/>
                <c:pt idx="0">
                  <c:v>4.5999999999999996</c:v>
                </c:pt>
                <c:pt idx="1">
                  <c:v>2.8</c:v>
                </c:pt>
                <c:pt idx="2">
                  <c:v>7.75</c:v>
                </c:pt>
                <c:pt idx="3">
                  <c:v>2.75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5267456"/>
        <c:axId val="115268992"/>
        <c:axId val="0"/>
      </c:bar3DChart>
      <c:catAx>
        <c:axId val="1152674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5268992"/>
        <c:crosses val="autoZero"/>
        <c:auto val="1"/>
        <c:lblAlgn val="ctr"/>
        <c:lblOffset val="100"/>
        <c:noMultiLvlLbl val="0"/>
      </c:catAx>
      <c:valAx>
        <c:axId val="1152689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526745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4210127126192642E-2"/>
          <c:y val="0.42900813827316675"/>
          <c:w val="0.93888888888888888"/>
          <c:h val="0.43186406306555791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КОВИД-19.xlsx]Лист3'!$I$2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С-'!$C$4:$C$10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КОВИД-19.xlsx]Лист3'!$I$4:$I$10</c:f>
              <c:numCache>
                <c:formatCode>General</c:formatCode>
                <c:ptCount val="7"/>
                <c:pt idx="0">
                  <c:v>230</c:v>
                </c:pt>
                <c:pt idx="1">
                  <c:v>256</c:v>
                </c:pt>
                <c:pt idx="2">
                  <c:v>239</c:v>
                </c:pt>
                <c:pt idx="3">
                  <c:v>221</c:v>
                </c:pt>
                <c:pt idx="4">
                  <c:v>373</c:v>
                </c:pt>
                <c:pt idx="5">
                  <c:v>243</c:v>
                </c:pt>
                <c:pt idx="6">
                  <c:v>252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981184"/>
        <c:axId val="117983872"/>
      </c:lineChart>
      <c:catAx>
        <c:axId val="11798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983872"/>
        <c:crosses val="autoZero"/>
        <c:auto val="1"/>
        <c:lblAlgn val="ctr"/>
        <c:lblOffset val="100"/>
        <c:noMultiLvlLbl val="0"/>
      </c:catAx>
      <c:valAx>
        <c:axId val="1179838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9811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62291645954848374"/>
          <c:w val="0.93888888888888888"/>
          <c:h val="0.24993735102896314"/>
        </c:manualLayout>
      </c:layout>
      <c:lineChart>
        <c:grouping val="standard"/>
        <c:varyColors val="0"/>
        <c:ser>
          <c:idx val="0"/>
          <c:order val="0"/>
          <c:tx>
            <c:v>ИО</c:v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С-'!$C$23:$C$27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КОВИД-19.xlsx]Лист3'!$I$23:$I$27</c:f>
              <c:numCache>
                <c:formatCode>General</c:formatCode>
                <c:ptCount val="5"/>
                <c:pt idx="0">
                  <c:v>161</c:v>
                </c:pt>
                <c:pt idx="1">
                  <c:v>225</c:v>
                </c:pt>
                <c:pt idx="2">
                  <c:v>193</c:v>
                </c:pt>
                <c:pt idx="3">
                  <c:v>193</c:v>
                </c:pt>
                <c:pt idx="4">
                  <c:v>123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991296"/>
        <c:axId val="118063872"/>
      </c:lineChart>
      <c:catAx>
        <c:axId val="11799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8063872"/>
        <c:crosses val="autoZero"/>
        <c:auto val="1"/>
        <c:lblAlgn val="ctr"/>
        <c:lblOffset val="100"/>
        <c:noMultiLvlLbl val="0"/>
      </c:catAx>
      <c:valAx>
        <c:axId val="1180638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9912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392531399814293E-2"/>
          <c:y val="0.44773016720759212"/>
          <c:w val="0.93921493720037141"/>
          <c:h val="0.43667773416345784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С+'!$I$38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С+'!$C$40:$C$46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С+'!$I$40:$I$46</c:f>
              <c:numCache>
                <c:formatCode>General</c:formatCode>
                <c:ptCount val="7"/>
                <c:pt idx="0">
                  <c:v>287.8</c:v>
                </c:pt>
                <c:pt idx="1">
                  <c:v>278.89999999999998</c:v>
                </c:pt>
                <c:pt idx="2">
                  <c:v>277</c:v>
                </c:pt>
                <c:pt idx="3">
                  <c:v>270</c:v>
                </c:pt>
                <c:pt idx="4">
                  <c:v>278.8</c:v>
                </c:pt>
                <c:pt idx="5">
                  <c:v>293.5</c:v>
                </c:pt>
                <c:pt idx="6">
                  <c:v>274.60000000000002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082176"/>
        <c:axId val="118109696"/>
      </c:lineChart>
      <c:catAx>
        <c:axId val="11808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8109696"/>
        <c:crosses val="autoZero"/>
        <c:auto val="1"/>
        <c:lblAlgn val="ctr"/>
        <c:lblOffset val="100"/>
        <c:noMultiLvlLbl val="0"/>
      </c:catAx>
      <c:valAx>
        <c:axId val="1181096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0821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1444360999746764E-2"/>
          <c:y val="0.45721659302859746"/>
          <c:w val="0.93921493720037141"/>
          <c:h val="0.45090737289496585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С+'!$I$55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С+'!$C$57:$C$63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С+'!$I$57:$I$63</c:f>
              <c:numCache>
                <c:formatCode>General</c:formatCode>
                <c:ptCount val="7"/>
                <c:pt idx="0">
                  <c:v>266.3</c:v>
                </c:pt>
                <c:pt idx="1">
                  <c:v>226</c:v>
                </c:pt>
                <c:pt idx="2">
                  <c:v>210.85</c:v>
                </c:pt>
                <c:pt idx="3">
                  <c:v>240</c:v>
                </c:pt>
                <c:pt idx="4">
                  <c:v>243</c:v>
                </c:pt>
                <c:pt idx="5">
                  <c:v>351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137600"/>
        <c:axId val="118140288"/>
      </c:lineChart>
      <c:catAx>
        <c:axId val="11813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8140288"/>
        <c:crosses val="autoZero"/>
        <c:auto val="1"/>
        <c:lblAlgn val="ctr"/>
        <c:lblOffset val="100"/>
        <c:noMultiLvlLbl val="0"/>
      </c:catAx>
      <c:valAx>
        <c:axId val="1181402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1376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4842562497131788E-2"/>
          <c:y val="0.52695323803963945"/>
          <c:w val="0.9303148750057364"/>
          <c:h val="0.35346962209251787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КОВИД-19.xlsx]Лист3'!$I$37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С-'!$C$39:$C$45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КОВИД-19.xlsx]Лист3'!$I$39:$I$45</c:f>
              <c:numCache>
                <c:formatCode>General</c:formatCode>
                <c:ptCount val="7"/>
                <c:pt idx="0">
                  <c:v>285</c:v>
                </c:pt>
                <c:pt idx="1">
                  <c:v>281</c:v>
                </c:pt>
                <c:pt idx="2">
                  <c:v>301</c:v>
                </c:pt>
                <c:pt idx="3">
                  <c:v>296</c:v>
                </c:pt>
                <c:pt idx="4">
                  <c:v>272</c:v>
                </c:pt>
                <c:pt idx="5">
                  <c:v>248</c:v>
                </c:pt>
                <c:pt idx="6">
                  <c:v>289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703040"/>
        <c:axId val="117704576"/>
      </c:lineChart>
      <c:catAx>
        <c:axId val="11770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704576"/>
        <c:crosses val="autoZero"/>
        <c:auto val="1"/>
        <c:lblAlgn val="ctr"/>
        <c:lblOffset val="100"/>
        <c:noMultiLvlLbl val="0"/>
      </c:catAx>
      <c:valAx>
        <c:axId val="117704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7030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6736900678357255E-2"/>
          <c:y val="0.61193026352960167"/>
          <c:w val="0.92652619864328545"/>
          <c:h val="0.26316598732797936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КОВИД-19.xlsx]Лист3'!$I$56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С-'!$C$58:$C$62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КОВИД-19.xlsx]Лист3'!$I$58:$I$62</c:f>
              <c:numCache>
                <c:formatCode>General</c:formatCode>
                <c:ptCount val="5"/>
                <c:pt idx="0">
                  <c:v>210</c:v>
                </c:pt>
                <c:pt idx="1">
                  <c:v>210</c:v>
                </c:pt>
                <c:pt idx="2">
                  <c:v>210</c:v>
                </c:pt>
                <c:pt idx="3">
                  <c:v>217</c:v>
                </c:pt>
                <c:pt idx="4">
                  <c:v>201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720576"/>
        <c:axId val="117755264"/>
      </c:lineChart>
      <c:catAx>
        <c:axId val="11772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755264"/>
        <c:crosses val="autoZero"/>
        <c:auto val="1"/>
        <c:lblAlgn val="ctr"/>
        <c:lblOffset val="100"/>
        <c:noMultiLvlLbl val="0"/>
      </c:catAx>
      <c:valAx>
        <c:axId val="1177552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7205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en-US"/>
              <a:t>COVID </a:t>
            </a:r>
            <a:r>
              <a:rPr lang="ru-RU"/>
              <a:t>+</a:t>
            </a:r>
            <a:r>
              <a:rPr lang="en-US"/>
              <a:t> (</a:t>
            </a:r>
            <a:r>
              <a:rPr lang="ru-RU"/>
              <a:t>выжившие)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392531399814293E-2"/>
          <c:y val="0.46594081039863677"/>
          <c:w val="0.93921493720037141"/>
          <c:h val="0.41865587328339343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С+'!$I$71</c:f>
              <c:strCache>
                <c:ptCount val="1"/>
                <c:pt idx="0">
                  <c:v>ИО</c:v>
                </c:pt>
              </c:strCache>
            </c:strRef>
          </c:tx>
          <c:cat>
            <c:strRef>
              <c:f>'ГРАФИКИ С+'!$C$73:$C$79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С+'!$I$73:$I$79</c:f>
              <c:numCache>
                <c:formatCode>General</c:formatCode>
                <c:ptCount val="7"/>
                <c:pt idx="0">
                  <c:v>277.60000000000002</c:v>
                </c:pt>
                <c:pt idx="1">
                  <c:v>245.2</c:v>
                </c:pt>
                <c:pt idx="2">
                  <c:v>275.7</c:v>
                </c:pt>
                <c:pt idx="3">
                  <c:v>238.3</c:v>
                </c:pt>
                <c:pt idx="4">
                  <c:v>256.7</c:v>
                </c:pt>
                <c:pt idx="5">
                  <c:v>285.60000000000002</c:v>
                </c:pt>
                <c:pt idx="6">
                  <c:v>277.3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783552"/>
        <c:axId val="117793536"/>
      </c:lineChart>
      <c:catAx>
        <c:axId val="11778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793536"/>
        <c:crosses val="autoZero"/>
        <c:auto val="1"/>
        <c:lblAlgn val="ctr"/>
        <c:lblOffset val="100"/>
        <c:noMultiLvlLbl val="0"/>
      </c:catAx>
      <c:valAx>
        <c:axId val="1177935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7835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ru-RU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392531399814293E-2"/>
          <c:y val="0.57959200414632961"/>
          <c:w val="0.93921493720037141"/>
          <c:h val="0.3050046795357006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С+'!$I$88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С+'!$C$90:$C$96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С+'!$I$90:$I$96</c:f>
              <c:numCache>
                <c:formatCode>General</c:formatCode>
                <c:ptCount val="7"/>
                <c:pt idx="0">
                  <c:v>269.7</c:v>
                </c:pt>
                <c:pt idx="1">
                  <c:v>242</c:v>
                </c:pt>
                <c:pt idx="2">
                  <c:v>243.2</c:v>
                </c:pt>
                <c:pt idx="3">
                  <c:v>244</c:v>
                </c:pt>
                <c:pt idx="4">
                  <c:v>202.5</c:v>
                </c:pt>
                <c:pt idx="5">
                  <c:v>232.3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821440"/>
        <c:axId val="117824128"/>
      </c:lineChart>
      <c:catAx>
        <c:axId val="11782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824128"/>
        <c:crosses val="autoZero"/>
        <c:auto val="1"/>
        <c:lblAlgn val="ctr"/>
        <c:lblOffset val="100"/>
        <c:noMultiLvlLbl val="0"/>
      </c:catAx>
      <c:valAx>
        <c:axId val="1178241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8214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202826775702642E-2"/>
          <c:y val="0.53092238436206529"/>
          <c:w val="0.92559434644859473"/>
          <c:h val="0.34271673105172612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КОВИД-19.xlsx]Лист3'!$I$73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С-'!$C$75:$C$81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КОВИД-19.xlsx]Лист3'!$I$75:$I$81</c:f>
              <c:numCache>
                <c:formatCode>General</c:formatCode>
                <c:ptCount val="7"/>
                <c:pt idx="0">
                  <c:v>273</c:v>
                </c:pt>
                <c:pt idx="1">
                  <c:v>236.6</c:v>
                </c:pt>
                <c:pt idx="2">
                  <c:v>263</c:v>
                </c:pt>
                <c:pt idx="3">
                  <c:v>284</c:v>
                </c:pt>
                <c:pt idx="4">
                  <c:v>322</c:v>
                </c:pt>
                <c:pt idx="5">
                  <c:v>289</c:v>
                </c:pt>
                <c:pt idx="6">
                  <c:v>293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175616"/>
        <c:axId val="118194944"/>
      </c:lineChart>
      <c:catAx>
        <c:axId val="11817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8194944"/>
        <c:crosses val="autoZero"/>
        <c:auto val="1"/>
        <c:lblAlgn val="ctr"/>
        <c:lblOffset val="100"/>
        <c:noMultiLvlLbl val="0"/>
      </c:catAx>
      <c:valAx>
        <c:axId val="118194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1756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2730650692683121E-2"/>
          <c:y val="0.35118279341511072"/>
          <c:w val="0.91453869861463377"/>
          <c:h val="0.51259418888097397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КОВИД-19.xlsx]Лист3'!$I$92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С-'!$C$94:$C$98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КОВИД-19.xlsx]Лист3'!$I$94:$I$98</c:f>
              <c:numCache>
                <c:formatCode>General</c:formatCode>
                <c:ptCount val="5"/>
                <c:pt idx="0">
                  <c:v>322</c:v>
                </c:pt>
                <c:pt idx="1">
                  <c:v>322</c:v>
                </c:pt>
                <c:pt idx="2">
                  <c:v>322</c:v>
                </c:pt>
                <c:pt idx="3">
                  <c:v>399</c:v>
                </c:pt>
                <c:pt idx="4">
                  <c:v>225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215040"/>
        <c:axId val="118217728"/>
      </c:lineChart>
      <c:catAx>
        <c:axId val="11821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8217728"/>
        <c:crosses val="autoZero"/>
        <c:auto val="1"/>
        <c:lblAlgn val="ctr"/>
        <c:lblOffset val="100"/>
        <c:noMultiLvlLbl val="0"/>
      </c:catAx>
      <c:valAx>
        <c:axId val="1182177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2150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2800087242630004"/>
          <c:w val="1"/>
          <c:h val="0.78121735111259782"/>
        </c:manualLayout>
      </c:layout>
      <c:bar3DChart>
        <c:barDir val="col"/>
        <c:grouping val="percentStacked"/>
        <c:varyColors val="0"/>
        <c:ser>
          <c:idx val="0"/>
          <c:order val="0"/>
          <c:tx>
            <c:v>Выжившие</c:v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5.3820340076744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347067446912236E-3"/>
                  <c:y val="6.0996385420310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4694134893824471E-3"/>
                  <c:y val="-3.5880226717829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'[3]Th ГРАФИКИ'!$D$22:$D$28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</c:numCache>
            </c:numRef>
          </c:cat>
          <c:val>
            <c:numRef>
              <c:f>'[3]Th ГРАФИКИ'!$E$22:$E$28</c:f>
              <c:numCache>
                <c:formatCode>General</c:formatCode>
                <c:ptCount val="7"/>
                <c:pt idx="0">
                  <c:v>310.14999999999998</c:v>
                </c:pt>
                <c:pt idx="1">
                  <c:v>303.67</c:v>
                </c:pt>
                <c:pt idx="2">
                  <c:v>311.33</c:v>
                </c:pt>
                <c:pt idx="3">
                  <c:v>361.3</c:v>
                </c:pt>
                <c:pt idx="4">
                  <c:v>346.7</c:v>
                </c:pt>
                <c:pt idx="5">
                  <c:v>335.9</c:v>
                </c:pt>
                <c:pt idx="6">
                  <c:v>342.5</c:v>
                </c:pt>
              </c:numCache>
            </c:numRef>
          </c:val>
        </c:ser>
        <c:ser>
          <c:idx val="1"/>
          <c:order val="1"/>
          <c:tx>
            <c:v>Умершие</c:v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0938826978764894E-2"/>
                  <c:y val="5.0232317404961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2.8704181374263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'[3]Th ГРАФИКИ'!$D$22:$D$28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</c:numCache>
            </c:numRef>
          </c:cat>
          <c:val>
            <c:numRef>
              <c:f>'[3]Th ГРАФИКИ'!$F$22:$F$28</c:f>
              <c:numCache>
                <c:formatCode>General</c:formatCode>
                <c:ptCount val="7"/>
                <c:pt idx="0">
                  <c:v>279.88</c:v>
                </c:pt>
                <c:pt idx="1">
                  <c:v>297.5</c:v>
                </c:pt>
                <c:pt idx="2">
                  <c:v>331</c:v>
                </c:pt>
                <c:pt idx="3">
                  <c:v>309.5</c:v>
                </c:pt>
                <c:pt idx="4">
                  <c:v>293.7</c:v>
                </c:pt>
                <c:pt idx="5">
                  <c:v>275</c:v>
                </c:pt>
                <c:pt idx="6">
                  <c:v>346.5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shape val="box"/>
        <c:axId val="115317376"/>
        <c:axId val="115331456"/>
        <c:axId val="0"/>
      </c:bar3DChart>
      <c:catAx>
        <c:axId val="11531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5331456"/>
        <c:crosses val="autoZero"/>
        <c:auto val="1"/>
        <c:lblAlgn val="ctr"/>
        <c:lblOffset val="100"/>
        <c:noMultiLvlLbl val="0"/>
      </c:catAx>
      <c:valAx>
        <c:axId val="11533145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531737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392531399814293E-2"/>
          <c:y val="0.44699911144719262"/>
          <c:w val="0.93921493720037141"/>
          <c:h val="0.43759752920422879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С+'!$I$105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С+'!$C$107:$C$113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С+'!$I$107:$I$113</c:f>
              <c:numCache>
                <c:formatCode>General</c:formatCode>
                <c:ptCount val="7"/>
                <c:pt idx="0">
                  <c:v>233.3</c:v>
                </c:pt>
                <c:pt idx="1">
                  <c:v>322</c:v>
                </c:pt>
                <c:pt idx="2">
                  <c:v>273.75</c:v>
                </c:pt>
                <c:pt idx="3">
                  <c:v>234</c:v>
                </c:pt>
                <c:pt idx="4">
                  <c:v>290</c:v>
                </c:pt>
                <c:pt idx="5">
                  <c:v>322</c:v>
                </c:pt>
                <c:pt idx="6">
                  <c:v>163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272768"/>
        <c:axId val="118275456"/>
      </c:lineChart>
      <c:catAx>
        <c:axId val="11827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8275456"/>
        <c:crosses val="autoZero"/>
        <c:auto val="1"/>
        <c:lblAlgn val="ctr"/>
        <c:lblOffset val="100"/>
        <c:noMultiLvlLbl val="0"/>
      </c:catAx>
      <c:valAx>
        <c:axId val="118275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27276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54934615843237E-2"/>
          <c:y val="0.39017334790017488"/>
          <c:w val="0.93690130768313529"/>
          <c:h val="0.49442333578185532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С+'!$I$121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С+'!$C$123:$C$129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С+'!$I$123:$I$129</c:f>
              <c:numCache>
                <c:formatCode>General</c:formatCode>
                <c:ptCount val="7"/>
                <c:pt idx="0">
                  <c:v>267.3</c:v>
                </c:pt>
                <c:pt idx="1">
                  <c:v>248.8</c:v>
                </c:pt>
                <c:pt idx="2">
                  <c:v>270.39999999999998</c:v>
                </c:pt>
                <c:pt idx="3">
                  <c:v>255</c:v>
                </c:pt>
                <c:pt idx="4">
                  <c:v>310.75</c:v>
                </c:pt>
                <c:pt idx="5">
                  <c:v>225.3</c:v>
                </c:pt>
                <c:pt idx="6">
                  <c:v>330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291072"/>
        <c:axId val="118314496"/>
      </c:lineChart>
      <c:catAx>
        <c:axId val="11829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8314496"/>
        <c:crosses val="autoZero"/>
        <c:auto val="1"/>
        <c:lblAlgn val="ctr"/>
        <c:lblOffset val="100"/>
        <c:noMultiLvlLbl val="0"/>
      </c:catAx>
      <c:valAx>
        <c:axId val="1183144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29107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291326053377581E-2"/>
          <c:y val="0.56121280052142231"/>
          <c:w val="0.93741734789324482"/>
          <c:h val="0.31143582045825252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КОВИД-19.xlsx]Лист3'!$I$109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С-'!$C$111:$C$115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КОВИД-19.xlsx]Лист3'!$I$111:$I$115</c:f>
              <c:numCache>
                <c:formatCode>General</c:formatCode>
                <c:ptCount val="5"/>
                <c:pt idx="0">
                  <c:v>254</c:v>
                </c:pt>
                <c:pt idx="1">
                  <c:v>289</c:v>
                </c:pt>
                <c:pt idx="2">
                  <c:v>309</c:v>
                </c:pt>
                <c:pt idx="3">
                  <c:v>190</c:v>
                </c:pt>
                <c:pt idx="4">
                  <c:v>144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338304"/>
        <c:axId val="118340992"/>
      </c:lineChart>
      <c:catAx>
        <c:axId val="11833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8340992"/>
        <c:crosses val="autoZero"/>
        <c:auto val="1"/>
        <c:lblAlgn val="ctr"/>
        <c:lblOffset val="100"/>
        <c:noMultiLvlLbl val="0"/>
      </c:catAx>
      <c:valAx>
        <c:axId val="118340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3383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54934615843237E-2"/>
          <c:y val="0.48808465726030442"/>
          <c:w val="0.93690130768313529"/>
          <c:h val="0.39574994670261865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КОВИД-19.xlsx]Лист3'!$I$128</c:f>
              <c:strCache>
                <c:ptCount val="1"/>
                <c:pt idx="0">
                  <c:v>ИО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С-'!$C$130:$C$135</c:f>
              <c:strCache>
                <c:ptCount val="6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</c:strCache>
            </c:strRef>
          </c:cat>
          <c:val>
            <c:numRef>
              <c:f>'C:\Users\Vitaminka\Desktop\[30.09.20 КОВИД-19.xlsx]Лист3'!$I$130:$I$135</c:f>
              <c:numCache>
                <c:formatCode>General</c:formatCode>
                <c:ptCount val="6"/>
                <c:pt idx="0">
                  <c:v>216</c:v>
                </c:pt>
                <c:pt idx="1">
                  <c:v>243</c:v>
                </c:pt>
                <c:pt idx="2">
                  <c:v>225</c:v>
                </c:pt>
                <c:pt idx="3">
                  <c:v>211</c:v>
                </c:pt>
                <c:pt idx="4">
                  <c:v>235</c:v>
                </c:pt>
                <c:pt idx="5">
                  <c:v>322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345088"/>
        <c:axId val="118380032"/>
      </c:lineChart>
      <c:catAx>
        <c:axId val="11834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8380032"/>
        <c:crosses val="autoZero"/>
        <c:auto val="1"/>
        <c:lblAlgn val="ctr"/>
        <c:lblOffset val="100"/>
        <c:noMultiLvlLbl val="0"/>
      </c:catAx>
      <c:valAx>
        <c:axId val="1183800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3450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56663823272090985"/>
          <c:w val="0.93888888888888888"/>
          <c:h val="0.32053769320501607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С+'!$E$1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С+'!$C$3:$C$9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С+'!$E$3:$E$9</c:f>
              <c:numCache>
                <c:formatCode>General</c:formatCode>
                <c:ptCount val="7"/>
                <c:pt idx="0">
                  <c:v>20.04</c:v>
                </c:pt>
                <c:pt idx="1">
                  <c:v>13.15</c:v>
                </c:pt>
                <c:pt idx="2">
                  <c:v>17.260000000000002</c:v>
                </c:pt>
                <c:pt idx="3">
                  <c:v>10.01</c:v>
                </c:pt>
                <c:pt idx="4">
                  <c:v>10.71</c:v>
                </c:pt>
                <c:pt idx="5">
                  <c:v>8.0679999999999996</c:v>
                </c:pt>
                <c:pt idx="6">
                  <c:v>6.8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3996928"/>
        <c:axId val="119274880"/>
      </c:lineChart>
      <c:catAx>
        <c:axId val="11399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274880"/>
        <c:crosses val="autoZero"/>
        <c:auto val="1"/>
        <c:lblAlgn val="ctr"/>
        <c:lblOffset val="100"/>
        <c:noMultiLvlLbl val="0"/>
      </c:catAx>
      <c:valAx>
        <c:axId val="1192748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39969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'ГРАФИКИ С+'!$E$20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С+'!$C$22:$C$28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С+'!$E$22:$E$28</c:f>
              <c:numCache>
                <c:formatCode>General</c:formatCode>
                <c:ptCount val="7"/>
                <c:pt idx="0">
                  <c:v>41.8</c:v>
                </c:pt>
                <c:pt idx="1">
                  <c:v>32.07</c:v>
                </c:pt>
                <c:pt idx="2">
                  <c:v>10.55</c:v>
                </c:pt>
                <c:pt idx="3">
                  <c:v>8.52</c:v>
                </c:pt>
                <c:pt idx="4">
                  <c:v>7.95</c:v>
                </c:pt>
                <c:pt idx="5">
                  <c:v>8.19</c:v>
                </c:pt>
                <c:pt idx="6">
                  <c:v>12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013696"/>
        <c:axId val="114016640"/>
      </c:lineChart>
      <c:catAx>
        <c:axId val="11401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016640"/>
        <c:crosses val="autoZero"/>
        <c:auto val="1"/>
        <c:lblAlgn val="ctr"/>
        <c:lblOffset val="100"/>
        <c:noMultiLvlLbl val="0"/>
      </c:catAx>
      <c:valAx>
        <c:axId val="114016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0136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291326053377581E-2"/>
          <c:y val="0.58692239502198962"/>
          <c:w val="0.93741734789324482"/>
          <c:h val="0.27989216032222808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КОВИД-19.xlsx]Лист3'!$E$2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С-'!$C$4:$C$10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КОВИД-19.xlsx]Лист3'!$E$4:$E$10</c:f>
              <c:numCache>
                <c:formatCode>General</c:formatCode>
                <c:ptCount val="7"/>
                <c:pt idx="0">
                  <c:v>19.3</c:v>
                </c:pt>
                <c:pt idx="1">
                  <c:v>28.8</c:v>
                </c:pt>
                <c:pt idx="2">
                  <c:v>31.7</c:v>
                </c:pt>
                <c:pt idx="3">
                  <c:v>6.1</c:v>
                </c:pt>
                <c:pt idx="4">
                  <c:v>13.64</c:v>
                </c:pt>
                <c:pt idx="5">
                  <c:v>8.0399999999999991</c:v>
                </c:pt>
                <c:pt idx="6">
                  <c:v>2.2400000000000002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044288"/>
        <c:axId val="114059520"/>
      </c:lineChart>
      <c:catAx>
        <c:axId val="11404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059520"/>
        <c:crosses val="autoZero"/>
        <c:auto val="1"/>
        <c:lblAlgn val="ctr"/>
        <c:lblOffset val="100"/>
        <c:noMultiLvlLbl val="0"/>
      </c:catAx>
      <c:valAx>
        <c:axId val="114059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0442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КОВИД-19.xlsx]Лист3'!$E$21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С-'!$C$23:$C$27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КОВИД-19.xlsx]Лист3'!$E$23:$E$27</c:f>
              <c:numCache>
                <c:formatCode>General</c:formatCode>
                <c:ptCount val="5"/>
                <c:pt idx="0">
                  <c:v>26.7</c:v>
                </c:pt>
                <c:pt idx="1">
                  <c:v>33.1</c:v>
                </c:pt>
                <c:pt idx="2">
                  <c:v>41.2</c:v>
                </c:pt>
                <c:pt idx="3">
                  <c:v>56.4</c:v>
                </c:pt>
                <c:pt idx="4">
                  <c:v>67.2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080000"/>
        <c:axId val="114107520"/>
      </c:lineChart>
      <c:catAx>
        <c:axId val="11408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107520"/>
        <c:crosses val="autoZero"/>
        <c:auto val="1"/>
        <c:lblAlgn val="ctr"/>
        <c:lblOffset val="100"/>
        <c:noMultiLvlLbl val="0"/>
      </c:catAx>
      <c:valAx>
        <c:axId val="114107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0800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3305271216097988"/>
          <c:w val="0.93888888888888888"/>
          <c:h val="0.55664880431612718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С+'!$E$38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С+'!$C$40:$C$46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С+'!$E$40:$E$46</c:f>
              <c:numCache>
                <c:formatCode>General</c:formatCode>
                <c:ptCount val="7"/>
                <c:pt idx="0">
                  <c:v>23.82</c:v>
                </c:pt>
                <c:pt idx="1">
                  <c:v>13.98</c:v>
                </c:pt>
                <c:pt idx="2">
                  <c:v>15.77</c:v>
                </c:pt>
                <c:pt idx="3">
                  <c:v>10.37</c:v>
                </c:pt>
                <c:pt idx="4">
                  <c:v>9.7899999999999991</c:v>
                </c:pt>
                <c:pt idx="5">
                  <c:v>10.52</c:v>
                </c:pt>
                <c:pt idx="6">
                  <c:v>10.57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124288"/>
        <c:axId val="114151808"/>
      </c:lineChart>
      <c:catAx>
        <c:axId val="11412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151808"/>
        <c:crosses val="autoZero"/>
        <c:auto val="1"/>
        <c:lblAlgn val="ctr"/>
        <c:lblOffset val="100"/>
        <c:noMultiLvlLbl val="0"/>
      </c:catAx>
      <c:valAx>
        <c:axId val="114151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1242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'ГРАФИКИ С+'!$E$55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С+'!$C$57:$C$63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С+'!$E$57:$E$63</c:f>
              <c:numCache>
                <c:formatCode>General</c:formatCode>
                <c:ptCount val="7"/>
                <c:pt idx="0">
                  <c:v>12.46</c:v>
                </c:pt>
                <c:pt idx="1">
                  <c:v>7.72</c:v>
                </c:pt>
                <c:pt idx="2">
                  <c:v>29.22</c:v>
                </c:pt>
                <c:pt idx="3">
                  <c:v>21.74</c:v>
                </c:pt>
                <c:pt idx="4">
                  <c:v>25.25</c:v>
                </c:pt>
                <c:pt idx="5">
                  <c:v>8.81</c:v>
                </c:pt>
                <c:pt idx="6">
                  <c:v>6.91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171264"/>
        <c:axId val="114186496"/>
      </c:lineChart>
      <c:catAx>
        <c:axId val="11417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186496"/>
        <c:crosses val="autoZero"/>
        <c:auto val="1"/>
        <c:lblAlgn val="ctr"/>
        <c:lblOffset val="100"/>
        <c:noMultiLvlLbl val="0"/>
      </c:catAx>
      <c:valAx>
        <c:axId val="1141864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1712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 smtClean="0">
                <a:effectLst/>
              </a:rPr>
              <a:t>COVID +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'ГРАФИКИ С+'!$F$1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С+'!$C$3:$C$9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С+'!$F$3:$F$9</c:f>
              <c:numCache>
                <c:formatCode>General</c:formatCode>
                <c:ptCount val="7"/>
                <c:pt idx="0">
                  <c:v>1.75</c:v>
                </c:pt>
                <c:pt idx="1">
                  <c:v>0.97</c:v>
                </c:pt>
                <c:pt idx="2">
                  <c:v>0.8</c:v>
                </c:pt>
                <c:pt idx="3">
                  <c:v>0.74</c:v>
                </c:pt>
                <c:pt idx="4">
                  <c:v>0.42</c:v>
                </c:pt>
                <c:pt idx="5">
                  <c:v>0.22</c:v>
                </c:pt>
                <c:pt idx="6">
                  <c:v>0.16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923776"/>
        <c:axId val="114933760"/>
      </c:lineChart>
      <c:catAx>
        <c:axId val="11492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933760"/>
        <c:crosses val="autoZero"/>
        <c:auto val="1"/>
        <c:lblAlgn val="ctr"/>
        <c:lblOffset val="100"/>
        <c:noMultiLvlLbl val="0"/>
      </c:catAx>
      <c:valAx>
        <c:axId val="1149337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9237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КОВИД-19.xlsx]Лист3'!$E$37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С-'!$C$39:$C$45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КОВИД-19.xlsx]Лист3'!$E$39:$E$45</c:f>
              <c:numCache>
                <c:formatCode>General</c:formatCode>
                <c:ptCount val="7"/>
                <c:pt idx="0">
                  <c:v>26.78</c:v>
                </c:pt>
                <c:pt idx="1">
                  <c:v>20.100000000000001</c:v>
                </c:pt>
                <c:pt idx="2">
                  <c:v>14.65</c:v>
                </c:pt>
                <c:pt idx="3">
                  <c:v>14.26</c:v>
                </c:pt>
                <c:pt idx="4">
                  <c:v>10.7</c:v>
                </c:pt>
                <c:pt idx="5">
                  <c:v>10.28</c:v>
                </c:pt>
                <c:pt idx="6">
                  <c:v>11.2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202112"/>
        <c:axId val="114217344"/>
      </c:lineChart>
      <c:catAx>
        <c:axId val="11420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217344"/>
        <c:crosses val="autoZero"/>
        <c:auto val="1"/>
        <c:lblAlgn val="ctr"/>
        <c:lblOffset val="100"/>
        <c:noMultiLvlLbl val="0"/>
      </c:catAx>
      <c:valAx>
        <c:axId val="1142173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2021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КОВИД-19.xlsx]Лист3'!$E$56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С-'!$C$58:$C$62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КОВИД-19.xlsx]Лист3'!$E$58:$E$62</c:f>
              <c:numCache>
                <c:formatCode>General</c:formatCode>
                <c:ptCount val="5"/>
                <c:pt idx="0">
                  <c:v>54.3</c:v>
                </c:pt>
                <c:pt idx="1">
                  <c:v>24.5</c:v>
                </c:pt>
                <c:pt idx="2">
                  <c:v>29.1</c:v>
                </c:pt>
                <c:pt idx="3">
                  <c:v>42.6</c:v>
                </c:pt>
                <c:pt idx="4">
                  <c:v>65.099999999999994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228608"/>
        <c:axId val="119556352"/>
      </c:lineChart>
      <c:catAx>
        <c:axId val="11422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556352"/>
        <c:crosses val="autoZero"/>
        <c:auto val="1"/>
        <c:lblAlgn val="ctr"/>
        <c:lblOffset val="100"/>
        <c:noMultiLvlLbl val="0"/>
      </c:catAx>
      <c:valAx>
        <c:axId val="1195563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2286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КОВИД-19.xlsx]Лист3'!$E$73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С-'!$C$75:$C$81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КОВИД-19.xlsx]Лист3'!$E$75:$E$81</c:f>
              <c:numCache>
                <c:formatCode>General</c:formatCode>
                <c:ptCount val="7"/>
                <c:pt idx="0">
                  <c:v>12.44</c:v>
                </c:pt>
                <c:pt idx="1">
                  <c:v>7.75</c:v>
                </c:pt>
                <c:pt idx="2">
                  <c:v>16.09</c:v>
                </c:pt>
                <c:pt idx="3">
                  <c:v>9.77</c:v>
                </c:pt>
                <c:pt idx="4">
                  <c:v>6.8</c:v>
                </c:pt>
                <c:pt idx="5">
                  <c:v>4.0759999999999996</c:v>
                </c:pt>
                <c:pt idx="6">
                  <c:v>2.4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9581312"/>
        <c:axId val="119592448"/>
      </c:lineChart>
      <c:catAx>
        <c:axId val="11958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592448"/>
        <c:crosses val="autoZero"/>
        <c:auto val="1"/>
        <c:lblAlgn val="ctr"/>
        <c:lblOffset val="100"/>
        <c:noMultiLvlLbl val="0"/>
      </c:catAx>
      <c:valAx>
        <c:axId val="1195924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5813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КОВИД-19.xlsx]Лист3'!$E$92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С-'!$C$94:$C$98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КОВИД-19.xlsx]Лист3'!$E$94:$E$98</c:f>
              <c:numCache>
                <c:formatCode>General</c:formatCode>
                <c:ptCount val="5"/>
                <c:pt idx="0">
                  <c:v>6.8</c:v>
                </c:pt>
                <c:pt idx="1">
                  <c:v>7.1</c:v>
                </c:pt>
                <c:pt idx="2">
                  <c:v>16.399999999999999</c:v>
                </c:pt>
                <c:pt idx="3">
                  <c:v>4.5999999999999996</c:v>
                </c:pt>
                <c:pt idx="4">
                  <c:v>5.4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9280384"/>
        <c:axId val="119283072"/>
      </c:lineChart>
      <c:catAx>
        <c:axId val="11928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283072"/>
        <c:crosses val="autoZero"/>
        <c:auto val="1"/>
        <c:lblAlgn val="ctr"/>
        <c:lblOffset val="100"/>
        <c:noMultiLvlLbl val="0"/>
      </c:catAx>
      <c:valAx>
        <c:axId val="119283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2803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'ГРАФИКИ С+'!$E$71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С+'!$C$73:$C$79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С+'!$E$73:$E$79</c:f>
              <c:numCache>
                <c:formatCode>General</c:formatCode>
                <c:ptCount val="7"/>
                <c:pt idx="0">
                  <c:v>16.45</c:v>
                </c:pt>
                <c:pt idx="1">
                  <c:v>14.45</c:v>
                </c:pt>
                <c:pt idx="2">
                  <c:v>21.77</c:v>
                </c:pt>
                <c:pt idx="3">
                  <c:v>11.89</c:v>
                </c:pt>
                <c:pt idx="4">
                  <c:v>12.51</c:v>
                </c:pt>
                <c:pt idx="5">
                  <c:v>11.38</c:v>
                </c:pt>
                <c:pt idx="6">
                  <c:v>10.130000000000001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9335552"/>
        <c:axId val="119342592"/>
      </c:lineChart>
      <c:catAx>
        <c:axId val="11933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342592"/>
        <c:crosses val="autoZero"/>
        <c:auto val="1"/>
        <c:lblAlgn val="ctr"/>
        <c:lblOffset val="100"/>
        <c:noMultiLvlLbl val="0"/>
      </c:catAx>
      <c:valAx>
        <c:axId val="1193425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3355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'ГРАФИКИ С+'!$E$88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С+'!$C$90:$C$96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С+'!$E$90:$E$96</c:f>
              <c:numCache>
                <c:formatCode>General</c:formatCode>
                <c:ptCount val="7"/>
                <c:pt idx="0">
                  <c:v>19.03</c:v>
                </c:pt>
                <c:pt idx="1">
                  <c:v>10.57</c:v>
                </c:pt>
                <c:pt idx="2">
                  <c:v>19.559999999999999</c:v>
                </c:pt>
                <c:pt idx="3">
                  <c:v>8.4700000000000006</c:v>
                </c:pt>
                <c:pt idx="4">
                  <c:v>21.37</c:v>
                </c:pt>
                <c:pt idx="5">
                  <c:v>21.69</c:v>
                </c:pt>
                <c:pt idx="6">
                  <c:v>19.2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9366400"/>
        <c:axId val="119369088"/>
      </c:lineChart>
      <c:catAx>
        <c:axId val="11936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369088"/>
        <c:crosses val="autoZero"/>
        <c:auto val="1"/>
        <c:lblAlgn val="ctr"/>
        <c:lblOffset val="100"/>
        <c:noMultiLvlLbl val="0"/>
      </c:catAx>
      <c:valAx>
        <c:axId val="1193690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3664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30582385535141443"/>
          <c:w val="0.93888888888888888"/>
          <c:h val="0.57819626713327499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С+'!$E$105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С+'!$C$107:$C$113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С+'!$E$107:$E$113</c:f>
              <c:numCache>
                <c:formatCode>General</c:formatCode>
                <c:ptCount val="7"/>
                <c:pt idx="0">
                  <c:v>11.29</c:v>
                </c:pt>
                <c:pt idx="1">
                  <c:v>8.9499999999999993</c:v>
                </c:pt>
                <c:pt idx="2">
                  <c:v>9.3800000000000008</c:v>
                </c:pt>
                <c:pt idx="3">
                  <c:v>8.1199999999999992</c:v>
                </c:pt>
                <c:pt idx="4">
                  <c:v>9.2100000000000009</c:v>
                </c:pt>
                <c:pt idx="5">
                  <c:v>6.83</c:v>
                </c:pt>
                <c:pt idx="6">
                  <c:v>7.13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9382784"/>
        <c:axId val="119409280"/>
      </c:lineChart>
      <c:catAx>
        <c:axId val="11938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409280"/>
        <c:crosses val="autoZero"/>
        <c:auto val="1"/>
        <c:lblAlgn val="ctr"/>
        <c:lblOffset val="100"/>
        <c:noMultiLvlLbl val="0"/>
      </c:catAx>
      <c:valAx>
        <c:axId val="119409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3827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+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'ГРАФИКИ С+'!$E$121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С+'!$C$123:$C$129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С+'!$E$123:$E$129</c:f>
              <c:numCache>
                <c:formatCode>General</c:formatCode>
                <c:ptCount val="7"/>
                <c:pt idx="0">
                  <c:v>21.5</c:v>
                </c:pt>
                <c:pt idx="1">
                  <c:v>21.3</c:v>
                </c:pt>
                <c:pt idx="2">
                  <c:v>17.809999999999999</c:v>
                </c:pt>
                <c:pt idx="3">
                  <c:v>19.329999999999998</c:v>
                </c:pt>
                <c:pt idx="4">
                  <c:v>21.13</c:v>
                </c:pt>
                <c:pt idx="5">
                  <c:v>16.05</c:v>
                </c:pt>
                <c:pt idx="6">
                  <c:v>11.16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9453568"/>
        <c:axId val="119456512"/>
      </c:lineChart>
      <c:catAx>
        <c:axId val="11945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456512"/>
        <c:crosses val="autoZero"/>
        <c:auto val="1"/>
        <c:lblAlgn val="ctr"/>
        <c:lblOffset val="100"/>
        <c:noMultiLvlLbl val="0"/>
      </c:catAx>
      <c:valAx>
        <c:axId val="119456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45356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выжившие)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КОВИД-19.xlsx]Лист3'!$E$109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С-'!$C$111:$C$115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КОВИД-19.xlsx]Лист3'!$E$111:$E$115</c:f>
              <c:numCache>
                <c:formatCode>General</c:formatCode>
                <c:ptCount val="5"/>
                <c:pt idx="0">
                  <c:v>26</c:v>
                </c:pt>
                <c:pt idx="1">
                  <c:v>8.0299999999999994</c:v>
                </c:pt>
                <c:pt idx="2">
                  <c:v>23.1</c:v>
                </c:pt>
                <c:pt idx="3">
                  <c:v>12.13</c:v>
                </c:pt>
                <c:pt idx="4">
                  <c:v>12.9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9476224"/>
        <c:axId val="119478912"/>
      </c:lineChart>
      <c:catAx>
        <c:axId val="11947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478912"/>
        <c:crosses val="autoZero"/>
        <c:auto val="1"/>
        <c:lblAlgn val="ctr"/>
        <c:lblOffset val="100"/>
        <c:noMultiLvlLbl val="0"/>
      </c:catAx>
      <c:valAx>
        <c:axId val="1194789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4762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COVID </a:t>
            </a:r>
            <a:r>
              <a:rPr lang="ru-RU" sz="1800" b="1" i="0" baseline="0" dirty="0" smtClean="0">
                <a:effectLst/>
              </a:rPr>
              <a:t>-</a:t>
            </a:r>
            <a:r>
              <a:rPr lang="en-US" sz="1800" b="1" i="0" baseline="0" dirty="0" smtClean="0">
                <a:effectLst/>
              </a:rPr>
              <a:t> (</a:t>
            </a:r>
            <a:r>
              <a:rPr lang="ru-RU" sz="1800" b="1" i="0" baseline="0" dirty="0" smtClean="0">
                <a:effectLst/>
              </a:rPr>
              <a:t>умершие)</a:t>
            </a:r>
            <a:endParaRPr lang="ru-RU" dirty="0" smtClean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КОВИД-19.xlsx]Лист3'!$E$128</c:f>
              <c:strCache>
                <c:ptCount val="1"/>
                <c:pt idx="0">
                  <c:v>ЛИИ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С-'!$C$130:$C$135</c:f>
              <c:strCache>
                <c:ptCount val="6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</c:strCache>
            </c:strRef>
          </c:cat>
          <c:val>
            <c:numRef>
              <c:f>'C:\Users\Vitaminka\Desktop\[30.09.20 КОВИД-19.xlsx]Лист3'!$E$130:$E$135</c:f>
              <c:numCache>
                <c:formatCode>General</c:formatCode>
                <c:ptCount val="6"/>
                <c:pt idx="0">
                  <c:v>23</c:v>
                </c:pt>
                <c:pt idx="1">
                  <c:v>27.3</c:v>
                </c:pt>
                <c:pt idx="2">
                  <c:v>10.11</c:v>
                </c:pt>
                <c:pt idx="3">
                  <c:v>13.46</c:v>
                </c:pt>
                <c:pt idx="4">
                  <c:v>16.8</c:v>
                </c:pt>
                <c:pt idx="5">
                  <c:v>21.3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9494528"/>
        <c:axId val="119509760"/>
      </c:lineChart>
      <c:catAx>
        <c:axId val="11949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509760"/>
        <c:crosses val="autoZero"/>
        <c:auto val="1"/>
        <c:lblAlgn val="ctr"/>
        <c:lblOffset val="100"/>
        <c:noMultiLvlLbl val="0"/>
      </c:catAx>
      <c:valAx>
        <c:axId val="1195097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4945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COVID</a:t>
            </a:r>
            <a:r>
              <a:rPr lang="en-US" baseline="0" dirty="0" smtClean="0"/>
              <a:t> + </a:t>
            </a:r>
            <a:r>
              <a:rPr lang="ru-RU" baseline="0" dirty="0" smtClean="0"/>
              <a:t>(умершие)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6337220820051301E-2"/>
          <c:y val="0.308381033980203"/>
          <c:w val="0.94009685699314527"/>
          <c:h val="0.55431259143439315"/>
        </c:manualLayout>
      </c:layout>
      <c:lineChart>
        <c:grouping val="standard"/>
        <c:varyColors val="0"/>
        <c:ser>
          <c:idx val="0"/>
          <c:order val="0"/>
          <c:tx>
            <c:strRef>
              <c:f>'ГРАФИКИ С+'!$F$20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С+'!$C$22:$C$28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'ГРАФИКИ С+'!$F$22:$F$28</c:f>
              <c:numCache>
                <c:formatCode>General</c:formatCode>
                <c:ptCount val="7"/>
                <c:pt idx="0">
                  <c:v>1.66</c:v>
                </c:pt>
                <c:pt idx="1">
                  <c:v>1.75</c:v>
                </c:pt>
                <c:pt idx="2">
                  <c:v>0.35</c:v>
                </c:pt>
                <c:pt idx="3">
                  <c:v>0.31</c:v>
                </c:pt>
                <c:pt idx="4">
                  <c:v>0.24</c:v>
                </c:pt>
                <c:pt idx="5">
                  <c:v>0.21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952832"/>
        <c:axId val="114955776"/>
      </c:lineChart>
      <c:catAx>
        <c:axId val="11495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955776"/>
        <c:crosses val="autoZero"/>
        <c:auto val="1"/>
        <c:lblAlgn val="ctr"/>
        <c:lblOffset val="100"/>
        <c:noMultiLvlLbl val="0"/>
      </c:catAx>
      <c:valAx>
        <c:axId val="114955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9528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 dirty="0" smtClean="0">
                <a:effectLst/>
              </a:rPr>
              <a:t>COVID </a:t>
            </a:r>
            <a:r>
              <a:rPr lang="ru-RU" sz="1800" b="1" i="0" u="none" strike="noStrike" baseline="0" dirty="0" smtClean="0">
                <a:effectLst/>
              </a:rPr>
              <a:t>-</a:t>
            </a:r>
            <a:r>
              <a:rPr lang="en-US" sz="1800" b="1" i="0" u="none" strike="noStrike" baseline="0" dirty="0" smtClean="0">
                <a:effectLst/>
              </a:rPr>
              <a:t> (</a:t>
            </a:r>
            <a:r>
              <a:rPr lang="ru-RU" sz="1800" b="1" i="0" u="none" strike="noStrike" baseline="0" dirty="0" smtClean="0">
                <a:effectLst/>
              </a:rPr>
              <a:t>выжившие)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529107801721768E-2"/>
          <c:y val="0.55597730261638989"/>
          <c:w val="0.93294178439655651"/>
          <c:h val="0.31169867820917779"/>
        </c:manualLayout>
      </c:layout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КОВИД-19.xlsx]Лист3'!$F$2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С-'!$C$4:$C$10</c:f>
              <c:strCache>
                <c:ptCount val="7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  <c:pt idx="5">
                  <c:v>15 день</c:v>
                </c:pt>
                <c:pt idx="6">
                  <c:v>20 день</c:v>
                </c:pt>
              </c:strCache>
            </c:strRef>
          </c:cat>
          <c:val>
            <c:numRef>
              <c:f>'C:\Users\Vitaminka\Desktop\[30.09.20 КОВИД-19.xlsx]Лист3'!$F$4:$F$10</c:f>
              <c:numCache>
                <c:formatCode>General</c:formatCode>
                <c:ptCount val="7"/>
                <c:pt idx="0">
                  <c:v>0.55000000000000004</c:v>
                </c:pt>
                <c:pt idx="1">
                  <c:v>0.36</c:v>
                </c:pt>
                <c:pt idx="2">
                  <c:v>0.37</c:v>
                </c:pt>
                <c:pt idx="3">
                  <c:v>0.15</c:v>
                </c:pt>
                <c:pt idx="4">
                  <c:v>0.61</c:v>
                </c:pt>
                <c:pt idx="5">
                  <c:v>0.18</c:v>
                </c:pt>
                <c:pt idx="6">
                  <c:v>0.05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967296"/>
        <c:axId val="114969984"/>
      </c:lineChart>
      <c:catAx>
        <c:axId val="11496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969984"/>
        <c:crosses val="autoZero"/>
        <c:auto val="1"/>
        <c:lblAlgn val="ctr"/>
        <c:lblOffset val="100"/>
        <c:noMultiLvlLbl val="0"/>
      </c:catAx>
      <c:valAx>
        <c:axId val="1149699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9672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COVID</a:t>
            </a:r>
            <a:r>
              <a:rPr lang="en-US" baseline="0" dirty="0" smtClean="0"/>
              <a:t> – </a:t>
            </a:r>
            <a:r>
              <a:rPr lang="ru-RU" baseline="0" dirty="0" smtClean="0"/>
              <a:t>(умершие)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'C:\Users\Vitaminka\Desktop\[30.09.20 КОВИД-19.xlsx]Лист3'!$F$21</c:f>
              <c:strCache>
                <c:ptCount val="1"/>
                <c:pt idx="0">
                  <c:v>ИИ(п/лимф)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'ГРАФИКИ С-'!$C$23:$C$27</c:f>
              <c:strCache>
                <c:ptCount val="5"/>
                <c:pt idx="0">
                  <c:v>1 день</c:v>
                </c:pt>
                <c:pt idx="1">
                  <c:v>3 день</c:v>
                </c:pt>
                <c:pt idx="2">
                  <c:v>5 день</c:v>
                </c:pt>
                <c:pt idx="3">
                  <c:v>7 день</c:v>
                </c:pt>
                <c:pt idx="4">
                  <c:v>10 день</c:v>
                </c:pt>
              </c:strCache>
            </c:strRef>
          </c:cat>
          <c:val>
            <c:numRef>
              <c:f>'C:\Users\Vitaminka\Desktop\[30.09.20 КОВИД-19.xlsx]Лист3'!$F$23:$F$27</c:f>
              <c:numCache>
                <c:formatCode>General</c:formatCode>
                <c:ptCount val="5"/>
                <c:pt idx="0">
                  <c:v>1.75</c:v>
                </c:pt>
                <c:pt idx="1">
                  <c:v>1.54</c:v>
                </c:pt>
                <c:pt idx="2">
                  <c:v>1.66</c:v>
                </c:pt>
                <c:pt idx="3">
                  <c:v>1.55</c:v>
                </c:pt>
                <c:pt idx="4">
                  <c:v>1.4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4997888"/>
        <c:axId val="115095040"/>
      </c:lineChart>
      <c:catAx>
        <c:axId val="11499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5095040"/>
        <c:crosses val="autoZero"/>
        <c:auto val="1"/>
        <c:lblAlgn val="ctr"/>
        <c:lblOffset val="100"/>
        <c:noMultiLvlLbl val="0"/>
      </c:catAx>
      <c:valAx>
        <c:axId val="1150950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9978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0.03768</cdr:x>
      <cdr:y>0.27529</cdr:y>
    </cdr:from>
    <cdr:to>
      <cdr:x>0.94855</cdr:x>
      <cdr:y>0.27529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75744" y="764704"/>
          <a:ext cx="4248472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6">
              <a:lumMod val="7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0.03226</cdr:x>
      <cdr:y>0.32353</cdr:y>
    </cdr:from>
    <cdr:to>
      <cdr:x>0.98305</cdr:x>
      <cdr:y>0.32353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44016" y="792087"/>
          <a:ext cx="4244811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6">
              <a:lumMod val="7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0.02453</cdr:x>
      <cdr:y>0.76667</cdr:y>
    </cdr:from>
    <cdr:to>
      <cdr:x>0.96627</cdr:x>
      <cdr:y>0.76667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14398" y="2129627"/>
          <a:ext cx="4392488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6">
              <a:lumMod val="7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0.01977</cdr:x>
      <cdr:y>0.74191</cdr:y>
    </cdr:from>
    <cdr:to>
      <cdr:x>0.97695</cdr:x>
      <cdr:y>0.74191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2196" y="2060848"/>
          <a:ext cx="4464496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6">
              <a:lumMod val="7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0.05501</cdr:x>
      <cdr:y>0.32339</cdr:y>
    </cdr:from>
    <cdr:to>
      <cdr:x>0.98425</cdr:x>
      <cdr:y>0.32339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51520" y="792088"/>
          <a:ext cx="4248472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6">
              <a:lumMod val="7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CAE65-3F9F-459A-93C3-5D7BD27A7730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8A8BC-738C-4E03-B074-758B9B308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74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1.xml"/><Relationship Id="rId4" Type="http://schemas.openxmlformats.org/officeDocument/2006/relationships/chart" Target="../charts/chart4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5.xml"/><Relationship Id="rId4" Type="http://schemas.openxmlformats.org/officeDocument/2006/relationships/chart" Target="../charts/chart4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9.xml"/><Relationship Id="rId4" Type="http://schemas.openxmlformats.org/officeDocument/2006/relationships/chart" Target="../charts/chart4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1.xml"/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53.xml"/><Relationship Id="rId4" Type="http://schemas.openxmlformats.org/officeDocument/2006/relationships/chart" Target="../charts/chart5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5.xml"/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57.xml"/><Relationship Id="rId4" Type="http://schemas.openxmlformats.org/officeDocument/2006/relationships/chart" Target="../charts/chart5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61.xml"/><Relationship Id="rId4" Type="http://schemas.openxmlformats.org/officeDocument/2006/relationships/chart" Target="../charts/chart6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3.xml"/><Relationship Id="rId2" Type="http://schemas.openxmlformats.org/officeDocument/2006/relationships/chart" Target="../charts/chart6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65.xml"/><Relationship Id="rId4" Type="http://schemas.openxmlformats.org/officeDocument/2006/relationships/chart" Target="../charts/chart6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7.xml"/><Relationship Id="rId2" Type="http://schemas.openxmlformats.org/officeDocument/2006/relationships/chart" Target="../charts/chart6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69.xml"/><Relationship Id="rId4" Type="http://schemas.openxmlformats.org/officeDocument/2006/relationships/chart" Target="../charts/char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581128"/>
            <a:ext cx="5637010" cy="936104"/>
          </a:xfrm>
        </p:spPr>
        <p:txBody>
          <a:bodyPr>
            <a:normAutofit fontScale="47500" lnSpcReduction="20000"/>
          </a:bodyPr>
          <a:lstStyle/>
          <a:p>
            <a:r>
              <a:rPr lang="ru-RU" sz="2500" b="1" i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Колесников А.Н. </a:t>
            </a:r>
            <a:r>
              <a:rPr lang="ru-RU" sz="2500" i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– </a:t>
            </a:r>
            <a:r>
              <a:rPr lang="ru-RU" sz="2500" i="1" dirty="0" err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д.мед.н</a:t>
            </a:r>
            <a:r>
              <a:rPr lang="ru-RU" sz="2500" i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., заведующий кафедрой анестезиологии, реаниматологии и неонатологии ГОО ВПО ДОННМУ ИМ.М.ГОРЬКОГО</a:t>
            </a:r>
          </a:p>
          <a:p>
            <a:r>
              <a:rPr lang="ru-RU" sz="2500" b="1" i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Кучеренко Е.А. </a:t>
            </a:r>
            <a:r>
              <a:rPr lang="ru-RU" sz="2500" i="1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– ассистент кафедры анестезиологии, реаниматологии и неонатологии ГОО ВПО ДОННМУ ИМ.М.ГОРЬКОГО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628799"/>
            <a:ext cx="7354819" cy="1368153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/>
              <a:t>COVID-19</a:t>
            </a:r>
            <a:r>
              <a:rPr lang="ru-RU" sz="4000" dirty="0" smtClean="0"/>
              <a:t>: вопросы без ответов…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48680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ГОО ВПО «Донецкий национальный медицинский университет </a:t>
            </a:r>
            <a:r>
              <a:rPr lang="ru-RU" sz="1600" dirty="0" smtClean="0"/>
              <a:t>имени </a:t>
            </a:r>
            <a:r>
              <a:rPr lang="ru-RU" sz="1600" dirty="0" err="1"/>
              <a:t>М.Горького</a:t>
            </a:r>
            <a:r>
              <a:rPr lang="ru-RU" sz="1600" dirty="0"/>
              <a:t>»</a:t>
            </a:r>
          </a:p>
          <a:p>
            <a:pPr algn="ctr"/>
            <a:r>
              <a:rPr lang="ru-RU" sz="1600" dirty="0"/>
              <a:t>Кафедра анестезиологии, реаниматологии и неонатологии</a:t>
            </a:r>
          </a:p>
        </p:txBody>
      </p:sp>
      <p:pic>
        <p:nvPicPr>
          <p:cNvPr id="5" name="Picture 7" descr="docu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9160"/>
            <a:ext cx="2109788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527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5373216"/>
            <a:ext cx="8568952" cy="1224136"/>
          </a:xfrm>
        </p:spPr>
        <p:txBody>
          <a:bodyPr/>
          <a:lstStyle/>
          <a:p>
            <a:r>
              <a:rPr lang="ru-RU" sz="2800" dirty="0"/>
              <a:t>Сравнительная характеристика индекса интоксикации (п/я </a:t>
            </a:r>
            <a:r>
              <a:rPr lang="ru-RU" sz="2800" dirty="0" err="1"/>
              <a:t>нейтр</a:t>
            </a:r>
            <a:r>
              <a:rPr lang="ru-RU" sz="2800" dirty="0"/>
              <a:t>./лимф) у </a:t>
            </a:r>
            <a:br>
              <a:rPr lang="ru-RU" sz="2800" dirty="0"/>
            </a:b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/>
              <a:t> </a:t>
            </a:r>
            <a:r>
              <a:rPr lang="ru-RU" sz="2800" dirty="0"/>
              <a:t>пациентов возрасте </a:t>
            </a:r>
            <a:r>
              <a:rPr lang="ru-RU" sz="2800" dirty="0" smtClean="0"/>
              <a:t>70-79 </a:t>
            </a:r>
            <a:r>
              <a:rPr lang="ru-RU" sz="2800" dirty="0"/>
              <a:t>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950" y="5615564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N=3</a:t>
            </a:r>
            <a:r>
              <a:rPr lang="ru-RU" sz="2400" b="1" u="sng" dirty="0">
                <a:solidFill>
                  <a:srgbClr val="FF0000"/>
                </a:solidFill>
              </a:rPr>
              <a:t>,13</a:t>
            </a:r>
          </a:p>
          <a:p>
            <a:endParaRPr lang="ru-RU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546159"/>
              </p:ext>
            </p:extLst>
          </p:nvPr>
        </p:nvGraphicFramePr>
        <p:xfrm>
          <a:off x="0" y="15586"/>
          <a:ext cx="4664196" cy="2777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820252"/>
              </p:ext>
            </p:extLst>
          </p:nvPr>
        </p:nvGraphicFramePr>
        <p:xfrm>
          <a:off x="4468264" y="0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935043"/>
              </p:ext>
            </p:extLst>
          </p:nvPr>
        </p:nvGraphicFramePr>
        <p:xfrm>
          <a:off x="0" y="2924944"/>
          <a:ext cx="464400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947827"/>
              </p:ext>
            </p:extLst>
          </p:nvPr>
        </p:nvGraphicFramePr>
        <p:xfrm>
          <a:off x="4572000" y="2852937"/>
          <a:ext cx="4464496" cy="244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323528" y="764704"/>
            <a:ext cx="41044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23528" y="3645024"/>
            <a:ext cx="41044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615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5517232"/>
            <a:ext cx="8640960" cy="1152128"/>
          </a:xfrm>
        </p:spPr>
        <p:txBody>
          <a:bodyPr/>
          <a:lstStyle/>
          <a:p>
            <a:r>
              <a:rPr lang="ru-RU" sz="2800" dirty="0"/>
              <a:t>Сравнительная характеристика индекса интоксикации (п/я </a:t>
            </a:r>
            <a:r>
              <a:rPr lang="ru-RU" sz="2800" dirty="0" err="1"/>
              <a:t>нейтр</a:t>
            </a:r>
            <a:r>
              <a:rPr lang="ru-RU" sz="2800" dirty="0"/>
              <a:t>./лимф) у </a:t>
            </a:r>
            <a:br>
              <a:rPr lang="ru-RU" sz="2800" dirty="0"/>
            </a:b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/>
              <a:t> </a:t>
            </a:r>
            <a:r>
              <a:rPr lang="ru-RU" sz="2800" dirty="0"/>
              <a:t>пациентов в возрасте </a:t>
            </a:r>
            <a:r>
              <a:rPr lang="ru-RU" sz="2800" dirty="0" smtClean="0"/>
              <a:t>80-95 </a:t>
            </a:r>
            <a:r>
              <a:rPr lang="ru-RU" sz="2800" dirty="0"/>
              <a:t>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0065" y="594928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N=3</a:t>
            </a:r>
            <a:r>
              <a:rPr lang="ru-RU" sz="2400" b="1" u="sng" dirty="0" smtClean="0">
                <a:solidFill>
                  <a:srgbClr val="FF0000"/>
                </a:solidFill>
              </a:rPr>
              <a:t>,13</a:t>
            </a:r>
            <a:endParaRPr lang="ru-RU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237488"/>
              </p:ext>
            </p:extLst>
          </p:nvPr>
        </p:nvGraphicFramePr>
        <p:xfrm>
          <a:off x="0" y="0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387597"/>
              </p:ext>
            </p:extLst>
          </p:nvPr>
        </p:nvGraphicFramePr>
        <p:xfrm>
          <a:off x="4490845" y="0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543562"/>
              </p:ext>
            </p:extLst>
          </p:nvPr>
        </p:nvGraphicFramePr>
        <p:xfrm>
          <a:off x="0" y="2780928"/>
          <a:ext cx="4290390" cy="2587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9847139"/>
              </p:ext>
            </p:extLst>
          </p:nvPr>
        </p:nvGraphicFramePr>
        <p:xfrm>
          <a:off x="4572000" y="2780928"/>
          <a:ext cx="4464496" cy="260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370065" y="764704"/>
            <a:ext cx="4129927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16016" y="764704"/>
            <a:ext cx="4176464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1520" y="3573016"/>
            <a:ext cx="388843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716016" y="3573016"/>
            <a:ext cx="410445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703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517232"/>
            <a:ext cx="8568951" cy="1080120"/>
          </a:xfrm>
        </p:spPr>
        <p:txBody>
          <a:bodyPr/>
          <a:lstStyle/>
          <a:p>
            <a:r>
              <a:rPr lang="ru-RU" sz="2800" dirty="0"/>
              <a:t>Сравнительная характеристика </a:t>
            </a:r>
            <a:r>
              <a:rPr lang="ru-RU" sz="2800" dirty="0" smtClean="0"/>
              <a:t>соотношения сатурации к ЧДД у</a:t>
            </a:r>
            <a:r>
              <a:rPr lang="en-US" sz="2800" dirty="0" smtClean="0"/>
              <a:t> </a:t>
            </a:r>
            <a:r>
              <a:rPr lang="en-US" sz="2800" dirty="0"/>
              <a:t>COVID+</a:t>
            </a:r>
            <a:r>
              <a:rPr lang="ru-RU" sz="2800" dirty="0"/>
              <a:t> и - пациентов в возрасте </a:t>
            </a:r>
            <a:r>
              <a:rPr lang="ru-RU" sz="2800" dirty="0" smtClean="0"/>
              <a:t>34-49 </a:t>
            </a:r>
            <a:r>
              <a:rPr lang="ru-RU" sz="2800" dirty="0"/>
              <a:t>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6237312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6"/>
                </a:solidFill>
              </a:rPr>
              <a:t>N=</a:t>
            </a:r>
            <a:r>
              <a:rPr lang="ru-RU" sz="2400" b="1" u="sng" dirty="0" smtClean="0">
                <a:solidFill>
                  <a:schemeClr val="accent6"/>
                </a:solidFill>
              </a:rPr>
              <a:t>3,5</a:t>
            </a:r>
            <a:endParaRPr lang="ru-RU" sz="2400" b="1" u="sng" dirty="0">
              <a:solidFill>
                <a:schemeClr val="accent6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9404036"/>
              </p:ext>
            </p:extLst>
          </p:nvPr>
        </p:nvGraphicFramePr>
        <p:xfrm>
          <a:off x="0" y="1156"/>
          <a:ext cx="4652671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681182"/>
              </p:ext>
            </p:extLst>
          </p:nvPr>
        </p:nvGraphicFramePr>
        <p:xfrm>
          <a:off x="4457602" y="3229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490254"/>
              </p:ext>
            </p:extLst>
          </p:nvPr>
        </p:nvGraphicFramePr>
        <p:xfrm>
          <a:off x="0" y="2924944"/>
          <a:ext cx="4572000" cy="2310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5" name="Прямая соединительная линия 14"/>
          <p:cNvCxnSpPr>
            <a:stCxn id="11" idx="1"/>
          </p:cNvCxnSpPr>
          <p:nvPr/>
        </p:nvCxnSpPr>
        <p:spPr>
          <a:xfrm flipH="1">
            <a:off x="179512" y="1392115"/>
            <a:ext cx="427809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9512" y="4077072"/>
            <a:ext cx="4248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716016" y="4077072"/>
            <a:ext cx="4248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735947"/>
              </p:ext>
            </p:extLst>
          </p:nvPr>
        </p:nvGraphicFramePr>
        <p:xfrm>
          <a:off x="4572000" y="2869498"/>
          <a:ext cx="4392488" cy="2415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59195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73216"/>
            <a:ext cx="8496945" cy="1224136"/>
          </a:xfrm>
        </p:spPr>
        <p:txBody>
          <a:bodyPr/>
          <a:lstStyle/>
          <a:p>
            <a:r>
              <a:rPr lang="ru-RU" sz="2800" dirty="0"/>
              <a:t>Сравнительная характеристика соотношения сатурации к ЧДД </a:t>
            </a:r>
            <a:r>
              <a:rPr lang="ru-RU" sz="2800" dirty="0" smtClean="0"/>
              <a:t>у</a:t>
            </a:r>
            <a:r>
              <a:rPr lang="en-US" sz="2800" dirty="0"/>
              <a:t> COVID+</a:t>
            </a:r>
            <a:r>
              <a:rPr lang="ru-RU" sz="2800" dirty="0"/>
              <a:t> и - пациентов в возрасте </a:t>
            </a:r>
            <a:r>
              <a:rPr lang="ru-RU" sz="2800" dirty="0" smtClean="0"/>
              <a:t>50-69 </a:t>
            </a:r>
            <a:r>
              <a:rPr lang="ru-RU" sz="2800" dirty="0"/>
              <a:t>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237312"/>
            <a:ext cx="1475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6"/>
                </a:solidFill>
              </a:rPr>
              <a:t>N=</a:t>
            </a:r>
            <a:r>
              <a:rPr lang="ru-RU" sz="2400" b="1" u="sng" dirty="0">
                <a:solidFill>
                  <a:schemeClr val="accent6"/>
                </a:solidFill>
              </a:rPr>
              <a:t>3,5</a:t>
            </a:r>
            <a:endParaRPr lang="ru-RU" sz="2400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635879"/>
              </p:ext>
            </p:extLst>
          </p:nvPr>
        </p:nvGraphicFramePr>
        <p:xfrm>
          <a:off x="3010" y="1156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94572"/>
              </p:ext>
            </p:extLst>
          </p:nvPr>
        </p:nvGraphicFramePr>
        <p:xfrm>
          <a:off x="4479804" y="0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655175"/>
              </p:ext>
            </p:extLst>
          </p:nvPr>
        </p:nvGraphicFramePr>
        <p:xfrm>
          <a:off x="179512" y="2924944"/>
          <a:ext cx="4464496" cy="2549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283944"/>
              </p:ext>
            </p:extLst>
          </p:nvPr>
        </p:nvGraphicFramePr>
        <p:xfrm>
          <a:off x="4499992" y="2852936"/>
          <a:ext cx="439083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 flipH="1">
            <a:off x="251520" y="2060848"/>
            <a:ext cx="41044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51520" y="4581128"/>
            <a:ext cx="41044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716016" y="4581128"/>
            <a:ext cx="396044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855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373216"/>
            <a:ext cx="8856983" cy="1296144"/>
          </a:xfrm>
        </p:spPr>
        <p:txBody>
          <a:bodyPr/>
          <a:lstStyle/>
          <a:p>
            <a:r>
              <a:rPr lang="ru-RU" sz="2800" dirty="0"/>
              <a:t>Сравнительная характеристика соотношения сатурации к ЧДД </a:t>
            </a:r>
            <a:r>
              <a:rPr lang="ru-RU" sz="2800" dirty="0" smtClean="0"/>
              <a:t>у</a:t>
            </a:r>
            <a:r>
              <a:rPr lang="en-US" sz="2800" dirty="0"/>
              <a:t> COVID+</a:t>
            </a:r>
            <a:r>
              <a:rPr lang="ru-RU" sz="2800" dirty="0"/>
              <a:t> и - пациентов в возрасте </a:t>
            </a:r>
            <a:r>
              <a:rPr lang="ru-RU" sz="2800" dirty="0" smtClean="0"/>
              <a:t>70-79 </a:t>
            </a:r>
            <a:r>
              <a:rPr lang="ru-RU" sz="2800" dirty="0"/>
              <a:t>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602128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6"/>
                </a:solidFill>
              </a:rPr>
              <a:t>N=</a:t>
            </a:r>
            <a:r>
              <a:rPr lang="ru-RU" sz="2400" b="1" u="sng" dirty="0" smtClean="0">
                <a:solidFill>
                  <a:schemeClr val="accent6"/>
                </a:solidFill>
              </a:rPr>
              <a:t>3,5</a:t>
            </a:r>
            <a:endParaRPr lang="ru-RU" sz="2400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6056138"/>
              </p:ext>
            </p:extLst>
          </p:nvPr>
        </p:nvGraphicFramePr>
        <p:xfrm>
          <a:off x="14111" y="5361"/>
          <a:ext cx="4664196" cy="2775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8306301"/>
              </p:ext>
            </p:extLst>
          </p:nvPr>
        </p:nvGraphicFramePr>
        <p:xfrm>
          <a:off x="4505335" y="0"/>
          <a:ext cx="4664196" cy="2777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761500"/>
              </p:ext>
            </p:extLst>
          </p:nvPr>
        </p:nvGraphicFramePr>
        <p:xfrm>
          <a:off x="0" y="2852936"/>
          <a:ext cx="4716016" cy="2373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39430"/>
              </p:ext>
            </p:extLst>
          </p:nvPr>
        </p:nvGraphicFramePr>
        <p:xfrm>
          <a:off x="4751512" y="2780928"/>
          <a:ext cx="439248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179512" y="1988840"/>
            <a:ext cx="439248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788024" y="1988840"/>
            <a:ext cx="417646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79512" y="4509120"/>
            <a:ext cx="439248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932040" y="4509120"/>
            <a:ext cx="40324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720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373216"/>
            <a:ext cx="8712969" cy="1296144"/>
          </a:xfrm>
        </p:spPr>
        <p:txBody>
          <a:bodyPr/>
          <a:lstStyle/>
          <a:p>
            <a:r>
              <a:rPr lang="ru-RU" sz="2800" dirty="0"/>
              <a:t>Сравнительная характеристика соотношения сатурации к ЧДД </a:t>
            </a:r>
            <a:r>
              <a:rPr lang="ru-RU" sz="2800" dirty="0" smtClean="0"/>
              <a:t>у</a:t>
            </a:r>
            <a:r>
              <a:rPr lang="en-US" sz="2800" dirty="0"/>
              <a:t> COVID+</a:t>
            </a:r>
            <a:r>
              <a:rPr lang="ru-RU" sz="2800" dirty="0"/>
              <a:t> и - пациентов в возрасте </a:t>
            </a:r>
            <a:r>
              <a:rPr lang="ru-RU" sz="2800" dirty="0" smtClean="0"/>
              <a:t>80-95 </a:t>
            </a:r>
            <a:r>
              <a:rPr lang="ru-RU" sz="2800" dirty="0"/>
              <a:t>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093296"/>
            <a:ext cx="169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6"/>
                </a:solidFill>
              </a:rPr>
              <a:t>N=</a:t>
            </a:r>
            <a:r>
              <a:rPr lang="ru-RU" sz="2400" b="1" u="sng" dirty="0">
                <a:solidFill>
                  <a:schemeClr val="accent6"/>
                </a:solidFill>
              </a:rPr>
              <a:t>3,5</a:t>
            </a:r>
            <a:endParaRPr lang="ru-RU" sz="2400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13211"/>
              </p:ext>
            </p:extLst>
          </p:nvPr>
        </p:nvGraphicFramePr>
        <p:xfrm>
          <a:off x="-10164" y="9188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298791"/>
              </p:ext>
            </p:extLst>
          </p:nvPr>
        </p:nvGraphicFramePr>
        <p:xfrm>
          <a:off x="4479804" y="0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669412"/>
              </p:ext>
            </p:extLst>
          </p:nvPr>
        </p:nvGraphicFramePr>
        <p:xfrm>
          <a:off x="0" y="2780928"/>
          <a:ext cx="4644008" cy="2664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236890"/>
              </p:ext>
            </p:extLst>
          </p:nvPr>
        </p:nvGraphicFramePr>
        <p:xfrm>
          <a:off x="4499992" y="2780928"/>
          <a:ext cx="464400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251520" y="1916832"/>
            <a:ext cx="432048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716016" y="1916832"/>
            <a:ext cx="417646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51520" y="4725144"/>
            <a:ext cx="432048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860032" y="4725144"/>
            <a:ext cx="40324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777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5445224"/>
            <a:ext cx="8568952" cy="1152128"/>
          </a:xfrm>
        </p:spPr>
        <p:txBody>
          <a:bodyPr/>
          <a:lstStyle/>
          <a:p>
            <a:pPr marL="45720" indent="0"/>
            <a:r>
              <a:rPr lang="ru-RU" sz="2800" dirty="0"/>
              <a:t>Сравнительная характеристика </a:t>
            </a:r>
            <a:r>
              <a:rPr lang="ru-RU" sz="2800" dirty="0" smtClean="0"/>
              <a:t>индекса </a:t>
            </a:r>
            <a:r>
              <a:rPr lang="ru-RU" sz="2800" dirty="0" err="1" smtClean="0"/>
              <a:t>оксигенации</a:t>
            </a:r>
            <a:r>
              <a:rPr lang="ru-RU" sz="2800" dirty="0" smtClean="0"/>
              <a:t> (</a:t>
            </a:r>
            <a:r>
              <a:rPr lang="en-US" sz="2800" dirty="0" smtClean="0"/>
              <a:t>PaO2</a:t>
            </a:r>
            <a:r>
              <a:rPr lang="ru-RU" sz="2800" dirty="0" smtClean="0"/>
              <a:t>/</a:t>
            </a:r>
            <a:r>
              <a:rPr lang="en-US" sz="2800" dirty="0" smtClean="0"/>
              <a:t>Fi</a:t>
            </a:r>
            <a:r>
              <a:rPr lang="ru-RU" sz="2800" dirty="0" smtClean="0"/>
              <a:t>О2)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у </a:t>
            </a: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 smtClean="0"/>
              <a:t> </a:t>
            </a:r>
            <a:r>
              <a:rPr lang="ru-RU" sz="2800" dirty="0" smtClean="0"/>
              <a:t>пациентов </a:t>
            </a:r>
            <a:r>
              <a:rPr lang="ru-RU" sz="2800" dirty="0"/>
              <a:t>в возрасте </a:t>
            </a:r>
            <a:r>
              <a:rPr lang="ru-RU" sz="2800" dirty="0" smtClean="0"/>
              <a:t>34-49 </a:t>
            </a:r>
            <a:r>
              <a:rPr lang="ru-RU" sz="2800" dirty="0"/>
              <a:t>лет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516339"/>
              </p:ext>
            </p:extLst>
          </p:nvPr>
        </p:nvGraphicFramePr>
        <p:xfrm>
          <a:off x="0" y="30075"/>
          <a:ext cx="4596524" cy="2681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4732954"/>
              </p:ext>
            </p:extLst>
          </p:nvPr>
        </p:nvGraphicFramePr>
        <p:xfrm>
          <a:off x="4547476" y="0"/>
          <a:ext cx="4596524" cy="268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803946"/>
              </p:ext>
            </p:extLst>
          </p:nvPr>
        </p:nvGraphicFramePr>
        <p:xfrm>
          <a:off x="0" y="2708920"/>
          <a:ext cx="4572000" cy="2516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143694"/>
              </p:ext>
            </p:extLst>
          </p:nvPr>
        </p:nvGraphicFramePr>
        <p:xfrm>
          <a:off x="4572000" y="2780928"/>
          <a:ext cx="4572000" cy="2434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7504" y="5445224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6"/>
                </a:solidFill>
              </a:rPr>
              <a:t>N=500</a:t>
            </a:r>
          </a:p>
          <a:p>
            <a:r>
              <a:rPr lang="en-US" sz="2400" b="1" dirty="0" smtClean="0">
                <a:solidFill>
                  <a:schemeClr val="accent6"/>
                </a:solidFill>
              </a:rPr>
              <a:t>&lt;200- </a:t>
            </a:r>
            <a:r>
              <a:rPr lang="ru-RU" sz="2400" b="1" dirty="0" smtClean="0">
                <a:solidFill>
                  <a:schemeClr val="accent6"/>
                </a:solidFill>
              </a:rPr>
              <a:t>ОРДС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528" y="836712"/>
            <a:ext cx="4248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788024" y="836712"/>
            <a:ext cx="41044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23528" y="3573016"/>
            <a:ext cx="41044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788024" y="3573016"/>
            <a:ext cx="41044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965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568951" cy="1152128"/>
          </a:xfrm>
        </p:spPr>
        <p:txBody>
          <a:bodyPr/>
          <a:lstStyle/>
          <a:p>
            <a:r>
              <a:rPr lang="ru-RU" sz="2800" dirty="0"/>
              <a:t>Сравнительная характеристика индекса </a:t>
            </a:r>
            <a:r>
              <a:rPr lang="ru-RU" sz="2800" dirty="0" err="1"/>
              <a:t>оксигенации</a:t>
            </a:r>
            <a:r>
              <a:rPr lang="ru-RU" sz="2800" dirty="0"/>
              <a:t> (</a:t>
            </a:r>
            <a:r>
              <a:rPr lang="en-US" sz="2800" dirty="0"/>
              <a:t>PaO2</a:t>
            </a:r>
            <a:r>
              <a:rPr lang="ru-RU" sz="2800" dirty="0"/>
              <a:t>/</a:t>
            </a:r>
            <a:r>
              <a:rPr lang="en-US" sz="2800" dirty="0"/>
              <a:t>Fi</a:t>
            </a:r>
            <a:r>
              <a:rPr lang="ru-RU" sz="2800" dirty="0"/>
              <a:t>О2) у </a:t>
            </a: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 smtClean="0"/>
              <a:t> </a:t>
            </a:r>
            <a:r>
              <a:rPr lang="ru-RU" sz="2800" dirty="0" smtClean="0"/>
              <a:t>пациентов </a:t>
            </a:r>
            <a:r>
              <a:rPr lang="ru-RU" sz="2800" dirty="0"/>
              <a:t>в возрасте </a:t>
            </a:r>
            <a:r>
              <a:rPr lang="ru-RU" sz="2800" dirty="0" smtClean="0"/>
              <a:t>50-69 </a:t>
            </a:r>
            <a:r>
              <a:rPr lang="ru-RU" sz="2800" dirty="0"/>
              <a:t>лет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450054"/>
              </p:ext>
            </p:extLst>
          </p:nvPr>
        </p:nvGraphicFramePr>
        <p:xfrm>
          <a:off x="0" y="0"/>
          <a:ext cx="4596524" cy="2677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054586"/>
              </p:ext>
            </p:extLst>
          </p:nvPr>
        </p:nvGraphicFramePr>
        <p:xfrm>
          <a:off x="4523580" y="-25750"/>
          <a:ext cx="4596524" cy="2677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656498"/>
              </p:ext>
            </p:extLst>
          </p:nvPr>
        </p:nvGraphicFramePr>
        <p:xfrm>
          <a:off x="0" y="2780928"/>
          <a:ext cx="4644008" cy="2588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9254909"/>
              </p:ext>
            </p:extLst>
          </p:nvPr>
        </p:nvGraphicFramePr>
        <p:xfrm>
          <a:off x="4572000" y="2852936"/>
          <a:ext cx="45720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7504" y="5517232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6"/>
                </a:solidFill>
              </a:rPr>
              <a:t>N=500</a:t>
            </a:r>
          </a:p>
          <a:p>
            <a:r>
              <a:rPr lang="en-US" sz="2400" b="1" dirty="0">
                <a:solidFill>
                  <a:schemeClr val="accent6"/>
                </a:solidFill>
              </a:rPr>
              <a:t>&lt;200- </a:t>
            </a:r>
            <a:r>
              <a:rPr lang="ru-RU" sz="2400" b="1" dirty="0" smtClean="0">
                <a:solidFill>
                  <a:schemeClr val="accent6"/>
                </a:solidFill>
              </a:rPr>
              <a:t>ОРДС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528" y="764704"/>
            <a:ext cx="40324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716016" y="764704"/>
            <a:ext cx="417646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23528" y="3573016"/>
            <a:ext cx="417646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716016" y="3573016"/>
            <a:ext cx="417646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467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5517232"/>
            <a:ext cx="8496944" cy="1152128"/>
          </a:xfrm>
        </p:spPr>
        <p:txBody>
          <a:bodyPr/>
          <a:lstStyle/>
          <a:p>
            <a:r>
              <a:rPr lang="ru-RU" sz="2800" dirty="0"/>
              <a:t>Сравнительная характеристика индекса </a:t>
            </a:r>
            <a:r>
              <a:rPr lang="ru-RU" sz="2800" dirty="0" err="1" smtClean="0"/>
              <a:t>оксигенации</a:t>
            </a:r>
            <a:r>
              <a:rPr lang="ru-RU" sz="2800" dirty="0"/>
              <a:t> (</a:t>
            </a:r>
            <a:r>
              <a:rPr lang="en-US" sz="2800" dirty="0"/>
              <a:t>PaO2</a:t>
            </a:r>
            <a:r>
              <a:rPr lang="ru-RU" sz="2800" dirty="0"/>
              <a:t>/</a:t>
            </a:r>
            <a:r>
              <a:rPr lang="en-US" sz="2800" dirty="0"/>
              <a:t>Fi</a:t>
            </a:r>
            <a:r>
              <a:rPr lang="ru-RU" sz="2800" dirty="0"/>
              <a:t>О2) у </a:t>
            </a: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 smtClean="0"/>
              <a:t> </a:t>
            </a:r>
            <a:r>
              <a:rPr lang="ru-RU" sz="2800" dirty="0" smtClean="0"/>
              <a:t>пациентов </a:t>
            </a:r>
            <a:r>
              <a:rPr lang="ru-RU" sz="2800" dirty="0"/>
              <a:t>в возрасте </a:t>
            </a:r>
            <a:r>
              <a:rPr lang="ru-RU" sz="2800" dirty="0" smtClean="0"/>
              <a:t>70-79 </a:t>
            </a:r>
            <a:r>
              <a:rPr lang="ru-RU" sz="2800" dirty="0"/>
              <a:t>лет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533738"/>
              </p:ext>
            </p:extLst>
          </p:nvPr>
        </p:nvGraphicFramePr>
        <p:xfrm>
          <a:off x="-21704" y="23677"/>
          <a:ext cx="4596524" cy="268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357298"/>
              </p:ext>
            </p:extLst>
          </p:nvPr>
        </p:nvGraphicFramePr>
        <p:xfrm>
          <a:off x="4547476" y="0"/>
          <a:ext cx="4596524" cy="268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151254"/>
              </p:ext>
            </p:extLst>
          </p:nvPr>
        </p:nvGraphicFramePr>
        <p:xfrm>
          <a:off x="0" y="2924944"/>
          <a:ext cx="4572000" cy="2449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967758"/>
              </p:ext>
            </p:extLst>
          </p:nvPr>
        </p:nvGraphicFramePr>
        <p:xfrm>
          <a:off x="4644008" y="2996952"/>
          <a:ext cx="449999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5589240"/>
            <a:ext cx="2051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6"/>
                </a:solidFill>
              </a:rPr>
              <a:t>N=500</a:t>
            </a:r>
          </a:p>
          <a:p>
            <a:r>
              <a:rPr lang="en-US" sz="2400" b="1" dirty="0">
                <a:solidFill>
                  <a:schemeClr val="accent6"/>
                </a:solidFill>
              </a:rPr>
              <a:t>&lt;200- </a:t>
            </a:r>
            <a:r>
              <a:rPr lang="ru-RU" sz="2400" b="1" dirty="0" smtClean="0">
                <a:solidFill>
                  <a:schemeClr val="accent6"/>
                </a:solidFill>
              </a:rPr>
              <a:t>ОРДС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51520" y="764704"/>
            <a:ext cx="4248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860032" y="764704"/>
            <a:ext cx="40324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860032" y="3717032"/>
            <a:ext cx="40324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185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5445224"/>
            <a:ext cx="8568952" cy="1224136"/>
          </a:xfrm>
        </p:spPr>
        <p:txBody>
          <a:bodyPr/>
          <a:lstStyle/>
          <a:p>
            <a:r>
              <a:rPr lang="ru-RU" sz="2800" dirty="0"/>
              <a:t>Сравнительная характеристика индекса </a:t>
            </a:r>
            <a:r>
              <a:rPr lang="ru-RU" sz="2800" dirty="0" err="1"/>
              <a:t>оксигенации</a:t>
            </a:r>
            <a:r>
              <a:rPr lang="ru-RU" sz="2800" dirty="0"/>
              <a:t> (</a:t>
            </a:r>
            <a:r>
              <a:rPr lang="en-US" sz="2800" dirty="0"/>
              <a:t>PaO2</a:t>
            </a:r>
            <a:r>
              <a:rPr lang="ru-RU" sz="2800" dirty="0"/>
              <a:t>/</a:t>
            </a:r>
            <a:r>
              <a:rPr lang="en-US" sz="2800" dirty="0"/>
              <a:t>Fi</a:t>
            </a:r>
            <a:r>
              <a:rPr lang="ru-RU" sz="2800" dirty="0"/>
              <a:t>О2) у </a:t>
            </a: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 smtClean="0"/>
              <a:t> </a:t>
            </a:r>
            <a:r>
              <a:rPr lang="ru-RU" sz="2800" dirty="0" smtClean="0"/>
              <a:t>пациентов </a:t>
            </a:r>
            <a:r>
              <a:rPr lang="ru-RU" sz="2800" dirty="0"/>
              <a:t>в возрасте </a:t>
            </a:r>
            <a:r>
              <a:rPr lang="ru-RU" sz="2800" dirty="0" smtClean="0"/>
              <a:t>80-95 </a:t>
            </a:r>
            <a:r>
              <a:rPr lang="ru-RU" sz="2800" dirty="0"/>
              <a:t>лет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711976"/>
              </p:ext>
            </p:extLst>
          </p:nvPr>
        </p:nvGraphicFramePr>
        <p:xfrm>
          <a:off x="17937" y="0"/>
          <a:ext cx="4596524" cy="2681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409390"/>
              </p:ext>
            </p:extLst>
          </p:nvPr>
        </p:nvGraphicFramePr>
        <p:xfrm>
          <a:off x="4716016" y="0"/>
          <a:ext cx="4427984" cy="268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655762"/>
              </p:ext>
            </p:extLst>
          </p:nvPr>
        </p:nvGraphicFramePr>
        <p:xfrm>
          <a:off x="107504" y="2780928"/>
          <a:ext cx="4464496" cy="2574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4436634"/>
              </p:ext>
            </p:extLst>
          </p:nvPr>
        </p:nvGraphicFramePr>
        <p:xfrm>
          <a:off x="4716016" y="2780928"/>
          <a:ext cx="442798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5661248"/>
            <a:ext cx="1979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6"/>
                </a:solidFill>
              </a:rPr>
              <a:t>N=500</a:t>
            </a:r>
          </a:p>
          <a:p>
            <a:r>
              <a:rPr lang="en-US" sz="2400" b="1" dirty="0">
                <a:solidFill>
                  <a:schemeClr val="accent6"/>
                </a:solidFill>
              </a:rPr>
              <a:t>&lt;200- </a:t>
            </a:r>
            <a:r>
              <a:rPr lang="ru-RU" sz="2400" b="1" dirty="0" smtClean="0">
                <a:solidFill>
                  <a:schemeClr val="accent6"/>
                </a:solidFill>
              </a:rPr>
              <a:t>ОРДС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95536" y="836712"/>
            <a:ext cx="41044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932040" y="836712"/>
            <a:ext cx="396044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5536" y="3645024"/>
            <a:ext cx="396044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788024" y="3645024"/>
            <a:ext cx="41044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905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260648"/>
            <a:ext cx="8496944" cy="6264696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 ИССЛЕДОВАНИЯ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Ковидный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госпиталь г. Донецка, находящийся на территории ЦГКБ №1, развернут на 350 коек.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с мая по октябрь 2020 года в отделении интенсивной терапии находилось 387 пациентов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подозрением на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-позитивных- 234 (60,5%) (по результатам ПЦР)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-негативных- 151 (на основании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клинико-эпидемиологических данных)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сентябрь в городское отделение ИТ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оступило 62 пациента,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за 20 дней октября- уже 65….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733028"/>
              </p:ext>
            </p:extLst>
          </p:nvPr>
        </p:nvGraphicFramePr>
        <p:xfrm>
          <a:off x="4427984" y="3140968"/>
          <a:ext cx="4644008" cy="374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226028"/>
              </p:ext>
            </p:extLst>
          </p:nvPr>
        </p:nvGraphicFramePr>
        <p:xfrm>
          <a:off x="3779912" y="2924944"/>
          <a:ext cx="5353708" cy="3679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052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517232"/>
            <a:ext cx="8640959" cy="1152128"/>
          </a:xfrm>
        </p:spPr>
        <p:txBody>
          <a:bodyPr/>
          <a:lstStyle/>
          <a:p>
            <a:r>
              <a:rPr lang="ru-RU" sz="2800" dirty="0" smtClean="0"/>
              <a:t>Сравнительная </a:t>
            </a:r>
            <a:r>
              <a:rPr lang="ru-RU" sz="2800" dirty="0"/>
              <a:t>характеристика </a:t>
            </a:r>
            <a:r>
              <a:rPr lang="ru-RU" sz="2800" dirty="0" smtClean="0"/>
              <a:t>лейкоцитарного индекса интоксикации </a:t>
            </a:r>
            <a:r>
              <a:rPr lang="ru-RU" sz="2800" dirty="0"/>
              <a:t>у </a:t>
            </a: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 smtClean="0"/>
              <a:t> </a:t>
            </a:r>
            <a:r>
              <a:rPr lang="ru-RU" sz="2800" dirty="0"/>
              <a:t>пациентов в возрасте </a:t>
            </a:r>
            <a:r>
              <a:rPr lang="ru-RU" sz="2800" dirty="0" smtClean="0"/>
              <a:t>34-49 </a:t>
            </a:r>
            <a:r>
              <a:rPr lang="ru-RU" sz="2800" dirty="0"/>
              <a:t>лет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518299"/>
              </p:ext>
            </p:extLst>
          </p:nvPr>
        </p:nvGraphicFramePr>
        <p:xfrm>
          <a:off x="0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170877"/>
              </p:ext>
            </p:extLst>
          </p:nvPr>
        </p:nvGraphicFramePr>
        <p:xfrm>
          <a:off x="4572000" y="2794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8958383"/>
              </p:ext>
            </p:extLst>
          </p:nvPr>
        </p:nvGraphicFramePr>
        <p:xfrm>
          <a:off x="107504" y="2852936"/>
          <a:ext cx="4464496" cy="2323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652656"/>
              </p:ext>
            </p:extLst>
          </p:nvPr>
        </p:nvGraphicFramePr>
        <p:xfrm>
          <a:off x="4644008" y="2924944"/>
          <a:ext cx="4499992" cy="2285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5536" y="558924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6"/>
                </a:solidFill>
              </a:rPr>
              <a:t>N=1</a:t>
            </a:r>
            <a:endParaRPr lang="ru-RU" sz="2400" b="1" u="sng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796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5301208"/>
            <a:ext cx="8496944" cy="1296144"/>
          </a:xfrm>
        </p:spPr>
        <p:txBody>
          <a:bodyPr/>
          <a:lstStyle/>
          <a:p>
            <a:r>
              <a:rPr lang="ru-RU" sz="2800" dirty="0"/>
              <a:t>Сравнительная характеристика лейкоцитарного индекса интоксикации </a:t>
            </a:r>
            <a:r>
              <a:rPr lang="ru-RU" sz="2800" dirty="0" smtClean="0"/>
              <a:t>у </a:t>
            </a: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 smtClean="0"/>
              <a:t> </a:t>
            </a:r>
            <a:r>
              <a:rPr lang="ru-RU" sz="2800" dirty="0"/>
              <a:t>пациентов в возрасте </a:t>
            </a:r>
            <a:r>
              <a:rPr lang="ru-RU" sz="2800" dirty="0" smtClean="0"/>
              <a:t>50-69 </a:t>
            </a:r>
            <a:r>
              <a:rPr lang="ru-RU" sz="2800" dirty="0"/>
              <a:t>лет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16626"/>
              </p:ext>
            </p:extLst>
          </p:nvPr>
        </p:nvGraphicFramePr>
        <p:xfrm>
          <a:off x="0" y="10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019937"/>
              </p:ext>
            </p:extLst>
          </p:nvPr>
        </p:nvGraphicFramePr>
        <p:xfrm>
          <a:off x="4537441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2104242"/>
              </p:ext>
            </p:extLst>
          </p:nvPr>
        </p:nvGraphicFramePr>
        <p:xfrm>
          <a:off x="107504" y="2996952"/>
          <a:ext cx="4464496" cy="2462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5851624"/>
              </p:ext>
            </p:extLst>
          </p:nvPr>
        </p:nvGraphicFramePr>
        <p:xfrm>
          <a:off x="4716016" y="2708920"/>
          <a:ext cx="442798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79512" y="551723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6"/>
                </a:solidFill>
              </a:rPr>
              <a:t>N=1</a:t>
            </a:r>
            <a:endParaRPr lang="ru-RU" sz="2400" b="1" u="sng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15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5373216"/>
            <a:ext cx="8496944" cy="1224136"/>
          </a:xfrm>
        </p:spPr>
        <p:txBody>
          <a:bodyPr/>
          <a:lstStyle/>
          <a:p>
            <a:r>
              <a:rPr lang="ru-RU" sz="2800" dirty="0"/>
              <a:t>Сравнительная характеристика лейкоцитарного индекса интоксикации </a:t>
            </a:r>
            <a:r>
              <a:rPr lang="ru-RU" sz="2800" dirty="0" smtClean="0"/>
              <a:t>у </a:t>
            </a: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 smtClean="0"/>
              <a:t> </a:t>
            </a:r>
            <a:r>
              <a:rPr lang="ru-RU" sz="2800" dirty="0"/>
              <a:t>пациентов в возрасте </a:t>
            </a:r>
            <a:r>
              <a:rPr lang="ru-RU" sz="2800" dirty="0" smtClean="0"/>
              <a:t>70-79 </a:t>
            </a:r>
            <a:r>
              <a:rPr lang="ru-RU" sz="2800" dirty="0"/>
              <a:t>лет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420918"/>
              </p:ext>
            </p:extLst>
          </p:nvPr>
        </p:nvGraphicFramePr>
        <p:xfrm>
          <a:off x="107504" y="2924944"/>
          <a:ext cx="4464496" cy="2535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868232"/>
              </p:ext>
            </p:extLst>
          </p:nvPr>
        </p:nvGraphicFramePr>
        <p:xfrm>
          <a:off x="4716016" y="2996952"/>
          <a:ext cx="4320480" cy="2535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777175"/>
              </p:ext>
            </p:extLst>
          </p:nvPr>
        </p:nvGraphicFramePr>
        <p:xfrm>
          <a:off x="0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815297"/>
              </p:ext>
            </p:extLst>
          </p:nvPr>
        </p:nvGraphicFramePr>
        <p:xfrm>
          <a:off x="4572000" y="2794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7504" y="566124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6"/>
                </a:solidFill>
              </a:rPr>
              <a:t>N=1</a:t>
            </a:r>
            <a:endParaRPr lang="ru-RU" sz="2400" b="1" u="sng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68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5445224"/>
            <a:ext cx="8568952" cy="1152128"/>
          </a:xfrm>
        </p:spPr>
        <p:txBody>
          <a:bodyPr/>
          <a:lstStyle/>
          <a:p>
            <a:r>
              <a:rPr lang="ru-RU" sz="2800" dirty="0"/>
              <a:t>Сравнительная характеристика лейкоцитарного индекса интоксикации </a:t>
            </a:r>
            <a:r>
              <a:rPr lang="ru-RU" sz="2800" dirty="0" smtClean="0"/>
              <a:t>у </a:t>
            </a:r>
            <a:r>
              <a:rPr lang="en-US" sz="2800" dirty="0"/>
              <a:t>COVID+</a:t>
            </a:r>
            <a:r>
              <a:rPr lang="ru-RU" sz="2800" dirty="0"/>
              <a:t> и -</a:t>
            </a:r>
            <a:r>
              <a:rPr lang="en-US" sz="2800" dirty="0" smtClean="0"/>
              <a:t> </a:t>
            </a:r>
            <a:r>
              <a:rPr lang="ru-RU" sz="2800" dirty="0"/>
              <a:t>пациентов в возрасте 80-95 лет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509939"/>
              </p:ext>
            </p:extLst>
          </p:nvPr>
        </p:nvGraphicFramePr>
        <p:xfrm>
          <a:off x="0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022592"/>
              </p:ext>
            </p:extLst>
          </p:nvPr>
        </p:nvGraphicFramePr>
        <p:xfrm>
          <a:off x="4570685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755091"/>
              </p:ext>
            </p:extLst>
          </p:nvPr>
        </p:nvGraphicFramePr>
        <p:xfrm>
          <a:off x="0" y="2852936"/>
          <a:ext cx="4499992" cy="2425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526327"/>
              </p:ext>
            </p:extLst>
          </p:nvPr>
        </p:nvGraphicFramePr>
        <p:xfrm>
          <a:off x="4716016" y="2924944"/>
          <a:ext cx="432048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79512" y="551723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6"/>
                </a:solidFill>
              </a:rPr>
              <a:t>N=1</a:t>
            </a:r>
            <a:endParaRPr lang="ru-RU" sz="2400" b="1" u="sng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1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820349" cy="792088"/>
          </a:xfrm>
        </p:spPr>
        <p:txBody>
          <a:bodyPr/>
          <a:lstStyle/>
          <a:p>
            <a:pPr algn="l"/>
            <a:r>
              <a:rPr lang="ru-RU" dirty="0" smtClean="0"/>
              <a:t>Выводы: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980728"/>
            <a:ext cx="8856984" cy="56166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800" dirty="0"/>
              <a:t>1. Главной задачей врача является недопущение генерализации процесса и развития </a:t>
            </a:r>
            <a:r>
              <a:rPr lang="ru-RU" sz="1800" dirty="0" err="1"/>
              <a:t>полиорганной</a:t>
            </a:r>
            <a:r>
              <a:rPr lang="ru-RU" sz="1800" dirty="0"/>
              <a:t> недостаточности. </a:t>
            </a:r>
          </a:p>
          <a:p>
            <a:pPr algn="just"/>
            <a:r>
              <a:rPr lang="ru-RU" sz="1800" dirty="0"/>
              <a:t>2. Проведение </a:t>
            </a:r>
            <a:r>
              <a:rPr lang="ru-RU" sz="1800" dirty="0" err="1"/>
              <a:t>оксигенации</a:t>
            </a:r>
            <a:r>
              <a:rPr lang="ru-RU" sz="1800" dirty="0"/>
              <a:t> и </a:t>
            </a:r>
            <a:r>
              <a:rPr lang="ru-RU" sz="1800" dirty="0" err="1"/>
              <a:t>неинвазивной</a:t>
            </a:r>
            <a:r>
              <a:rPr lang="ru-RU" sz="1800" dirty="0"/>
              <a:t> вентиляции легких является неотъемлемой частью основной терапии </a:t>
            </a:r>
            <a:r>
              <a:rPr lang="en-US" sz="1800" dirty="0"/>
              <a:t>COVID</a:t>
            </a:r>
            <a:r>
              <a:rPr lang="ru-RU" sz="1800" dirty="0"/>
              <a:t>-19 и его осложнений в виде пневмонии.</a:t>
            </a:r>
          </a:p>
          <a:p>
            <a:pPr algn="just"/>
            <a:r>
              <a:rPr lang="ru-RU" sz="1800" dirty="0"/>
              <a:t>3. Несмотря на многочисленные публикации и важность определения уровня сатурации, самым важным показателем является уровень парциального давления </a:t>
            </a:r>
            <a:r>
              <a:rPr lang="en-US" sz="1800" dirty="0"/>
              <a:t>CO</a:t>
            </a:r>
            <a:r>
              <a:rPr lang="ru-RU" sz="1800" baseline="-25000" dirty="0"/>
              <a:t>2</a:t>
            </a:r>
            <a:r>
              <a:rPr lang="ru-RU" sz="1800" dirty="0"/>
              <a:t> (доставка О2 не настолько важна, как его потребление, говорящее нам о </a:t>
            </a:r>
            <a:r>
              <a:rPr lang="ru-RU" sz="1800" dirty="0" err="1"/>
              <a:t>гипоперфузии</a:t>
            </a:r>
            <a:r>
              <a:rPr lang="ru-RU" sz="1800" dirty="0"/>
              <a:t> тканей и органов, ведущих к </a:t>
            </a:r>
            <a:r>
              <a:rPr lang="ru-RU" sz="1800" dirty="0" err="1"/>
              <a:t>полиорганной</a:t>
            </a:r>
            <a:r>
              <a:rPr lang="ru-RU" sz="1800" dirty="0"/>
              <a:t> недостаточности!)</a:t>
            </a:r>
            <a:r>
              <a:rPr lang="ru-RU" sz="1800" baseline="-25000" dirty="0"/>
              <a:t>.</a:t>
            </a:r>
            <a:endParaRPr lang="ru-RU" sz="1800" dirty="0"/>
          </a:p>
          <a:p>
            <a:pPr algn="just"/>
            <a:r>
              <a:rPr lang="ru-RU" sz="1800" dirty="0"/>
              <a:t>4. Чем раньше начата НИВЛ, и больше ее длительность- тем выше % благоприятного исход в возрастных группах 34-49 лет, 50-69 лет и 80-95 лет, однако в возрастной группе 70-79 лет динамика иная, что может свидетельствовать, вероятно не о первичном </a:t>
            </a:r>
            <a:r>
              <a:rPr lang="ru-RU" sz="1800" dirty="0" smtClean="0"/>
              <a:t>повреждении </a:t>
            </a:r>
            <a:r>
              <a:rPr lang="ru-RU" sz="1800" dirty="0"/>
              <a:t>легких и развитии гипоксемии</a:t>
            </a:r>
            <a:r>
              <a:rPr lang="ru-RU" sz="1800" dirty="0" smtClean="0"/>
              <a:t>.</a:t>
            </a:r>
          </a:p>
          <a:p>
            <a:pPr algn="just"/>
            <a:r>
              <a:rPr lang="ru-RU" sz="1800" dirty="0" smtClean="0"/>
              <a:t> </a:t>
            </a:r>
            <a:r>
              <a:rPr lang="ru-RU" sz="1800" dirty="0"/>
              <a:t>5. По поводу критического снижения уровня тромбоцитов у пациентов с </a:t>
            </a:r>
            <a:r>
              <a:rPr lang="en-US" sz="1800" dirty="0"/>
              <a:t>COVID</a:t>
            </a:r>
            <a:r>
              <a:rPr lang="ru-RU" sz="1800" dirty="0"/>
              <a:t>-инфекцией, имеются противоречивые данные.</a:t>
            </a:r>
          </a:p>
          <a:p>
            <a:pPr algn="just"/>
            <a:r>
              <a:rPr lang="ru-RU" sz="1800" dirty="0"/>
              <a:t>6. Единственный показатель, который показал определенную динамику является лейкоцитарный индекс интоксикации.</a:t>
            </a:r>
          </a:p>
          <a:p>
            <a:pPr algn="just"/>
            <a:r>
              <a:rPr lang="ru-RU" sz="1800" dirty="0"/>
              <a:t>7. Несмотря на многие разработки в плане диагностики, интенсивной терапии </a:t>
            </a:r>
            <a:r>
              <a:rPr lang="en-US" sz="1800" dirty="0"/>
              <a:t>COVID</a:t>
            </a:r>
            <a:r>
              <a:rPr lang="ru-RU" sz="1800" dirty="0"/>
              <a:t>-19, остается актуальным и нерешенным вопрос об осложнениях, которые, к сожалению мы еже не научились предотвращать.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3732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124744"/>
            <a:ext cx="5966666" cy="2423346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 smtClean="0"/>
              <a:t>Спасибо</a:t>
            </a:r>
            <a:r>
              <a:rPr lang="ru-RU" dirty="0" smtClean="0"/>
              <a:t>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34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4176464" cy="1008112"/>
          </a:xfrm>
        </p:spPr>
        <p:txBody>
          <a:bodyPr/>
          <a:lstStyle/>
          <a:p>
            <a:pPr algn="l"/>
            <a:r>
              <a:rPr lang="ru-RU" sz="2800" dirty="0" smtClean="0"/>
              <a:t>Материалы и методы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484784"/>
            <a:ext cx="4680520" cy="47525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Исследовались: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оксигенации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(ИО), 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Гаркави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(ИГ), 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артериальное давление (САД), 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сатурации на воздухе к ЧДД, 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п/я нейтрофилов 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лимфоцитам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реднее значение тромбоцитов, 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лейкоцитарный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интоксикации,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Длительность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неинвазивной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вентиляции легких и начало НИВЛ (дни)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пола, возраста и  исхода.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260648"/>
            <a:ext cx="424847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Интенсивная терапия пациентов, находящихся на стационарном лечении </a:t>
            </a:r>
          </a:p>
          <a:p>
            <a:pPr algn="ctr"/>
            <a:r>
              <a:rPr lang="ru-RU" sz="2400" b="1" dirty="0"/>
              <a:t>в </a:t>
            </a:r>
            <a:r>
              <a:rPr lang="ru-RU" sz="2400" b="1" dirty="0" err="1"/>
              <a:t>ОИТдВ</a:t>
            </a:r>
            <a:r>
              <a:rPr lang="ru-RU" sz="2400" b="1" dirty="0"/>
              <a:t>:</a:t>
            </a:r>
          </a:p>
          <a:p>
            <a:endParaRPr lang="ru-RU" dirty="0"/>
          </a:p>
          <a:p>
            <a:pPr marL="457200" indent="-457200" algn="just">
              <a:buAutoNum type="arabicPeriod"/>
            </a:pPr>
            <a:r>
              <a:rPr lang="ru-RU" dirty="0"/>
              <a:t>Оксигенотерапия (аппарат Боброва), НИВЛ, ИВЛ</a:t>
            </a:r>
          </a:p>
          <a:p>
            <a:pPr marL="457200" indent="-457200" algn="just">
              <a:buAutoNum type="arabicPeriod"/>
            </a:pPr>
            <a:r>
              <a:rPr lang="ru-RU" dirty="0" err="1"/>
              <a:t>Прон</a:t>
            </a:r>
            <a:r>
              <a:rPr lang="ru-RU" dirty="0"/>
              <a:t>-позиция (не менее 16 часов/сутки)</a:t>
            </a:r>
          </a:p>
          <a:p>
            <a:pPr marL="457200" indent="-457200" algn="just">
              <a:buAutoNum type="arabicPeriod"/>
            </a:pPr>
            <a:r>
              <a:rPr lang="ru-RU" dirty="0" err="1"/>
              <a:t>Инфузионная</a:t>
            </a:r>
            <a:r>
              <a:rPr lang="ru-RU" dirty="0"/>
              <a:t> терапия (не более 10-15 мл/кг)</a:t>
            </a:r>
          </a:p>
          <a:p>
            <a:pPr marL="457200" indent="-457200" algn="just">
              <a:buAutoNum type="arabicPeriod"/>
            </a:pPr>
            <a:r>
              <a:rPr lang="ru-RU" dirty="0" err="1"/>
              <a:t>Энтеральное</a:t>
            </a:r>
            <a:r>
              <a:rPr lang="ru-RU" dirty="0"/>
              <a:t>/парентеральное питание (</a:t>
            </a:r>
            <a:r>
              <a:rPr lang="en-US" dirty="0"/>
              <a:t>V</a:t>
            </a:r>
            <a:r>
              <a:rPr lang="ru-RU" dirty="0"/>
              <a:t>~1500-1700 мл/сутки)</a:t>
            </a:r>
          </a:p>
          <a:p>
            <a:pPr marL="457200" indent="-457200" algn="just">
              <a:buAutoNum type="arabicPeriod"/>
            </a:pPr>
            <a:r>
              <a:rPr lang="ru-RU" dirty="0" err="1"/>
              <a:t>Нефракционированные</a:t>
            </a:r>
            <a:r>
              <a:rPr lang="ru-RU" dirty="0"/>
              <a:t> или НМГ, </a:t>
            </a:r>
            <a:r>
              <a:rPr lang="ru-RU" dirty="0" err="1"/>
              <a:t>ксарелта</a:t>
            </a:r>
            <a:r>
              <a:rPr lang="ru-RU" dirty="0"/>
              <a:t> </a:t>
            </a:r>
          </a:p>
          <a:p>
            <a:pPr marL="457200" indent="-457200" algn="just">
              <a:buAutoNum type="arabicPeriod"/>
            </a:pPr>
            <a:r>
              <a:rPr lang="ru-RU" dirty="0"/>
              <a:t>АБ широкого спектра действия (ЦС, ФХ, </a:t>
            </a:r>
            <a:r>
              <a:rPr lang="ru-RU" dirty="0" err="1"/>
              <a:t>карбапенемы</a:t>
            </a:r>
            <a:r>
              <a:rPr lang="ru-RU" dirty="0"/>
              <a:t>)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ru-RU" dirty="0"/>
              <a:t>Противовирусные препараты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ru-RU" dirty="0"/>
              <a:t>ГКС (при гипертермии)</a:t>
            </a:r>
          </a:p>
          <a:p>
            <a:pPr marL="457200" indent="-457200" algn="just">
              <a:buAutoNum type="arabicPeriod"/>
            </a:pPr>
            <a:r>
              <a:rPr lang="ru-RU" dirty="0"/>
              <a:t>Симптоматическая терапия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87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6021288"/>
            <a:ext cx="6444716" cy="1080120"/>
          </a:xfrm>
        </p:spPr>
        <p:txBody>
          <a:bodyPr/>
          <a:lstStyle/>
          <a:p>
            <a:r>
              <a:rPr lang="ru-RU" sz="1800" dirty="0"/>
              <a:t>Среднее количество дней на НИВЛ у выживших и умерших пациентов разного возраста</a:t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478016"/>
              </p:ext>
            </p:extLst>
          </p:nvPr>
        </p:nvGraphicFramePr>
        <p:xfrm>
          <a:off x="10224" y="2508344"/>
          <a:ext cx="4933055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260648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  Большинство пациентов находящихся на стационарном лечении в </a:t>
            </a:r>
            <a:r>
              <a:rPr lang="ru-RU" dirty="0" err="1" smtClean="0"/>
              <a:t>ОИТдВ</a:t>
            </a:r>
            <a:r>
              <a:rPr lang="ru-RU" dirty="0" smtClean="0"/>
              <a:t> имели сопутствующие заболевания (сахарный </a:t>
            </a:r>
            <a:r>
              <a:rPr lang="ru-RU" dirty="0"/>
              <a:t>диабет, ИБС</a:t>
            </a:r>
            <a:r>
              <a:rPr lang="ru-RU" dirty="0" smtClean="0"/>
              <a:t>, ГБ, ожирение, злокачественные новообразования и др.), которые являлись отягощающим фактором.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021424"/>
              </p:ext>
            </p:extLst>
          </p:nvPr>
        </p:nvGraphicFramePr>
        <p:xfrm>
          <a:off x="3891003" y="116632"/>
          <a:ext cx="5252997" cy="3862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60032" y="3933056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Начало НИВЛ (дни) у выживших и умерших пациентов разного возраста с момента поступления в </a:t>
            </a:r>
            <a:r>
              <a:rPr lang="ru-RU" dirty="0" err="1"/>
              <a:t>ОИТдВ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9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3645024"/>
            <a:ext cx="4032447" cy="2952328"/>
          </a:xfrm>
        </p:spPr>
        <p:txBody>
          <a:bodyPr/>
          <a:lstStyle/>
          <a:p>
            <a:r>
              <a:rPr lang="ru-RU" sz="2000" dirty="0"/>
              <a:t>Средние показатели тромбоцитов у выживших и умерших пациентов с </a:t>
            </a:r>
            <a:r>
              <a:rPr lang="ru-RU" sz="2000" dirty="0" err="1"/>
              <a:t>внегоспитальной</a:t>
            </a:r>
            <a:r>
              <a:rPr lang="ru-RU" sz="2000" dirty="0"/>
              <a:t> пневмоний (</a:t>
            </a:r>
            <a:r>
              <a:rPr lang="en-US" sz="2000" dirty="0"/>
              <a:t>COVID +)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74899270"/>
              </p:ext>
            </p:extLst>
          </p:nvPr>
        </p:nvGraphicFramePr>
        <p:xfrm>
          <a:off x="0" y="33462"/>
          <a:ext cx="4644008" cy="353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99992" y="260648"/>
            <a:ext cx="4392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ru-RU" alt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Осложнения </a:t>
            </a:r>
            <a:r>
              <a:rPr lang="ru-RU" alt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коронавирусной</a:t>
            </a:r>
            <a:r>
              <a:rPr lang="ru-RU" alt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инфекции у пациентов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123950" algn="l"/>
              </a:tabLst>
            </a:pPr>
            <a:r>
              <a:rPr lang="ru-RU" alt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отделении интенсивной терапии для взрослых</a:t>
            </a:r>
            <a:endParaRPr lang="ru-RU" alt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530491"/>
              </p:ext>
            </p:extLst>
          </p:nvPr>
        </p:nvGraphicFramePr>
        <p:xfrm>
          <a:off x="4499992" y="1565438"/>
          <a:ext cx="4536504" cy="4521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1816"/>
                <a:gridCol w="1224688"/>
              </a:tblGrid>
              <a:tr h="1483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 dirty="0">
                          <a:effectLst/>
                        </a:rPr>
                        <a:t>Осложнение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Кол-во </a:t>
                      </a:r>
                      <a:r>
                        <a:rPr lang="ru-RU" sz="1600" dirty="0">
                          <a:effectLst/>
                        </a:rPr>
                        <a:t>пациентов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8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 dirty="0">
                          <a:effectLst/>
                        </a:rPr>
                        <a:t>Острый </a:t>
                      </a:r>
                      <a:r>
                        <a:rPr lang="ru-RU" sz="1600" dirty="0" err="1">
                          <a:effectLst/>
                        </a:rPr>
                        <a:t>флеботромбоз</a:t>
                      </a:r>
                      <a:r>
                        <a:rPr lang="ru-RU" sz="1600" dirty="0">
                          <a:effectLst/>
                        </a:rPr>
                        <a:t> сосудов верхних/нижних конечностей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1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 dirty="0">
                          <a:effectLst/>
                        </a:rPr>
                        <a:t>Острый инфаркт миокарда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8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>
                          <a:effectLst/>
                        </a:rPr>
                        <a:t>Острое нарушение мозгового кровообращения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9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>
                          <a:effectLst/>
                        </a:rPr>
                        <a:t>Тромбоэмболия легочной артерии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31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5544616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u="sng" dirty="0" smtClean="0">
                <a:solidFill>
                  <a:srgbClr val="FF0000"/>
                </a:solidFill>
              </a:rPr>
              <a:t>Лейкоцитарный индекс интоксикации </a:t>
            </a:r>
            <a:r>
              <a:rPr lang="ru-RU" sz="2000" u="sng" dirty="0" err="1" smtClean="0">
                <a:solidFill>
                  <a:srgbClr val="FF0000"/>
                </a:solidFill>
              </a:rPr>
              <a:t>Я.Я.Калиф</a:t>
            </a:r>
            <a:r>
              <a:rPr lang="ru-RU" sz="2000" u="sng" dirty="0" smtClean="0">
                <a:solidFill>
                  <a:srgbClr val="FF0000"/>
                </a:solidFill>
              </a:rPr>
              <a:t>-Калифа (1941)</a:t>
            </a:r>
            <a:r>
              <a:rPr lang="ru-RU" sz="2000" u="sng" dirty="0" smtClean="0"/>
              <a:t/>
            </a:r>
            <a:br>
              <a:rPr lang="ru-RU" sz="2000" u="sng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норме составляет 0,3-1,8</a:t>
            </a:r>
            <a:br>
              <a:rPr lang="ru-RU" sz="2000" dirty="0" smtClean="0"/>
            </a:br>
            <a:r>
              <a:rPr lang="en-US" sz="2000" dirty="0" smtClean="0"/>
              <a:t>&gt;</a:t>
            </a:r>
            <a:r>
              <a:rPr lang="ru-RU" sz="2000" dirty="0" smtClean="0"/>
              <a:t>1,8- указывает на выраженную интоксикацию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056784" cy="111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2852936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ru-RU" sz="2000" b="1" u="sng" dirty="0">
                <a:solidFill>
                  <a:schemeClr val="accent6"/>
                </a:solidFill>
              </a:rPr>
              <a:t>Отношение </a:t>
            </a:r>
            <a:r>
              <a:rPr lang="ru-RU" sz="2000" b="1" u="sng" dirty="0" smtClean="0">
                <a:solidFill>
                  <a:schemeClr val="accent6"/>
                </a:solidFill>
              </a:rPr>
              <a:t>сатурации к </a:t>
            </a:r>
            <a:r>
              <a:rPr lang="ru-RU" sz="2000" b="1" u="sng" dirty="0">
                <a:solidFill>
                  <a:schemeClr val="accent6"/>
                </a:solidFill>
              </a:rPr>
              <a:t>ЧДД</a:t>
            </a:r>
            <a:endParaRPr lang="en-US" sz="2000" b="1" u="sng" dirty="0">
              <a:solidFill>
                <a:schemeClr val="accent6"/>
              </a:solidFill>
            </a:endParaRPr>
          </a:p>
          <a:p>
            <a:endParaRPr lang="ru-RU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548369"/>
            <a:ext cx="4788024" cy="1600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3560822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en-US" u="sng" dirty="0"/>
              <a:t>SpO2</a:t>
            </a:r>
            <a:r>
              <a:rPr lang="ru-RU" u="sng" dirty="0"/>
              <a:t> (при дыхании атм. воздухом)</a:t>
            </a:r>
            <a:endParaRPr lang="en-US" u="sng" dirty="0"/>
          </a:p>
          <a:p>
            <a:pPr marL="45720" indent="0">
              <a:buNone/>
            </a:pPr>
            <a:r>
              <a:rPr lang="ru-RU" dirty="0" smtClean="0"/>
              <a:t>                        </a:t>
            </a:r>
            <a:r>
              <a:rPr lang="ru-RU" dirty="0"/>
              <a:t>ЧДД</a:t>
            </a:r>
            <a:endParaRPr lang="en-US" dirty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4368283"/>
            <a:ext cx="85689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ru-RU" dirty="0"/>
              <a:t>Признак гипоксии, неблагоприятный прогноз </a:t>
            </a:r>
            <a:r>
              <a:rPr lang="en-US" sz="4000" dirty="0">
                <a:solidFill>
                  <a:srgbClr val="FF0000"/>
                </a:solidFill>
              </a:rPr>
              <a:t>&gt;</a:t>
            </a:r>
            <a:r>
              <a:rPr lang="ru-RU" sz="4000" dirty="0">
                <a:solidFill>
                  <a:srgbClr val="FF0000"/>
                </a:solidFill>
              </a:rPr>
              <a:t>3,5</a:t>
            </a:r>
            <a:r>
              <a:rPr lang="en-US" sz="4000" dirty="0">
                <a:solidFill>
                  <a:srgbClr val="FF0000"/>
                </a:solidFill>
              </a:rPr>
              <a:t>&lt;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dirty="0"/>
              <a:t>благоприятный </a:t>
            </a:r>
            <a:r>
              <a:rPr lang="ru-RU" dirty="0" smtClean="0"/>
              <a:t>								прогноз</a:t>
            </a:r>
            <a:endParaRPr lang="ru-RU" dirty="0"/>
          </a:p>
          <a:p>
            <a:pPr marL="45720" indent="0">
              <a:buNone/>
            </a:pPr>
            <a:endParaRPr lang="en-US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r>
              <a:rPr lang="ru-RU" dirty="0"/>
              <a:t>Выявление «тихой гипоксемии» </a:t>
            </a:r>
          </a:p>
          <a:p>
            <a:pPr marL="45720" indent="0" algn="ctr">
              <a:buNone/>
            </a:pPr>
            <a:r>
              <a:rPr lang="ru-RU" dirty="0"/>
              <a:t>на </a:t>
            </a:r>
            <a:r>
              <a:rPr lang="ru-RU" dirty="0" err="1"/>
              <a:t>догоспитальном</a:t>
            </a:r>
            <a:r>
              <a:rPr lang="ru-RU" dirty="0"/>
              <a:t> и раннем госпитальном этапе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28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640960" cy="6741368"/>
          </a:xfrm>
        </p:spPr>
        <p:txBody>
          <a:bodyPr>
            <a:normAutofit fontScale="40000" lnSpcReduction="20000"/>
          </a:bodyPr>
          <a:lstStyle/>
          <a:p>
            <a:pPr marL="45720" indent="0">
              <a:buNone/>
            </a:pPr>
            <a:r>
              <a:rPr lang="ru-RU" sz="6400" dirty="0"/>
              <a:t>	</a:t>
            </a:r>
            <a:r>
              <a:rPr lang="ru-RU" sz="6400" b="1" u="sng" dirty="0">
                <a:solidFill>
                  <a:schemeClr val="accent6"/>
                </a:solidFill>
              </a:rPr>
              <a:t>Индекс </a:t>
            </a:r>
            <a:r>
              <a:rPr lang="ru-RU" sz="6400" b="1" u="sng" dirty="0" err="1">
                <a:solidFill>
                  <a:schemeClr val="accent6"/>
                </a:solidFill>
              </a:rPr>
              <a:t>оксигенации</a:t>
            </a:r>
            <a:endParaRPr lang="ru-RU" sz="6400" b="1" u="sng" dirty="0">
              <a:solidFill>
                <a:schemeClr val="accent6"/>
              </a:solidFill>
            </a:endParaRPr>
          </a:p>
          <a:p>
            <a:pPr marL="45720" indent="0">
              <a:buNone/>
            </a:pPr>
            <a:r>
              <a:rPr lang="ru-RU" sz="6400" dirty="0"/>
              <a:t>	</a:t>
            </a:r>
            <a:r>
              <a:rPr lang="en-US" sz="6400" u="sng" dirty="0"/>
              <a:t>PaO2</a:t>
            </a:r>
            <a:endParaRPr lang="ru-RU" sz="6400" u="sng" dirty="0"/>
          </a:p>
          <a:p>
            <a:pPr marL="45720" indent="0">
              <a:buNone/>
            </a:pPr>
            <a:r>
              <a:rPr lang="ru-RU" sz="6400" dirty="0"/>
              <a:t>	</a:t>
            </a:r>
            <a:r>
              <a:rPr lang="en-US" sz="6400" dirty="0"/>
              <a:t>Fi</a:t>
            </a:r>
            <a:r>
              <a:rPr lang="ru-RU" sz="6400" dirty="0"/>
              <a:t>О2</a:t>
            </a:r>
          </a:p>
          <a:p>
            <a:pPr marL="45720" indent="0">
              <a:buNone/>
            </a:pPr>
            <a:r>
              <a:rPr lang="ru-RU" sz="6400" b="1" dirty="0"/>
              <a:t>В норме ИО </a:t>
            </a:r>
            <a:r>
              <a:rPr lang="ru-RU" sz="6400" dirty="0"/>
              <a:t>= </a:t>
            </a:r>
            <a:r>
              <a:rPr lang="ru-RU" sz="6400" u="sng" dirty="0"/>
              <a:t>&gt;</a:t>
            </a:r>
            <a:r>
              <a:rPr lang="ru-RU" sz="6400" dirty="0"/>
              <a:t> 500 мм </a:t>
            </a:r>
            <a:r>
              <a:rPr lang="ru-RU" sz="6400" dirty="0" err="1"/>
              <a:t>рт.ст</a:t>
            </a:r>
            <a:r>
              <a:rPr lang="ru-RU" sz="6400" dirty="0"/>
              <a:t>.</a:t>
            </a:r>
          </a:p>
          <a:p>
            <a:pPr marL="45720" indent="0">
              <a:buNone/>
            </a:pPr>
            <a:r>
              <a:rPr lang="ru-RU" sz="6400" dirty="0"/>
              <a:t>   т. е.  рО2 =100 мм </a:t>
            </a:r>
            <a:r>
              <a:rPr lang="ru-RU" sz="6400" dirty="0" err="1"/>
              <a:t>рт.ст</a:t>
            </a:r>
            <a:r>
              <a:rPr lang="ru-RU" sz="6400" dirty="0"/>
              <a:t>/</a:t>
            </a:r>
            <a:r>
              <a:rPr lang="en-US" sz="6400" dirty="0" err="1"/>
              <a:t>FiO</a:t>
            </a:r>
            <a:r>
              <a:rPr lang="ru-RU" sz="6400" dirty="0"/>
              <a:t>2 0,21 = 500 </a:t>
            </a:r>
            <a:r>
              <a:rPr lang="ru-RU" sz="6400" dirty="0" err="1"/>
              <a:t>мм.рт.ст</a:t>
            </a:r>
            <a:r>
              <a:rPr lang="ru-RU" sz="6400" dirty="0"/>
              <a:t>.</a:t>
            </a:r>
          </a:p>
          <a:p>
            <a:pPr marL="45720" indent="0">
              <a:buNone/>
            </a:pPr>
            <a:r>
              <a:rPr lang="en-US" sz="6400" dirty="0"/>
              <a:t>&lt; </a:t>
            </a:r>
            <a:r>
              <a:rPr lang="ru-RU" sz="6400" dirty="0"/>
              <a:t>300- острое повреждение легких</a:t>
            </a:r>
          </a:p>
          <a:p>
            <a:pPr marL="45720" indent="0">
              <a:buNone/>
            </a:pPr>
            <a:r>
              <a:rPr lang="en-US" sz="6400" dirty="0"/>
              <a:t>&lt;</a:t>
            </a:r>
            <a:r>
              <a:rPr lang="ru-RU" sz="6400" dirty="0"/>
              <a:t> 200- ОРДС </a:t>
            </a:r>
          </a:p>
          <a:p>
            <a:pPr marL="45720" indent="0">
              <a:buNone/>
            </a:pPr>
            <a:endParaRPr lang="ru-RU" sz="2000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6200" b="1" u="sng" dirty="0">
                <a:solidFill>
                  <a:schemeClr val="accent6"/>
                </a:solidFill>
              </a:rPr>
              <a:t>Отношение п/я нейтрофилов </a:t>
            </a:r>
          </a:p>
          <a:p>
            <a:pPr marL="45720" indent="0">
              <a:buNone/>
            </a:pPr>
            <a:r>
              <a:rPr lang="ru-RU" sz="6200" b="1" u="sng" dirty="0">
                <a:solidFill>
                  <a:schemeClr val="accent6"/>
                </a:solidFill>
              </a:rPr>
              <a:t>к лимфоцитам</a:t>
            </a:r>
            <a:endParaRPr lang="en-US" sz="6200" b="1" u="sng" dirty="0">
              <a:solidFill>
                <a:schemeClr val="accent6"/>
              </a:solidFill>
            </a:endParaRPr>
          </a:p>
          <a:p>
            <a:pPr marL="45720" indent="0">
              <a:buNone/>
            </a:pPr>
            <a:r>
              <a:rPr lang="ru-RU" sz="4900" dirty="0"/>
              <a:t>Норма= </a:t>
            </a:r>
            <a:r>
              <a:rPr lang="ru-RU" sz="4900" dirty="0" smtClean="0"/>
              <a:t>3,13</a:t>
            </a:r>
            <a:endParaRPr lang="ru-RU" sz="4900" dirty="0"/>
          </a:p>
          <a:p>
            <a:pPr marL="45720" indent="0">
              <a:buNone/>
            </a:pPr>
            <a:r>
              <a:rPr lang="ru-RU" sz="4900" dirty="0" smtClean="0"/>
              <a:t>Индекс</a:t>
            </a:r>
            <a:r>
              <a:rPr lang="ru-RU" sz="4900" dirty="0"/>
              <a:t>, как </a:t>
            </a:r>
            <a:r>
              <a:rPr lang="ru-RU" sz="4900" dirty="0" err="1"/>
              <a:t>биомаркер</a:t>
            </a:r>
            <a:r>
              <a:rPr lang="ru-RU" sz="4900" dirty="0"/>
              <a:t> ОРДС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sz="3200" dirty="0"/>
              <a:t>Гематологические лейкоцитарные индексы при остром гнойном синусите / А.Р. </a:t>
            </a:r>
            <a:r>
              <a:rPr lang="ru-RU" sz="3200" dirty="0" err="1"/>
              <a:t>Сакович</a:t>
            </a:r>
            <a:r>
              <a:rPr lang="ru-RU" sz="3200" dirty="0"/>
              <a:t> // УО «Белорусский государственный медицинский университет». – 2012. С. 89 – 91.</a:t>
            </a:r>
          </a:p>
          <a:p>
            <a:pPr marL="45720" indent="0">
              <a:buNone/>
            </a:pPr>
            <a:r>
              <a:rPr lang="ru-RU" sz="3200" dirty="0"/>
              <a:t>Гематологические лейкоцитарные индексы при остром гнойном синусите / А.Р. </a:t>
            </a:r>
            <a:r>
              <a:rPr lang="ru-RU" sz="3200" dirty="0" err="1"/>
              <a:t>Сакович</a:t>
            </a:r>
            <a:r>
              <a:rPr lang="ru-RU" sz="3200" dirty="0"/>
              <a:t> // УО «Белорусский государственный медицинский университет». – 2012. С. 89 – 91.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Liu et al. Neutrophil-to-lymphocyte ratio predicts critical illness patients with 2019 coronavirus disease in the early stage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J </a:t>
            </a:r>
            <a:r>
              <a:rPr lang="en-US" sz="2400" dirty="0" err="1">
                <a:solidFill>
                  <a:schemeClr val="tx1"/>
                </a:solidFill>
              </a:rPr>
              <a:t>Transl</a:t>
            </a:r>
            <a:r>
              <a:rPr lang="en-US" sz="2400" dirty="0">
                <a:solidFill>
                  <a:schemeClr val="tx1"/>
                </a:solidFill>
              </a:rPr>
              <a:t> Med (2020)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ru-RU" sz="2400" dirty="0"/>
              <a:t>А. В. Власенко и др., ИНФОРМАТИВНОСТЬ ИНДЕКСА ОКСИГЕНАЦИИ ПРИ ДИАГНОСТИКЕ ОСТРОГО РЕСПИРАТОРНОГО ДИСТРЕСС-СИНДРОМА, ОБЩАЯ РЕАНИМАТОЛОГИЯ, М., 2009, V-5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919" y="658"/>
            <a:ext cx="399970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158" y="3501008"/>
            <a:ext cx="4159463" cy="182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34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45224"/>
            <a:ext cx="8496944" cy="1224136"/>
          </a:xfrm>
        </p:spPr>
        <p:txBody>
          <a:bodyPr/>
          <a:lstStyle/>
          <a:p>
            <a:r>
              <a:rPr lang="ru-RU" sz="2800" dirty="0" smtClean="0"/>
              <a:t>Сравнительная характеристика индекса интоксикации (п/я </a:t>
            </a:r>
            <a:r>
              <a:rPr lang="ru-RU" sz="2800" dirty="0" err="1" smtClean="0"/>
              <a:t>нейтр</a:t>
            </a:r>
            <a:r>
              <a:rPr lang="ru-RU" sz="2800" dirty="0" smtClean="0"/>
              <a:t>./лимф) у </a:t>
            </a:r>
            <a:br>
              <a:rPr lang="ru-RU" sz="2800" dirty="0" smtClean="0"/>
            </a:br>
            <a:r>
              <a:rPr lang="en-US" sz="2800" dirty="0" smtClean="0"/>
              <a:t>COVID+</a:t>
            </a:r>
            <a:r>
              <a:rPr lang="ru-RU" sz="2800" dirty="0" smtClean="0"/>
              <a:t> и -</a:t>
            </a:r>
            <a:r>
              <a:rPr lang="en-US" sz="2800" dirty="0" smtClean="0"/>
              <a:t> </a:t>
            </a:r>
            <a:r>
              <a:rPr lang="ru-RU" sz="2800" dirty="0" smtClean="0"/>
              <a:t>пациентов в возрасте 34-49 лет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51520" y="836712"/>
            <a:ext cx="396044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88024" y="836712"/>
            <a:ext cx="40324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1520" y="3789040"/>
            <a:ext cx="381642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716016" y="3789040"/>
            <a:ext cx="352839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1520" y="566124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N=</a:t>
            </a:r>
            <a:r>
              <a:rPr lang="ru-RU" sz="2400" b="1" u="sng" dirty="0" smtClean="0">
                <a:solidFill>
                  <a:srgbClr val="FF0000"/>
                </a:solidFill>
              </a:rPr>
              <a:t>3,13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026976"/>
              </p:ext>
            </p:extLst>
          </p:nvPr>
        </p:nvGraphicFramePr>
        <p:xfrm>
          <a:off x="84625" y="116632"/>
          <a:ext cx="4415367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3828107"/>
              </p:ext>
            </p:extLst>
          </p:nvPr>
        </p:nvGraphicFramePr>
        <p:xfrm>
          <a:off x="4644008" y="188640"/>
          <a:ext cx="4499992" cy="2703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260958"/>
              </p:ext>
            </p:extLst>
          </p:nvPr>
        </p:nvGraphicFramePr>
        <p:xfrm>
          <a:off x="261455" y="3068960"/>
          <a:ext cx="4166529" cy="2338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Диаграмма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684621"/>
              </p:ext>
            </p:extLst>
          </p:nvPr>
        </p:nvGraphicFramePr>
        <p:xfrm>
          <a:off x="4572000" y="3068960"/>
          <a:ext cx="3796553" cy="237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0779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517232"/>
            <a:ext cx="8712967" cy="1080120"/>
          </a:xfrm>
        </p:spPr>
        <p:txBody>
          <a:bodyPr/>
          <a:lstStyle/>
          <a:p>
            <a:r>
              <a:rPr lang="ru-RU" sz="2800" dirty="0"/>
              <a:t>Сравнительная характеристика индекса интоксикации (п/я </a:t>
            </a:r>
            <a:r>
              <a:rPr lang="ru-RU" sz="2800" dirty="0" err="1"/>
              <a:t>нейтр</a:t>
            </a:r>
            <a:r>
              <a:rPr lang="ru-RU" sz="2800" dirty="0"/>
              <a:t>./лимф) у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/>
              <a:t>COVID</a:t>
            </a:r>
            <a:r>
              <a:rPr lang="en-US" sz="2800" dirty="0"/>
              <a:t>+</a:t>
            </a:r>
            <a:r>
              <a:rPr lang="ru-RU" sz="2800" dirty="0"/>
              <a:t> </a:t>
            </a:r>
            <a:r>
              <a:rPr lang="ru-RU" sz="2800" dirty="0" smtClean="0"/>
              <a:t>и –</a:t>
            </a:r>
            <a:r>
              <a:rPr lang="en-US" sz="2800" dirty="0" smtClean="0"/>
              <a:t> </a:t>
            </a:r>
            <a:r>
              <a:rPr lang="ru-RU" sz="2800" dirty="0" smtClean="0"/>
              <a:t>пациентов в </a:t>
            </a:r>
            <a:r>
              <a:rPr lang="ru-RU" sz="2800" dirty="0"/>
              <a:t>возрасте </a:t>
            </a:r>
            <a:r>
              <a:rPr lang="ru-RU" sz="2800" dirty="0" smtClean="0"/>
              <a:t>50-69 </a:t>
            </a:r>
            <a:r>
              <a:rPr lang="ru-RU" sz="2800" dirty="0"/>
              <a:t>лет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788024" y="4437112"/>
            <a:ext cx="367240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5536" y="4437112"/>
            <a:ext cx="388843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23528" y="908720"/>
            <a:ext cx="396044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9512" y="580526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N=3</a:t>
            </a:r>
            <a:r>
              <a:rPr lang="ru-RU" sz="2400" b="1" u="sng" dirty="0" smtClean="0">
                <a:solidFill>
                  <a:srgbClr val="FF0000"/>
                </a:solidFill>
              </a:rPr>
              <a:t>,13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518488"/>
              </p:ext>
            </p:extLst>
          </p:nvPr>
        </p:nvGraphicFramePr>
        <p:xfrm>
          <a:off x="23458" y="5361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25866"/>
              </p:ext>
            </p:extLst>
          </p:nvPr>
        </p:nvGraphicFramePr>
        <p:xfrm>
          <a:off x="4479804" y="1156"/>
          <a:ext cx="4664196" cy="277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454502"/>
              </p:ext>
            </p:extLst>
          </p:nvPr>
        </p:nvGraphicFramePr>
        <p:xfrm>
          <a:off x="0" y="2780928"/>
          <a:ext cx="4499992" cy="2472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3929212"/>
              </p:ext>
            </p:extLst>
          </p:nvPr>
        </p:nvGraphicFramePr>
        <p:xfrm>
          <a:off x="4572000" y="2924944"/>
          <a:ext cx="3974727" cy="2338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716016" y="908720"/>
            <a:ext cx="424847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47052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2107</TotalTime>
  <Words>1224</Words>
  <Application>Microsoft Office PowerPoint</Application>
  <PresentationFormat>Экран (4:3)</PresentationFormat>
  <Paragraphs>215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Воздушный поток</vt:lpstr>
      <vt:lpstr>COVID-19: вопросы без ответов…</vt:lpstr>
      <vt:lpstr>Презентация PowerPoint</vt:lpstr>
      <vt:lpstr>Материалы и методы</vt:lpstr>
      <vt:lpstr>Среднее количество дней на НИВЛ у выживших и умерших пациентов разного возраста </vt:lpstr>
      <vt:lpstr>Средние показатели тромбоцитов у выживших и умерших пациентов с внегоспитальной пневмоний (COVID +) </vt:lpstr>
      <vt:lpstr>Лейкоцитарный индекс интоксикации Я.Я.Калиф-Калифа (1941)     В норме составляет 0,3-1,8 &gt;1,8- указывает на выраженную интоксикацию        </vt:lpstr>
      <vt:lpstr>Презентация PowerPoint</vt:lpstr>
      <vt:lpstr>Сравнительная характеристика индекса интоксикации (п/я нейтр./лимф) у  COVID+ и - пациентов в возрасте 34-49 лет</vt:lpstr>
      <vt:lpstr>Сравнительная характеристика индекса интоксикации (п/я нейтр./лимф) у  COVID+ и – пациентов в возрасте 50-69 лет</vt:lpstr>
      <vt:lpstr>Сравнительная характеристика индекса интоксикации (п/я нейтр./лимф) у  COVID+ и - пациентов возрасте 70-79 лет</vt:lpstr>
      <vt:lpstr>Сравнительная характеристика индекса интоксикации (п/я нейтр./лимф) у  COVID+ и - пациентов в возрасте 80-95 лет</vt:lpstr>
      <vt:lpstr>Сравнительная характеристика соотношения сатурации к ЧДД у COVID+ и - пациентов в возрасте 34-49 лет</vt:lpstr>
      <vt:lpstr>Сравнительная характеристика соотношения сатурации к ЧДД у COVID+ и - пациентов в возрасте 50-69 лет</vt:lpstr>
      <vt:lpstr>Сравнительная характеристика соотношения сатурации к ЧДД у COVID+ и - пациентов в возрасте 70-79 лет</vt:lpstr>
      <vt:lpstr>Сравнительная характеристика соотношения сатурации к ЧДД у COVID+ и - пациентов в возрасте 80-95 лет</vt:lpstr>
      <vt:lpstr>Сравнительная характеристика индекса оксигенации (PaO2/FiО2) у COVID+ и - пациентов в возрасте 34-49 лет</vt:lpstr>
      <vt:lpstr>Сравнительная характеристика индекса оксигенации (PaO2/FiО2) у COVID+ и - пациентов в возрасте 50-69 лет</vt:lpstr>
      <vt:lpstr>Сравнительная характеристика индекса оксигенации (PaO2/FiО2) у COVID+ и - пациентов в возрасте 70-79 лет</vt:lpstr>
      <vt:lpstr>Сравнительная характеристика индекса оксигенации (PaO2/FiО2) у COVID+ и - пациентов в возрасте 80-95 лет</vt:lpstr>
      <vt:lpstr>Сравнительная характеристика лейкоцитарного индекса интоксикации у COVID+ и - пациентов в возрасте 34-49 лет</vt:lpstr>
      <vt:lpstr>Сравнительная характеристика лейкоцитарного индекса интоксикации у COVID+ и - пациентов в возрасте 50-69 лет</vt:lpstr>
      <vt:lpstr>Сравнительная характеристика лейкоцитарного индекса интоксикации у COVID+ и - пациентов в возрасте 70-79 лет</vt:lpstr>
      <vt:lpstr>Сравнительная характеристика лейкоцитарного индекса интоксикации у COVID+ и - пациентов в возрасте 80-95 лет</vt:lpstr>
      <vt:lpstr>Выводы: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Интерпретация быстрой диагномтики гипоксии в условиях ограниченных сил и средств</dc:title>
  <dc:creator>Vitaminka</dc:creator>
  <cp:lastModifiedBy>Vitaminka</cp:lastModifiedBy>
  <cp:revision>228</cp:revision>
  <cp:lastPrinted>2020-10-05T10:33:34Z</cp:lastPrinted>
  <dcterms:created xsi:type="dcterms:W3CDTF">2020-08-30T18:08:23Z</dcterms:created>
  <dcterms:modified xsi:type="dcterms:W3CDTF">2020-10-29T09:36:34Z</dcterms:modified>
</cp:coreProperties>
</file>