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341" r:id="rId3"/>
    <p:sldId id="338" r:id="rId4"/>
    <p:sldId id="337" r:id="rId5"/>
    <p:sldId id="304" r:id="rId6"/>
    <p:sldId id="303" r:id="rId7"/>
    <p:sldId id="342" r:id="rId8"/>
    <p:sldId id="317" r:id="rId9"/>
    <p:sldId id="316" r:id="rId10"/>
    <p:sldId id="343" r:id="rId11"/>
    <p:sldId id="322" r:id="rId12"/>
    <p:sldId id="335" r:id="rId13"/>
    <p:sldId id="332" r:id="rId14"/>
    <p:sldId id="313" r:id="rId15"/>
    <p:sldId id="346" r:id="rId16"/>
    <p:sldId id="345" r:id="rId17"/>
    <p:sldId id="344" r:id="rId18"/>
    <p:sldId id="348" r:id="rId19"/>
    <p:sldId id="336" r:id="rId20"/>
    <p:sldId id="347" r:id="rId21"/>
    <p:sldId id="296" r:id="rId22"/>
    <p:sldId id="273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FF00"/>
    <a:srgbClr val="6666FF"/>
    <a:srgbClr val="66FF66"/>
    <a:srgbClr val="FFCCFF"/>
    <a:srgbClr val="000000"/>
    <a:srgbClr val="E848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>
        <p:scale>
          <a:sx n="51" d="100"/>
          <a:sy n="51" d="100"/>
        </p:scale>
        <p:origin x="-1464" y="-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Контроль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Гипоксия </c:v>
                </c:pt>
                <c:pt idx="1">
                  <c:v>Гипоксия на фоне введения сукцината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398.524</c:v>
                </c:pt>
                <c:pt idx="1">
                  <c:v>1470.307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Опытные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Гипоксия </c:v>
                </c:pt>
                <c:pt idx="1">
                  <c:v>Гипоксия на фоне введения сукцината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197.25800000000001</c:v>
                </c:pt>
                <c:pt idx="1">
                  <c:v>211.06200000000001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309888"/>
        <c:axId val="124311424"/>
      </c:barChart>
      <c:catAx>
        <c:axId val="124309888"/>
        <c:scaling>
          <c:orientation val="minMax"/>
        </c:scaling>
        <c:delete val="0"/>
        <c:axPos val="b"/>
        <c:majorTickMark val="out"/>
        <c:minorTickMark val="none"/>
        <c:tickLblPos val="nextTo"/>
        <c:crossAx val="124311424"/>
        <c:crosses val="autoZero"/>
        <c:auto val="1"/>
        <c:lblAlgn val="ctr"/>
        <c:lblOffset val="100"/>
        <c:noMultiLvlLbl val="0"/>
      </c:catAx>
      <c:valAx>
        <c:axId val="1243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3098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Контроль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Гипоксия </c:v>
                </c:pt>
                <c:pt idx="1">
                  <c:v>Гипоксия на фоне введения сукцината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3.7629999999999999</c:v>
                </c:pt>
                <c:pt idx="1">
                  <c:v>2.9699999999999998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Опытные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Гипоксия </c:v>
                </c:pt>
                <c:pt idx="1">
                  <c:v>Гипоксия на фоне введения сукцината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3.4259999999999997</c:v>
                </c:pt>
                <c:pt idx="1">
                  <c:v>4.0209999999999972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302464"/>
        <c:axId val="128316544"/>
      </c:barChart>
      <c:catAx>
        <c:axId val="128302464"/>
        <c:scaling>
          <c:orientation val="minMax"/>
        </c:scaling>
        <c:delete val="0"/>
        <c:axPos val="b"/>
        <c:majorTickMark val="out"/>
        <c:minorTickMark val="none"/>
        <c:tickLblPos val="nextTo"/>
        <c:crossAx val="128316544"/>
        <c:crosses val="autoZero"/>
        <c:auto val="1"/>
        <c:lblAlgn val="ctr"/>
        <c:lblOffset val="100"/>
        <c:noMultiLvlLbl val="0"/>
      </c:catAx>
      <c:valAx>
        <c:axId val="128316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3024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Контроль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Гипоксия </c:v>
                </c:pt>
                <c:pt idx="1">
                  <c:v>Гипоксия на фоне введения сукцината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0.13600000000000001</c:v>
                </c:pt>
                <c:pt idx="1">
                  <c:v>0.14200000000000004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Опытные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Гипоксия </c:v>
                </c:pt>
                <c:pt idx="1">
                  <c:v>Гипоксия на фоне введения сукцината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0.13100000000000001</c:v>
                </c:pt>
                <c:pt idx="1">
                  <c:v>0.13200000000000001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673472"/>
        <c:axId val="129691648"/>
      </c:barChart>
      <c:catAx>
        <c:axId val="129673472"/>
        <c:scaling>
          <c:orientation val="minMax"/>
        </c:scaling>
        <c:delete val="0"/>
        <c:axPos val="b"/>
        <c:majorTickMark val="out"/>
        <c:minorTickMark val="none"/>
        <c:tickLblPos val="nextTo"/>
        <c:crossAx val="129691648"/>
        <c:crosses val="autoZero"/>
        <c:auto val="1"/>
        <c:lblAlgn val="ctr"/>
        <c:lblOffset val="100"/>
        <c:noMultiLvlLbl val="0"/>
      </c:catAx>
      <c:valAx>
        <c:axId val="129691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6734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Контроль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Гипоксия </c:v>
                </c:pt>
                <c:pt idx="1">
                  <c:v>Гипоксия на фоне введения сукцината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3.5999999999999997E-2</c:v>
                </c:pt>
                <c:pt idx="1">
                  <c:v>4.5999999999999999E-2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Опытные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Гипоксия </c:v>
                </c:pt>
                <c:pt idx="1">
                  <c:v>Гипоксия на фоне введения сукцината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3.6999999999999998E-2</c:v>
                </c:pt>
                <c:pt idx="1">
                  <c:v>3.500000000000001E-2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974848"/>
        <c:axId val="130976384"/>
      </c:barChart>
      <c:catAx>
        <c:axId val="130974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30976384"/>
        <c:crosses val="autoZero"/>
        <c:auto val="1"/>
        <c:lblAlgn val="ctr"/>
        <c:lblOffset val="100"/>
        <c:noMultiLvlLbl val="0"/>
      </c:catAx>
      <c:valAx>
        <c:axId val="130976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309748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27C46-E521-4ADF-BE0F-D9F5B31BC18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CD282-5F8D-4B09-AEEA-5AF959917A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66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D459-796D-4788-827F-1B0B072FF884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BECF-58AC-4B59-882A-80D49776C9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0003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D459-796D-4788-827F-1B0B072FF884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BECF-58AC-4B59-882A-80D49776C9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73246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D459-796D-4788-827F-1B0B072FF884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BECF-58AC-4B59-882A-80D49776C9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59635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D459-796D-4788-827F-1B0B072FF884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BECF-58AC-4B59-882A-80D49776C9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50009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D459-796D-4788-827F-1B0B072FF884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BECF-58AC-4B59-882A-80D49776C9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20556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D459-796D-4788-827F-1B0B072FF884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BECF-58AC-4B59-882A-80D49776C9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66775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D459-796D-4788-827F-1B0B072FF884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BECF-58AC-4B59-882A-80D49776C9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27372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D459-796D-4788-827F-1B0B072FF884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BECF-58AC-4B59-882A-80D49776C9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80931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D459-796D-4788-827F-1B0B072FF884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BECF-58AC-4B59-882A-80D49776C9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09943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D459-796D-4788-827F-1B0B072FF884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BECF-58AC-4B59-882A-80D49776C9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78424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D459-796D-4788-827F-1B0B072FF884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BECF-58AC-4B59-882A-80D49776C9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59650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9D459-796D-4788-827F-1B0B072FF884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9BECF-58AC-4B59-882A-80D49776C9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82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149" y="2824442"/>
            <a:ext cx="8656702" cy="322366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ИЗУЧЕНИЕ НЕКОТОРЫХ БИОХИМИЧЕСКИХ ПОКАЗАТЕЛЕЙ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НА ФОНЕ ВВЕДЕНИЯ СУКЦИНАТА ПРИ ГИПОКСИЧЕСКИХ СОСТОЯНИЯХ 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>
                <a:solidFill>
                  <a:srgbClr val="002060"/>
                </a:solidFill>
              </a:rPr>
              <a:t/>
            </a:r>
            <a:br>
              <a:rPr lang="ru-RU" sz="4400" dirty="0" smtClean="0">
                <a:solidFill>
                  <a:srgbClr val="002060"/>
                </a:solidFill>
              </a:rPr>
            </a:br>
            <a:endParaRPr lang="ru-RU" sz="4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13075" y="4467497"/>
            <a:ext cx="3378925" cy="1985554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defRPr/>
            </a:pPr>
            <a:endParaRPr lang="ru-RU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Авторы: </a:t>
            </a:r>
            <a:endParaRPr lang="ru-RU" sz="20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Кяримов И.А.</a:t>
            </a:r>
            <a:r>
              <a:rPr 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Шевченко В.Д., Арушанова В.В. </a:t>
            </a:r>
            <a:endParaRPr lang="ru-RU" sz="20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Научный руководитель: 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асс. Марсянова Ю.А.</a:t>
            </a:r>
            <a:r>
              <a:rPr 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            </a:t>
            </a:r>
            <a:endParaRPr lang="ru-RU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defRPr/>
            </a:pPr>
            <a:endParaRPr lang="ru-RU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41523" y="2001829"/>
            <a:ext cx="9106951" cy="6340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kern="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800" b="1" kern="0" dirty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ru-RU" sz="2800" b="1" cap="all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 algn="ctr"/>
            <a:endParaRPr lang="ru-RU" sz="2800" b="1" i="1" cap="all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+mn-lt"/>
              <a:ea typeface="DejaVu Sans"/>
              <a:cs typeface="DejaVu Sans"/>
            </a:endParaRPr>
          </a:p>
          <a:p>
            <a:pPr algn="ctr"/>
            <a:r>
              <a:rPr lang="ru-RU" sz="2800" i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n-lt"/>
                <a:ea typeface="DejaVu Sans"/>
                <a:cs typeface="DejaVu Sans"/>
              </a:rPr>
              <a:t>Кафедра биологической химии с курсом КЛД ФДПО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ea typeface="DejaVu Sans"/>
                <a:cs typeface="DejaVu Sans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+mn-lt"/>
                <a:ea typeface="DejaVu Sans"/>
                <a:cs typeface="DejaVu Sans"/>
              </a:rPr>
            </a:br>
            <a:endParaRPr lang="ru-RU" sz="2800" b="1" i="1" cap="all" dirty="0" smtClean="0">
              <a:solidFill>
                <a:srgbClr val="002060"/>
              </a:solidFill>
              <a:latin typeface="+mn-lt"/>
            </a:endParaRPr>
          </a:p>
          <a:p>
            <a:pPr algn="ctr"/>
            <a:endParaRPr lang="ru-RU" sz="2000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F9DF73A-6FAD-B041-BA22-431DCEB0F412}"/>
              </a:ext>
            </a:extLst>
          </p:cNvPr>
          <p:cNvSpPr/>
          <p:nvPr/>
        </p:nvSpPr>
        <p:spPr>
          <a:xfrm>
            <a:off x="0" y="0"/>
            <a:ext cx="12192000" cy="126213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982663" indent="-41275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b="1" dirty="0">
                <a:solidFill>
                  <a:schemeClr val="bg1"/>
                </a:solidFill>
              </a:rPr>
              <a:t>Рязанский государственный медицинский университет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b="1" dirty="0">
                <a:solidFill>
                  <a:schemeClr val="bg1"/>
                </a:solidFill>
              </a:rPr>
              <a:t>им. акад. И.П. Павлова</a:t>
            </a:r>
          </a:p>
        </p:txBody>
      </p:sp>
      <p:pic>
        <p:nvPicPr>
          <p:cNvPr id="7" name="Рисунок 5" descr="Эмблема университет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110689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4784943" y="6463213"/>
            <a:ext cx="2599150" cy="394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Рязань, 2020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2315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Определение содержания лактата 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72886" y="2295887"/>
            <a:ext cx="10515600" cy="353014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Набор «</a:t>
            </a:r>
            <a:r>
              <a:rPr lang="ru-RU" sz="3600" cap="all" dirty="0" smtClean="0">
                <a:solidFill>
                  <a:srgbClr val="002060"/>
                </a:solidFill>
              </a:rPr>
              <a:t>МОЛОЧНАЯ КИСЛОТА-ОЛЬВЕКС</a:t>
            </a:r>
            <a:r>
              <a:rPr lang="ru-RU" sz="3600" dirty="0" smtClean="0">
                <a:solidFill>
                  <a:srgbClr val="002060"/>
                </a:solidFill>
              </a:rPr>
              <a:t>» применялся для определения лактата в плазме крови на фотометре при длине волны 505 нм (490 – 520 нм). Метод основан на проведении сопряжённых реакций, которые катализируются пероксидазой и лактатоксидазой. </a:t>
            </a:r>
          </a:p>
          <a:p>
            <a:pPr algn="just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181777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Определение содержания пирувата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72886" y="2295887"/>
            <a:ext cx="10515600" cy="353014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Определение содержания пирувата в плазме крови проводили модифицированным методом. Его принцип основан на фотометрическом определении содержания пирувата в пробе на основе реакции с 2,4-динитрофенилгидразином.</a:t>
            </a:r>
          </a:p>
          <a:p>
            <a:pPr algn="just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181777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ru-RU" b="1" kern="0" dirty="0" smtClean="0">
                <a:solidFill>
                  <a:schemeClr val="bg1"/>
                </a:solidFill>
                <a:latin typeface="+mn-lt"/>
              </a:rPr>
              <a:t>Материалы и методы исследования 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616131" y="1828800"/>
            <a:ext cx="10826932" cy="465037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dirty="0" smtClean="0"/>
              <a:t>      </a:t>
            </a:r>
            <a:r>
              <a:rPr lang="ru-RU" sz="3600" dirty="0" smtClean="0">
                <a:solidFill>
                  <a:srgbClr val="002060"/>
                </a:solidFill>
              </a:rPr>
              <a:t>Для расчётов в каждой пробе определяли концентрацию </a:t>
            </a:r>
            <a:r>
              <a:rPr lang="ru-RU" sz="3600" b="1" dirty="0" smtClean="0">
                <a:solidFill>
                  <a:srgbClr val="002060"/>
                </a:solidFill>
              </a:rPr>
              <a:t>общего белка по методу Лоури</a:t>
            </a:r>
            <a:r>
              <a:rPr lang="ru-RU" sz="3600" dirty="0" smtClean="0">
                <a:solidFill>
                  <a:srgbClr val="002060"/>
                </a:solidFill>
              </a:rPr>
              <a:t>. Статистическую обработку данных проводили с помощью программы </a:t>
            </a:r>
            <a:r>
              <a:rPr lang="en-US" sz="3600" b="1" dirty="0" smtClean="0">
                <a:solidFill>
                  <a:srgbClr val="002060"/>
                </a:solidFill>
              </a:rPr>
              <a:t>StatSoft STATISTICA</a:t>
            </a:r>
            <a:r>
              <a:rPr lang="ru-RU" sz="3600" b="1" dirty="0" smtClean="0">
                <a:solidFill>
                  <a:srgbClr val="002060"/>
                </a:solidFill>
              </a:rPr>
              <a:t> 12</a:t>
            </a:r>
            <a:r>
              <a:rPr lang="ru-RU" sz="3600" dirty="0" smtClean="0">
                <a:solidFill>
                  <a:srgbClr val="002060"/>
                </a:solidFill>
              </a:rPr>
              <a:t>. Уровень различий считали статистически достоверным при вероятности ошибки </a:t>
            </a:r>
            <a:r>
              <a:rPr lang="ru-RU" sz="3600" b="1" dirty="0" smtClean="0">
                <a:solidFill>
                  <a:srgbClr val="002060"/>
                </a:solidFill>
              </a:rPr>
              <a:t>p&lt;0,05</a:t>
            </a:r>
            <a:r>
              <a:rPr lang="ru-RU" sz="3600" dirty="0" smtClean="0">
                <a:solidFill>
                  <a:srgbClr val="002060"/>
                </a:solidFill>
              </a:rPr>
              <a:t>, при значении </a:t>
            </a:r>
            <a:r>
              <a:rPr lang="ru-RU" sz="3600" b="1" dirty="0" smtClean="0">
                <a:solidFill>
                  <a:srgbClr val="002060"/>
                </a:solidFill>
              </a:rPr>
              <a:t>0,05&lt;p&gt;0,1</a:t>
            </a:r>
            <a:r>
              <a:rPr lang="ru-RU" sz="3600" dirty="0" smtClean="0">
                <a:solidFill>
                  <a:srgbClr val="002060"/>
                </a:solidFill>
              </a:rPr>
              <a:t> считали вероятной тенденцию к изменению показателей.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1777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Результаты и обсуждение 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half" idx="1"/>
          </p:nvPr>
        </p:nvGraphicFramePr>
        <p:xfrm>
          <a:off x="0" y="1436915"/>
          <a:ext cx="12035246" cy="4943012"/>
        </p:xfrm>
        <a:graphic>
          <a:graphicData uri="http://schemas.openxmlformats.org/drawingml/2006/table">
            <a:tbl>
              <a:tblPr/>
              <a:tblGrid>
                <a:gridCol w="2443547"/>
                <a:gridCol w="2807722"/>
                <a:gridCol w="2129246"/>
                <a:gridCol w="2181497"/>
                <a:gridCol w="2473234"/>
              </a:tblGrid>
              <a:tr h="797603">
                <a:tc rowSpan="2"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Группа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12" marR="59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Активность лактатдегидрогеназы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12" marR="59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Лактат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12" marR="59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Пируват</a:t>
                      </a:r>
                      <a:endParaRPr lang="ru-RU" sz="2000" b="1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12" marR="59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Пируват/лактат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12" marR="59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17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Ед/г белка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12" marR="59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.,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ммоль/л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12" marR="59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Колич, ммоль/л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12" marR="59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212" marR="59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603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Контроль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12" marR="59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398,524 [321,268; 615,597]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12" marR="59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3,763 [3,609; 4,165]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12" marR="59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0,136 [0,134; 0,142]</a:t>
                      </a:r>
                      <a:endParaRPr lang="ru-RU" sz="20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12" marR="59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0,036 [0,034; 0,039]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12" marR="59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603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Гипоксия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12" marR="59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197,258 [105,976; 627,619]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12" marR="59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3,426 [2,941; 4,088]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12" marR="59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0.131 [0,126; 0,134]</a:t>
                      </a:r>
                      <a:endParaRPr lang="ru-RU" sz="20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12" marR="59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0,037 [0,034; 0,043]</a:t>
                      </a:r>
                      <a:endParaRPr lang="ru-RU" sz="20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12" marR="59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603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Сукцинат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12" marR="59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1470,307 [1385,723; 1588,083]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12" marR="59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2,97 [2,777; 3,780]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12" marR="59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0,142 [0,139; 0,143]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12" marR="59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0,046 [0,039; 0,050]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12" marR="59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603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Гипоксия на фоне введения сукцината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12" marR="59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211,062 [153,639; 262,269]*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12" marR="59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4,021 [3,281; 4,164]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12" marR="59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0,132 [0,126; 0,136]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12" marR="59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0,035 [0,032; 0,041]**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12" marR="59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6488668"/>
            <a:ext cx="475822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Примечание.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* -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&lt;0,05;  ** - 0,05&lt;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&gt;0,1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1777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indent="450215" algn="ctr">
              <a:lnSpc>
                <a:spcPct val="115000"/>
              </a:lnSpc>
              <a:spcBef>
                <a:spcPct val="0"/>
              </a:spcBef>
            </a:pPr>
            <a:r>
              <a:rPr lang="ru-RU" sz="4000" b="1" dirty="0" smtClean="0">
                <a:solidFill>
                  <a:schemeClr val="bg1"/>
                </a:solidFill>
              </a:rPr>
              <a:t>Активность ЛДГ, </a:t>
            </a:r>
          </a:p>
          <a:p>
            <a:pPr lvl="0" indent="450215" algn="ctr">
              <a:lnSpc>
                <a:spcPct val="115000"/>
              </a:lnSpc>
              <a:spcBef>
                <a:spcPct val="0"/>
              </a:spcBef>
            </a:pPr>
            <a:r>
              <a:rPr lang="ru-RU" sz="4000" b="1" dirty="0" smtClean="0">
                <a:solidFill>
                  <a:schemeClr val="bg1"/>
                </a:solidFill>
              </a:rPr>
              <a:t>ЕД/г белка, </a:t>
            </a:r>
            <a:r>
              <a:rPr lang="en-US" sz="4000" b="1" dirty="0" smtClean="0">
                <a:solidFill>
                  <a:schemeClr val="bg1"/>
                </a:solidFill>
              </a:rPr>
              <a:t>Me [Q1</a:t>
            </a:r>
            <a:r>
              <a:rPr lang="ru-RU" sz="4000" b="1" dirty="0" smtClean="0">
                <a:solidFill>
                  <a:schemeClr val="bg1"/>
                </a:solidFill>
              </a:rPr>
              <a:t>;</a:t>
            </a:r>
            <a:r>
              <a:rPr lang="en-US" sz="4000" b="1" dirty="0" smtClean="0">
                <a:solidFill>
                  <a:schemeClr val="bg1"/>
                </a:solidFill>
              </a:rPr>
              <a:t> Q3]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Calibri"/>
              <a:cs typeface="Times New Roman" pitchFamily="18" charset="0"/>
            </a:endParaRP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sz="half" idx="1"/>
          </p:nvPr>
        </p:nvGraphicFramePr>
        <p:xfrm>
          <a:off x="838199" y="1515292"/>
          <a:ext cx="10761617" cy="5159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8597719" y="445918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*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181777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indent="450215" algn="ctr">
              <a:lnSpc>
                <a:spcPct val="115000"/>
              </a:lnSpc>
              <a:spcBef>
                <a:spcPct val="0"/>
              </a:spcBef>
            </a:pPr>
            <a:r>
              <a:rPr lang="ru-RU" sz="4000" b="1" dirty="0" smtClean="0">
                <a:solidFill>
                  <a:schemeClr val="bg1"/>
                </a:solidFill>
              </a:rPr>
              <a:t>Содержание лактата, </a:t>
            </a:r>
          </a:p>
          <a:p>
            <a:pPr indent="450215" algn="ctr">
              <a:lnSpc>
                <a:spcPct val="115000"/>
              </a:lnSpc>
              <a:spcBef>
                <a:spcPct val="0"/>
              </a:spcBef>
            </a:pPr>
            <a:r>
              <a:rPr lang="ru-RU" sz="4000" b="1" dirty="0" smtClean="0">
                <a:solidFill>
                  <a:schemeClr val="bg1"/>
                </a:solidFill>
                <a:ea typeface="Times New Roman"/>
                <a:cs typeface="Times New Roman" pitchFamily="18" charset="0"/>
              </a:rPr>
              <a:t>Колич., ммоль/л</a:t>
            </a:r>
            <a:r>
              <a:rPr lang="ru-RU" sz="4000" b="1" dirty="0" smtClean="0">
                <a:solidFill>
                  <a:schemeClr val="bg1"/>
                </a:solidFill>
              </a:rPr>
              <a:t>, </a:t>
            </a:r>
            <a:r>
              <a:rPr lang="en-US" sz="4000" b="1" dirty="0" smtClean="0">
                <a:solidFill>
                  <a:schemeClr val="bg1"/>
                </a:solidFill>
              </a:rPr>
              <a:t>Me [Q1</a:t>
            </a:r>
            <a:r>
              <a:rPr lang="ru-RU" sz="4000" b="1" dirty="0" smtClean="0">
                <a:solidFill>
                  <a:schemeClr val="bg1"/>
                </a:solidFill>
              </a:rPr>
              <a:t>;</a:t>
            </a:r>
            <a:r>
              <a:rPr lang="en-US" sz="4000" b="1" dirty="0" smtClean="0">
                <a:solidFill>
                  <a:schemeClr val="bg1"/>
                </a:solidFill>
              </a:rPr>
              <a:t> Q3]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Calibri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</p:nvPr>
        </p:nvGraphicFramePr>
        <p:xfrm>
          <a:off x="600891" y="1593668"/>
          <a:ext cx="11338560" cy="5016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81777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indent="450215" algn="ctr">
              <a:lnSpc>
                <a:spcPct val="115000"/>
              </a:lnSpc>
              <a:spcBef>
                <a:spcPct val="0"/>
              </a:spcBef>
            </a:pPr>
            <a:r>
              <a:rPr lang="ru-RU" sz="4000" b="1" dirty="0" smtClean="0">
                <a:solidFill>
                  <a:schemeClr val="bg1"/>
                </a:solidFill>
              </a:rPr>
              <a:t>Содержание пирувата, </a:t>
            </a:r>
          </a:p>
          <a:p>
            <a:pPr indent="450215" algn="ctr">
              <a:lnSpc>
                <a:spcPct val="115000"/>
              </a:lnSpc>
              <a:spcBef>
                <a:spcPct val="0"/>
              </a:spcBef>
            </a:pPr>
            <a:r>
              <a:rPr lang="ru-RU" sz="4000" b="1" dirty="0" smtClean="0">
                <a:solidFill>
                  <a:schemeClr val="bg1"/>
                </a:solidFill>
                <a:ea typeface="Times New Roman"/>
                <a:cs typeface="Times New Roman" pitchFamily="18" charset="0"/>
              </a:rPr>
              <a:t>Колич., ммоль/л</a:t>
            </a:r>
            <a:r>
              <a:rPr lang="ru-RU" sz="4000" b="1" dirty="0" smtClean="0">
                <a:solidFill>
                  <a:schemeClr val="bg1"/>
                </a:solidFill>
              </a:rPr>
              <a:t>, </a:t>
            </a:r>
            <a:r>
              <a:rPr lang="en-US" sz="4000" b="1" dirty="0" smtClean="0">
                <a:solidFill>
                  <a:schemeClr val="bg1"/>
                </a:solidFill>
              </a:rPr>
              <a:t>Me [Q1</a:t>
            </a:r>
            <a:r>
              <a:rPr lang="ru-RU" sz="4000" b="1" dirty="0" smtClean="0">
                <a:solidFill>
                  <a:schemeClr val="bg1"/>
                </a:solidFill>
              </a:rPr>
              <a:t>;</a:t>
            </a:r>
            <a:r>
              <a:rPr lang="en-US" sz="4000" b="1" dirty="0" smtClean="0">
                <a:solidFill>
                  <a:schemeClr val="bg1"/>
                </a:solidFill>
              </a:rPr>
              <a:t> Q3]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  <a:ea typeface="Calibri"/>
              <a:cs typeface="Times New Roman" pitchFamily="18" charset="0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half" idx="1"/>
          </p:nvPr>
        </p:nvGraphicFramePr>
        <p:xfrm>
          <a:off x="548640" y="1593669"/>
          <a:ext cx="11234057" cy="4924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81777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indent="450215" algn="ctr">
              <a:lnSpc>
                <a:spcPct val="115000"/>
              </a:lnSpc>
              <a:spcBef>
                <a:spcPct val="0"/>
              </a:spcBef>
            </a:pPr>
            <a:r>
              <a:rPr lang="ru-RU" sz="4000" b="1" dirty="0" smtClean="0">
                <a:solidFill>
                  <a:schemeClr val="bg1"/>
                </a:solidFill>
              </a:rPr>
              <a:t>Соотношение пируват/лактат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Calibri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1217023" y="1708059"/>
          <a:ext cx="10515600" cy="4849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8558531" y="230380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**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777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Результаты и обсуждение 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826932" cy="43513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Из результатов, приведенных в таблице, следует, активность лактатдегидрогеназы достоверно снижается при гипоксии на фоне введения сукцината относительно соответствующего контроля. Изолированная гипоксия не повлияла на активность лактадегидрогеназы в плазме крови.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Несмотря на изменения активности ЛДГ, содержание лактата и пирувата в плазме исследуемых групп не меняется. При этом наблюдается тенденция к изменению соотношения пирувата к лактату плазмы крови – снижение соотношения при гипоксии на фоне введения сукцината животным.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1777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Заключение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510" y="1567544"/>
            <a:ext cx="11691256" cy="510757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000" dirty="0" smtClean="0">
                <a:solidFill>
                  <a:srgbClr val="002060"/>
                </a:solidFill>
              </a:rPr>
              <a:t>        </a:t>
            </a:r>
            <a:r>
              <a:rPr lang="ru-RU" sz="3600" dirty="0" smtClean="0">
                <a:solidFill>
                  <a:srgbClr val="002060"/>
                </a:solidFill>
              </a:rPr>
              <a:t>Введение сукцината при гипоксии достоверно снижает активность ЛДГ плазмы крови. Накопление пирувата и лактата в крови не имеет достоверных различий в экспериментальных группах. Тенденция к изменению соотношения пирувата к лактату при введении сукцината и моделирования гипоксии показывает, что накопление лактата идёт интенсивнее, чем накопление пирувата, что может указывать нам на развитие адаптационных изменений.</a:t>
            </a:r>
            <a:endParaRPr lang="ru-RU" sz="30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3000" dirty="0" smtClean="0"/>
              <a:t>         </a:t>
            </a:r>
            <a:endParaRPr lang="ru-RU" sz="3000" dirty="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0" y="1319348"/>
            <a:ext cx="7261412" cy="553865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  <a:cs typeface="DejaVu Sans"/>
              </a:rPr>
              <a:t>	</a:t>
            </a: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  <a:cs typeface="DejaVu Sans"/>
              </a:rPr>
              <a:t>	</a:t>
            </a:r>
            <a:r>
              <a:rPr lang="ru-RU" dirty="0" smtClean="0">
                <a:solidFill>
                  <a:srgbClr val="002060"/>
                </a:solidFill>
              </a:rPr>
              <a:t>Гипоксия – это один из основных патологических процессов, встречающийся при многих заболеваниях, часто регистрируется в клинике и является одной из главных проблем в медицине. Также может  является первопричинным фактором в развитии инсультов, инфарктов и других жизнеугрожающих состояний.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Кислородное голодание способствует образованию окислительного стресса, представляющего собой дисбаланс прооксидантных и антиоксидантных реакций организма.</a:t>
            </a:r>
          </a:p>
          <a:p>
            <a:pPr algn="just">
              <a:buNone/>
            </a:pPr>
            <a:endParaRPr lang="ru-RU" sz="2000" dirty="0" smtClean="0"/>
          </a:p>
        </p:txBody>
      </p:sp>
      <p:pic>
        <p:nvPicPr>
          <p:cNvPr id="2" name="Picture 2" descr="Картинки по запросу гипокс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1295" y="2312126"/>
            <a:ext cx="4960705" cy="3207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Актуальность 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181777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Заключение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9897" y="1776548"/>
            <a:ext cx="108160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/>
              <a:t>       </a:t>
            </a:r>
            <a:r>
              <a:rPr lang="ru-RU" sz="3600" dirty="0" smtClean="0">
                <a:solidFill>
                  <a:srgbClr val="002060"/>
                </a:solidFill>
              </a:rPr>
              <a:t>Несмотря на уменьшение общей активности ЛДГ плазмы крови сукцинат при гипоксии стимулирует переключение работы процессов на анаэробные условия. Возможно, что снижение активности ЛДГ в плазме крови обусловлено снижением выхода фермента из клеток, что и позволило клеткам лучше адаптироваться к условиям гипоксии.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ru-RU" b="1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cs typeface="DejaVu Sans"/>
              </a:rPr>
              <a:t>Личный вклад авторов в работу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317480" cy="435133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ea typeface="DejaVu Sans"/>
                <a:cs typeface="DejaVu Sans"/>
              </a:rPr>
              <a:t>1.Анализ отечественной и зарубежной литературы</a:t>
            </a:r>
          </a:p>
          <a:p>
            <a:pPr algn="just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ea typeface="DejaVu Sans"/>
                <a:cs typeface="DejaVu Sans"/>
              </a:rPr>
              <a:t>2.Проведение всех исследований</a:t>
            </a:r>
          </a:p>
          <a:p>
            <a:pPr algn="just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ea typeface="DejaVu Sans"/>
                <a:cs typeface="DejaVu Sans"/>
              </a:rPr>
              <a:t>3.Эвтаназия животных и забор биологического материала для исследований</a:t>
            </a:r>
          </a:p>
          <a:p>
            <a:pPr algn="just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ea typeface="DejaVu Sans"/>
                <a:cs typeface="DejaVu Sans"/>
              </a:rPr>
              <a:t>4.Статистическая обработка данных</a:t>
            </a:r>
          </a:p>
          <a:p>
            <a:pPr algn="just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ea typeface="DejaVu Sans"/>
                <a:cs typeface="DejaVu Sans"/>
              </a:rPr>
              <a:t>5.Написание тезисов, доклада и подготовка презентации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1777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8000" b="1" dirty="0">
                <a:solidFill>
                  <a:srgbClr val="002060"/>
                </a:solidFill>
                <a:latin typeface="+mn-lt"/>
              </a:rPr>
              <a:t>   </a:t>
            </a:r>
            <a:r>
              <a:rPr lang="ru-RU" sz="8000" dirty="0">
                <a:solidFill>
                  <a:srgbClr val="002060"/>
                </a:solidFill>
                <a:latin typeface="+mn-lt"/>
              </a:rPr>
              <a:t>Спасибо за </a:t>
            </a:r>
            <a:r>
              <a:rPr lang="ru-RU" sz="8000" dirty="0" smtClean="0">
                <a:solidFill>
                  <a:srgbClr val="002060"/>
                </a:solidFill>
                <a:latin typeface="+mn-lt"/>
              </a:rPr>
              <a:t>внимание !</a:t>
            </a:r>
            <a:endParaRPr lang="ru-RU" sz="8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050" name="Picture 2" descr="http://www.1000dosok.ru/s/01-11-49761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122" y="1737360"/>
            <a:ext cx="5932762" cy="404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Содержимое 5" descr="DT1_YRcXUAEwwP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60958" y="1789611"/>
            <a:ext cx="5558589" cy="3997579"/>
          </a:xfrm>
        </p:spPr>
      </p:pic>
    </p:spTree>
    <p:extLst>
      <p:ext uri="{BB962C8B-B14F-4D97-AF65-F5344CB8AC3E}">
        <p14:creationId xmlns:p14="http://schemas.microsoft.com/office/powerpoint/2010/main" val="19365693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Актуальность </a:t>
            </a:r>
            <a:endParaRPr lang="ru-RU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434" y="1616619"/>
            <a:ext cx="6751320" cy="483643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Сукцинат обладает высокой биологической активностью. Он является естественным эндогенным субстратом клетки, образуется при катаболизме мономеров углеводного, белкового и липидного обменных процессов, а так же является субстратом для электронтранспортной цепи.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Преимущества сукцината наиболее выражены в условиях гипоксии, когда НАД-зависимое клеточное дыхание угнетено.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3796" name="Picture 4" descr="Янтарная кислота (сукцинат) | ООО &quot;ЮВИКС-ФАРМ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823" y="1518265"/>
            <a:ext cx="4101738" cy="226057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4338" name="Picture 2" descr="В чем суть исследования Нобелевских лауреатов по медици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3759" y="3905793"/>
            <a:ext cx="4124506" cy="2782389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371" y="1394551"/>
            <a:ext cx="5301343" cy="495399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dirty="0" smtClean="0">
                <a:solidFill>
                  <a:srgbClr val="002060"/>
                </a:solidFill>
              </a:rPr>
              <a:t>Состояние, возникшее на фоне гипоксии, можно скорректировать путем введения дополнительных субстратов, например, препаратов сукцината, являющиеся субстратом  цикла Кребса.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dirty="0" smtClean="0">
                <a:solidFill>
                  <a:srgbClr val="002060"/>
                </a:solidFill>
              </a:rPr>
              <a:t>Они  широко используются в качестве биологически активных добавок, так как не имеют токсического действия.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Актуальность 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1347" y="1418636"/>
            <a:ext cx="5464629" cy="398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608320" y="58490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Рис. </a:t>
            </a:r>
            <a:r>
              <a:rPr lang="ru-RU" dirty="0" smtClean="0"/>
              <a:t>Возможные механизмы действия </a:t>
            </a:r>
            <a:r>
              <a:rPr lang="en-US" dirty="0" smtClean="0"/>
              <a:t>HIF-</a:t>
            </a:r>
            <a:r>
              <a:rPr lang="ru-RU" dirty="0" smtClean="0"/>
              <a:t>активаторов  и </a:t>
            </a:r>
            <a:r>
              <a:rPr lang="en-US" dirty="0" smtClean="0"/>
              <a:t>HIF</a:t>
            </a:r>
            <a:r>
              <a:rPr lang="ru-RU" dirty="0" smtClean="0"/>
              <a:t>-ингибиторов </a:t>
            </a:r>
            <a:r>
              <a:rPr lang="en-US" dirty="0" smtClean="0"/>
              <a:t>(</a:t>
            </a:r>
            <a:r>
              <a:rPr lang="ru-RU" dirty="0" smtClean="0"/>
              <a:t>по </a:t>
            </a:r>
            <a:r>
              <a:rPr lang="en-US" dirty="0" smtClean="0"/>
              <a:t>B. Onnis, A. Rapisarda, G. Melillo, 2009).</a:t>
            </a:r>
            <a:endParaRPr lang="ru-RU"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62594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Цель исследования </a:t>
            </a:r>
            <a:endParaRPr lang="ru-RU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944881" y="2506662"/>
            <a:ext cx="10808676" cy="32801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Установить изменения показателей углеводного обмена в плазме крови, вызываемые гипоксией и при коррекции гипоксического состояния введением раствора сукцината.</a:t>
            </a:r>
          </a:p>
          <a:p>
            <a:pPr algn="just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181777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10788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Материалы и методы исследования 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0" y="2743201"/>
            <a:ext cx="5055326" cy="2024742"/>
          </a:xfrm>
        </p:spPr>
        <p:txBody>
          <a:bodyPr>
            <a:normAutofit/>
          </a:bodyPr>
          <a:lstStyle/>
          <a:p>
            <a:pPr marL="457200" indent="-457200" algn="ctr"/>
            <a:r>
              <a:rPr lang="ru-RU" sz="3600" b="0" dirty="0" smtClean="0">
                <a:solidFill>
                  <a:srgbClr val="002060"/>
                </a:solidFill>
              </a:rPr>
              <a:t>32 половозрелых</a:t>
            </a:r>
          </a:p>
          <a:p>
            <a:pPr marL="457200" indent="-457200" algn="ctr"/>
            <a:r>
              <a:rPr lang="ru-RU" sz="3600" b="0" dirty="0" smtClean="0">
                <a:solidFill>
                  <a:srgbClr val="002060"/>
                </a:solidFill>
              </a:rPr>
              <a:t> белых крысы </a:t>
            </a:r>
          </a:p>
          <a:p>
            <a:pPr marL="457200" indent="-457200" algn="ctr"/>
            <a:r>
              <a:rPr lang="ru-RU" sz="3600" b="0" dirty="0" smtClean="0">
                <a:solidFill>
                  <a:srgbClr val="002060"/>
                </a:solidFill>
              </a:rPr>
              <a:t>самцов линии </a:t>
            </a:r>
            <a:r>
              <a:rPr lang="en-US" sz="3600" b="0" dirty="0" smtClean="0">
                <a:solidFill>
                  <a:srgbClr val="002060"/>
                </a:solidFill>
              </a:rPr>
              <a:t>WISTAR</a:t>
            </a:r>
            <a:endParaRPr lang="ru-RU" sz="3600" b="0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ea typeface="DejaVu Sans"/>
              <a:cs typeface="DejaVu Sans"/>
            </a:endParaRPr>
          </a:p>
        </p:txBody>
      </p:sp>
      <p:pic>
        <p:nvPicPr>
          <p:cNvPr id="11" name="Рисунок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239" y="1680111"/>
            <a:ext cx="7040881" cy="46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1777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936929"/>
            <a:ext cx="10515600" cy="3240034"/>
          </a:xfrm>
        </p:spPr>
        <p:txBody>
          <a:bodyPr/>
          <a:lstStyle/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6" name="Стрелка: вниз 19">
            <a:extLst>
              <a:ext uri="{FF2B5EF4-FFF2-40B4-BE49-F238E27FC236}">
                <a16:creationId xmlns="" xmlns:a16="http://schemas.microsoft.com/office/drawing/2014/main" id="{F3D42A4F-74B0-9F43-AB92-6EC24B100065}"/>
              </a:ext>
            </a:extLst>
          </p:cNvPr>
          <p:cNvSpPr/>
          <p:nvPr/>
        </p:nvSpPr>
        <p:spPr>
          <a:xfrm rot="1931959">
            <a:off x="1647016" y="1467997"/>
            <a:ext cx="652366" cy="2435287"/>
          </a:xfrm>
          <a:prstGeom prst="downArrow">
            <a:avLst>
              <a:gd name="adj1" fmla="val 50000"/>
              <a:gd name="adj2" fmla="val 47315"/>
            </a:avLst>
          </a:prstGeom>
          <a:solidFill>
            <a:srgbClr val="00206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низ 19">
            <a:extLst>
              <a:ext uri="{FF2B5EF4-FFF2-40B4-BE49-F238E27FC236}">
                <a16:creationId xmlns="" xmlns:a16="http://schemas.microsoft.com/office/drawing/2014/main" id="{F3D42A4F-74B0-9F43-AB92-6EC24B100065}"/>
              </a:ext>
            </a:extLst>
          </p:cNvPr>
          <p:cNvSpPr/>
          <p:nvPr/>
        </p:nvSpPr>
        <p:spPr>
          <a:xfrm rot="854366">
            <a:off x="4305576" y="1686411"/>
            <a:ext cx="717454" cy="2418844"/>
          </a:xfrm>
          <a:prstGeom prst="downArrow">
            <a:avLst>
              <a:gd name="adj1" fmla="val 50000"/>
              <a:gd name="adj2" fmla="val 47315"/>
            </a:avLst>
          </a:prstGeom>
          <a:solidFill>
            <a:srgbClr val="00206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19">
            <a:extLst>
              <a:ext uri="{FF2B5EF4-FFF2-40B4-BE49-F238E27FC236}">
                <a16:creationId xmlns="" xmlns:a16="http://schemas.microsoft.com/office/drawing/2014/main" id="{F3D42A4F-74B0-9F43-AB92-6EC24B100065}"/>
              </a:ext>
            </a:extLst>
          </p:cNvPr>
          <p:cNvSpPr/>
          <p:nvPr/>
        </p:nvSpPr>
        <p:spPr>
          <a:xfrm rot="20054724">
            <a:off x="9756761" y="1477539"/>
            <a:ext cx="717241" cy="2631724"/>
          </a:xfrm>
          <a:prstGeom prst="downArrow">
            <a:avLst>
              <a:gd name="adj1" fmla="val 50000"/>
              <a:gd name="adj2" fmla="val 47315"/>
            </a:avLst>
          </a:prstGeom>
          <a:solidFill>
            <a:srgbClr val="00206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10">
            <a:extLst>
              <a:ext uri="{FF2B5EF4-FFF2-40B4-BE49-F238E27FC236}">
                <a16:creationId xmlns="" xmlns:a16="http://schemas.microsoft.com/office/drawing/2014/main" id="{9E262F0F-DA90-4140-B797-68A31B1D626E}"/>
              </a:ext>
            </a:extLst>
          </p:cNvPr>
          <p:cNvSpPr/>
          <p:nvPr/>
        </p:nvSpPr>
        <p:spPr>
          <a:xfrm>
            <a:off x="3025402" y="4206240"/>
            <a:ext cx="2881072" cy="219456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Моделирование гипоксии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(n=8)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: скругленные углы 7">
            <a:extLst>
              <a:ext uri="{FF2B5EF4-FFF2-40B4-BE49-F238E27FC236}">
                <a16:creationId xmlns="" xmlns:a16="http://schemas.microsoft.com/office/drawing/2014/main" id="{05ABA3E5-8134-1940-B12A-CBFB415067A8}"/>
              </a:ext>
            </a:extLst>
          </p:cNvPr>
          <p:cNvSpPr/>
          <p:nvPr/>
        </p:nvSpPr>
        <p:spPr>
          <a:xfrm>
            <a:off x="0" y="4208302"/>
            <a:ext cx="2834640" cy="216843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Контрольная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группа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(n=8)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: скругленные углы 10">
            <a:extLst>
              <a:ext uri="{FF2B5EF4-FFF2-40B4-BE49-F238E27FC236}">
                <a16:creationId xmlns="" xmlns:a16="http://schemas.microsoft.com/office/drawing/2014/main" id="{9E262F0F-DA90-4140-B797-68A31B1D626E}"/>
              </a:ext>
            </a:extLst>
          </p:cNvPr>
          <p:cNvSpPr/>
          <p:nvPr/>
        </p:nvSpPr>
        <p:spPr>
          <a:xfrm>
            <a:off x="6021978" y="4210328"/>
            <a:ext cx="2997582" cy="219047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Внутрибрюшинное введение </a:t>
            </a:r>
            <a:r>
              <a:rPr lang="ru-RU" sz="2400" b="1" dirty="0" smtClean="0">
                <a:solidFill>
                  <a:srgbClr val="FF0000"/>
                </a:solidFill>
              </a:rPr>
              <a:t>сукцината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животным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(n=8)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: скругленные углы 10">
            <a:extLst>
              <a:ext uri="{FF2B5EF4-FFF2-40B4-BE49-F238E27FC236}">
                <a16:creationId xmlns="" xmlns:a16="http://schemas.microsoft.com/office/drawing/2014/main" id="{9E262F0F-DA90-4140-B797-68A31B1D626E}"/>
              </a:ext>
            </a:extLst>
          </p:cNvPr>
          <p:cNvSpPr/>
          <p:nvPr/>
        </p:nvSpPr>
        <p:spPr>
          <a:xfrm>
            <a:off x="9183189" y="4261549"/>
            <a:ext cx="3008811" cy="215128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Моделирование гипоксии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 фоне введения </a:t>
            </a:r>
            <a:r>
              <a:rPr lang="ru-RU" sz="2400" b="1" dirty="0" smtClean="0">
                <a:solidFill>
                  <a:srgbClr val="FF0000"/>
                </a:solidFill>
              </a:rPr>
              <a:t>сукцината  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(n=8)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Стрелка: вниз 19">
            <a:extLst>
              <a:ext uri="{FF2B5EF4-FFF2-40B4-BE49-F238E27FC236}">
                <a16:creationId xmlns="" xmlns:a16="http://schemas.microsoft.com/office/drawing/2014/main" id="{F3D42A4F-74B0-9F43-AB92-6EC24B100065}"/>
              </a:ext>
            </a:extLst>
          </p:cNvPr>
          <p:cNvSpPr/>
          <p:nvPr/>
        </p:nvSpPr>
        <p:spPr>
          <a:xfrm rot="20519418">
            <a:off x="6834849" y="1635660"/>
            <a:ext cx="820583" cy="2459256"/>
          </a:xfrm>
          <a:prstGeom prst="downArrow">
            <a:avLst>
              <a:gd name="adj1" fmla="val 39700"/>
              <a:gd name="adj2" fmla="val 47315"/>
            </a:avLst>
          </a:prstGeom>
          <a:solidFill>
            <a:srgbClr val="00206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7">
            <a:extLst>
              <a:ext uri="{FF2B5EF4-FFF2-40B4-BE49-F238E27FC236}">
                <a16:creationId xmlns="" xmlns:a16="http://schemas.microsoft.com/office/drawing/2014/main" id="{05ABA3E5-8134-1940-B12A-CBFB415067A8}"/>
              </a:ext>
            </a:extLst>
          </p:cNvPr>
          <p:cNvSpPr/>
          <p:nvPr/>
        </p:nvSpPr>
        <p:spPr>
          <a:xfrm>
            <a:off x="300789" y="312821"/>
            <a:ext cx="11650579" cy="994611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Крысы были разделены на 4 группы</a:t>
            </a:r>
          </a:p>
        </p:txBody>
      </p:sp>
    </p:spTree>
    <p:extLst>
      <p:ext uri="{BB962C8B-B14F-4D97-AF65-F5344CB8AC3E}">
        <p14:creationId xmlns:p14="http://schemas.microsoft.com/office/powerpoint/2010/main" val="16166642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Моделирование гипоксии </a:t>
            </a:r>
            <a:endParaRPr lang="ru-RU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2544083"/>
            <a:ext cx="5577840" cy="289006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       </a:t>
            </a:r>
            <a:r>
              <a:rPr lang="ru-RU" sz="3600" dirty="0" smtClean="0">
                <a:solidFill>
                  <a:srgbClr val="002060"/>
                </a:solidFill>
              </a:rPr>
              <a:t>Для моделирования гипоксии крысу держали в герметичной емкости объемом 1000 мл в течение 30 минут.  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5" name="Рисунок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9" t="57827" r="14976" b="8505"/>
          <a:stretch>
            <a:fillRect/>
          </a:stretch>
        </p:blipFill>
        <p:spPr bwMode="auto">
          <a:xfrm>
            <a:off x="5698522" y="1802674"/>
            <a:ext cx="6258348" cy="4245429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1777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Определение активности ЛДГ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85948" y="1355362"/>
            <a:ext cx="10515600" cy="53328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Общую активность лактатдегидрогеназы (ЛДГ) измеряли набором «ЛДГ-2-ОЛЬВЕКС» оптимизированным кинетическим методом. Метод основан на образовании лактата и пирувата под действием фермента ЛДГ, коферментом которого является НАДН</a:t>
            </a:r>
            <a:r>
              <a:rPr lang="ru-RU" sz="3600" baseline="-25000" dirty="0" smtClean="0">
                <a:solidFill>
                  <a:srgbClr val="002060"/>
                </a:solidFill>
              </a:rPr>
              <a:t>2</a:t>
            </a:r>
            <a:r>
              <a:rPr lang="ru-RU" sz="3600" dirty="0" smtClean="0">
                <a:solidFill>
                  <a:srgbClr val="002060"/>
                </a:solidFill>
              </a:rPr>
              <a:t>. Скорость окисления кофермента во время второй реакции измеряется по уменьшению оптической плотности реакционной среды при 340 нм и пропорциональна активности ЛДГ.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1777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815</Words>
  <Application>Microsoft Office PowerPoint</Application>
  <PresentationFormat>Произвольный</PresentationFormat>
  <Paragraphs>102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ИЗУЧЕНИЕ НЕКОТОРЫХ БИОХИМИЧЕСКИХ ПОКАЗАТЕЛЕЙ НА ФОНЕ ВВЕДЕНИЯ СУКЦИНАТА ПРИ ГИПОКСИЧЕСКИХ СОСТОЯНИЯХ     </vt:lpstr>
      <vt:lpstr>Презентация PowerPoint</vt:lpstr>
      <vt:lpstr>Актуальность </vt:lpstr>
      <vt:lpstr>Презентация PowerPoint</vt:lpstr>
      <vt:lpstr>Цель исследования </vt:lpstr>
      <vt:lpstr>Материалы и методы исследования </vt:lpstr>
      <vt:lpstr>Презентация PowerPoint</vt:lpstr>
      <vt:lpstr>Моделирование гипоксии </vt:lpstr>
      <vt:lpstr>Определение активности ЛДГ</vt:lpstr>
      <vt:lpstr>Определение содержания лактата </vt:lpstr>
      <vt:lpstr>Определение содержания пирувата</vt:lpstr>
      <vt:lpstr>Материалы и методы исследования </vt:lpstr>
      <vt:lpstr>Результаты и обсуждение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и обсуждение </vt:lpstr>
      <vt:lpstr>Заключение </vt:lpstr>
      <vt:lpstr>Заключение </vt:lpstr>
      <vt:lpstr>Личный вклад авторов в работу</vt:lpstr>
      <vt:lpstr>   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Морфологические изменения мочеточника при мегауретере у детей</dc:title>
  <dc:creator>Denis</dc:creator>
  <cp:lastModifiedBy>ROGER</cp:lastModifiedBy>
  <cp:revision>156</cp:revision>
  <dcterms:created xsi:type="dcterms:W3CDTF">2019-02-24T08:47:49Z</dcterms:created>
  <dcterms:modified xsi:type="dcterms:W3CDTF">2020-11-06T07:07:48Z</dcterms:modified>
</cp:coreProperties>
</file>