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56" r:id="rId2"/>
    <p:sldId id="315" r:id="rId3"/>
    <p:sldId id="259" r:id="rId4"/>
    <p:sldId id="257" r:id="rId5"/>
    <p:sldId id="258" r:id="rId6"/>
    <p:sldId id="299" r:id="rId7"/>
    <p:sldId id="273" r:id="rId8"/>
    <p:sldId id="305" r:id="rId9"/>
    <p:sldId id="306" r:id="rId10"/>
    <p:sldId id="277" r:id="rId11"/>
    <p:sldId id="278" r:id="rId12"/>
    <p:sldId id="279" r:id="rId13"/>
    <p:sldId id="307" r:id="rId14"/>
    <p:sldId id="308" r:id="rId15"/>
    <p:sldId id="309" r:id="rId16"/>
    <p:sldId id="280" r:id="rId17"/>
    <p:sldId id="311" r:id="rId18"/>
    <p:sldId id="312" r:id="rId19"/>
    <p:sldId id="322" r:id="rId20"/>
    <p:sldId id="320" r:id="rId21"/>
    <p:sldId id="314" r:id="rId22"/>
    <p:sldId id="316" r:id="rId23"/>
    <p:sldId id="318" r:id="rId24"/>
    <p:sldId id="31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9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836712"/>
            <a:ext cx="8640960" cy="223224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Правила организации исследования </a:t>
            </a:r>
            <a:r>
              <a:rPr lang="ru-RU" b="1" dirty="0" smtClean="0"/>
              <a:t>газового и кислотно-щелочного состава крови в </a:t>
            </a:r>
            <a:r>
              <a:rPr lang="ru-RU" b="1" dirty="0" smtClean="0"/>
              <a:t>специализированной </a:t>
            </a:r>
            <a:r>
              <a:rPr lang="ru-RU" b="1" dirty="0" smtClean="0"/>
              <a:t>медицинской помощи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8064896" cy="1752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Елена Александровна Лебедева</a:t>
            </a:r>
          </a:p>
          <a:p>
            <a:r>
              <a:rPr lang="ru-RU" dirty="0" smtClean="0"/>
              <a:t>д.м.н., профессор кафедры анестезиологии и реаниматологии </a:t>
            </a:r>
            <a:r>
              <a:rPr lang="ru-RU" dirty="0" err="1" smtClean="0"/>
              <a:t>РостГМУ</a:t>
            </a:r>
            <a:r>
              <a:rPr lang="ru-RU" dirty="0" smtClean="0"/>
              <a:t> </a:t>
            </a:r>
          </a:p>
          <a:p>
            <a:r>
              <a:rPr lang="ru-RU" dirty="0" smtClean="0"/>
              <a:t>2020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1" y="1124744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3.18.6. Критерии качества специализированной медицинской помощи взрослым и детям при токсическом действии алкоголя (код по МКБ - 10: Т51)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823951"/>
              </p:ext>
            </p:extLst>
          </p:nvPr>
        </p:nvGraphicFramePr>
        <p:xfrm>
          <a:off x="179511" y="2492896"/>
          <a:ext cx="8640960" cy="841248"/>
        </p:xfrm>
        <a:graphic>
          <a:graphicData uri="http://schemas.openxmlformats.org/drawingml/2006/table">
            <a:tbl>
              <a:tblPr/>
              <a:tblGrid>
                <a:gridCol w="7406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663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339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0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5.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Выполнено исследование кислотно-основного состояния крови (рН, РаСO2, РаO2, BE, SB, ВВ, SO2, </a:t>
                      </a:r>
                      <a:r>
                        <a:rPr lang="ru-RU" sz="1600" dirty="0" err="1">
                          <a:latin typeface="Arial"/>
                          <a:ea typeface="Times New Roman"/>
                          <a:cs typeface="Times New Roman"/>
                        </a:rPr>
                        <a:t>HbO</a:t>
                      </a: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) не позднее 1-го часа от момента поступления в стационар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Да/Нет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2" y="3573016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3.18.10. Критерии качества специализированной медицинской помощи взрослым и детям при отравлениях противосудорожными, седативными, снотворными и </a:t>
            </a:r>
            <a:r>
              <a:rPr lang="ru-RU" dirty="0" err="1" smtClean="0"/>
              <a:t>противопаркинсоническими</a:t>
            </a:r>
            <a:r>
              <a:rPr lang="ru-RU" dirty="0" smtClean="0"/>
              <a:t> средствами и отравлениях психотропными средствами, не классифицированных в других рубриках (коды по МКБ-10: Т42; Т43)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15642846"/>
              </p:ext>
            </p:extLst>
          </p:nvPr>
        </p:nvGraphicFramePr>
        <p:xfrm>
          <a:off x="179511" y="5013176"/>
          <a:ext cx="8640960" cy="1402080"/>
        </p:xfrm>
        <a:graphic>
          <a:graphicData uri="http://schemas.openxmlformats.org/drawingml/2006/table">
            <a:tbl>
              <a:tblPr/>
              <a:tblGrid>
                <a:gridCol w="7320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869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219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Выполнено исследование кислотно-основного состояния крови (рН, РаСO2, РаO2, BE, SB, ВВ, SO2, </a:t>
                      </a:r>
                      <a:r>
                        <a:rPr lang="ru-RU" sz="1600" dirty="0" err="1">
                          <a:latin typeface="Arial"/>
                          <a:ea typeface="Times New Roman"/>
                          <a:cs typeface="Times New Roman"/>
                        </a:rPr>
                        <a:t>HbO</a:t>
                      </a: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) не позднее 1 часа от момента поступления в стационар и повторно не позднее 24 часов от момента предыдущего исследования (при отравлении тяжелой степени тяжести)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Да/Нет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51520" y="26064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/>
              <a:t>Приказ Министерства здравоохранения РФ от 10 мая 2017 г. № 203н</a:t>
            </a:r>
            <a:br>
              <a:rPr lang="ru-RU" b="1" u="sng" dirty="0" smtClean="0"/>
            </a:br>
            <a:r>
              <a:rPr lang="ru-RU" b="1" u="sng" dirty="0" smtClean="0"/>
              <a:t>"Об утверждении критериев оценки качества медицинской помощи"</a:t>
            </a:r>
            <a:endParaRPr lang="ru-RU" b="1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1" y="3668831"/>
            <a:ext cx="87849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3.18.12. Критерии качества специализированной медицинской помощи взрослым и детям при отравлении наркотиками и </a:t>
            </a:r>
            <a:r>
              <a:rPr lang="ru-RU" sz="2400" dirty="0" err="1" smtClean="0"/>
              <a:t>психодислептиками</a:t>
            </a:r>
            <a:r>
              <a:rPr lang="ru-RU" sz="2400" dirty="0" smtClean="0"/>
              <a:t> [галлюциногенами] (код по МКБ-10: Т40)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15670505"/>
              </p:ext>
            </p:extLst>
          </p:nvPr>
        </p:nvGraphicFramePr>
        <p:xfrm>
          <a:off x="179512" y="5013176"/>
          <a:ext cx="8784977" cy="1682496"/>
        </p:xfrm>
        <a:graphic>
          <a:graphicData uri="http://schemas.openxmlformats.org/drawingml/2006/table">
            <a:tbl>
              <a:tblPr/>
              <a:tblGrid>
                <a:gridCol w="7529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026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293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34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6.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Выполнено исследование кислотно-основного состояния крови (рН, РаСO2, РаO2, BE, SB, ВВ, SO2, </a:t>
                      </a:r>
                      <a:r>
                        <a:rPr lang="ru-RU" sz="1600" dirty="0" err="1">
                          <a:latin typeface="Arial"/>
                          <a:ea typeface="Times New Roman"/>
                          <a:cs typeface="Times New Roman"/>
                        </a:rPr>
                        <a:t>HbO</a:t>
                      </a: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) не позднее 1 часа от момента поступления в стационар и повторно не позднее 24 часов от момента предыдущего исследования (при отравлении средней и тяжелой степени тяжести)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Да/Нет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40856197"/>
              </p:ext>
            </p:extLst>
          </p:nvPr>
        </p:nvGraphicFramePr>
        <p:xfrm>
          <a:off x="179511" y="2276872"/>
          <a:ext cx="8784977" cy="1402080"/>
        </p:xfrm>
        <a:graphic>
          <a:graphicData uri="http://schemas.openxmlformats.org/drawingml/2006/table">
            <a:tbl>
              <a:tblPr/>
              <a:tblGrid>
                <a:gridCol w="7277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610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34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6.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Выполнено исследование кислотно-основного состояния крови (рН, РаСO2, РаO2, BE, SB, ВВ, SO2, HbO) не позднее 1 часа от момента поступления в стационар и повторно не позднее 24 часов от момента предьщущего исследования (при отравлении средней и тяжелой степени тяжести)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Да/Нет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9511" y="980728"/>
            <a:ext cx="87849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3.18.11. Критерии качества специализированной медицинской помощи взрослым и детям при токсическом действии окиси углерода (код по МКБ-10: Т58)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6064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/>
              <a:t>Приказ Министерства здравоохранения РФ от 10 мая 2017 г. № 203н</a:t>
            </a:r>
            <a:br>
              <a:rPr lang="ru-RU" b="1" u="sng" dirty="0" smtClean="0"/>
            </a:br>
            <a:r>
              <a:rPr lang="ru-RU" b="1" u="sng" dirty="0" smtClean="0"/>
              <a:t>"Об утверждении критериев оценки качества медицинской помощи"</a:t>
            </a:r>
            <a:endParaRPr lang="ru-RU" b="1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84985080"/>
              </p:ext>
            </p:extLst>
          </p:nvPr>
        </p:nvGraphicFramePr>
        <p:xfrm>
          <a:off x="323528" y="2031432"/>
          <a:ext cx="8640960" cy="20200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0963">
                  <a:extLst>
                    <a:ext uri="{9D8B030D-6E8A-4147-A177-3AD203B41FA5}">
                      <a16:colId xmlns:a16="http://schemas.microsoft.com/office/drawing/2014/main" xmlns="" val="333143071"/>
                    </a:ext>
                  </a:extLst>
                </a:gridCol>
                <a:gridCol w="3983041">
                  <a:extLst>
                    <a:ext uri="{9D8B030D-6E8A-4147-A177-3AD203B41FA5}">
                      <a16:colId xmlns:a16="http://schemas.microsoft.com/office/drawing/2014/main" xmlns="" val="2922430327"/>
                    </a:ext>
                  </a:extLst>
                </a:gridCol>
                <a:gridCol w="1646920">
                  <a:extLst>
                    <a:ext uri="{9D8B030D-6E8A-4147-A177-3AD203B41FA5}">
                      <a16:colId xmlns:a16="http://schemas.microsoft.com/office/drawing/2014/main" xmlns="" val="329499950"/>
                    </a:ext>
                  </a:extLst>
                </a:gridCol>
                <a:gridCol w="1390036">
                  <a:extLst>
                    <a:ext uri="{9D8B030D-6E8A-4147-A177-3AD203B41FA5}">
                      <a16:colId xmlns:a16="http://schemas.microsoft.com/office/drawing/2014/main" xmlns="" val="768945999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1.2. Лабораторные методы исследования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44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Код медицинской услуги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медицинской услуги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Усредненный показатель частоты предоставления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Усредненный показатель кратности применения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xmlns="" val="2655161528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94821470"/>
              </p:ext>
            </p:extLst>
          </p:nvPr>
        </p:nvGraphicFramePr>
        <p:xfrm>
          <a:off x="323528" y="4149080"/>
          <a:ext cx="8640959" cy="759752"/>
        </p:xfrm>
        <a:graphic>
          <a:graphicData uri="http://schemas.openxmlformats.org/drawingml/2006/table">
            <a:tbl>
              <a:tblPr/>
              <a:tblGrid>
                <a:gridCol w="16209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830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69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00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/>
                          <a:ea typeface="Times New Roman"/>
                        </a:rPr>
                        <a:t>A09.05.037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/>
                          <a:ea typeface="Times New Roman"/>
                        </a:rPr>
                        <a:t>Исследование концентрации водородных ионов (</a:t>
                      </a:r>
                      <a:r>
                        <a:rPr lang="ru-RU" sz="1800" dirty="0" err="1">
                          <a:latin typeface="Arial"/>
                          <a:ea typeface="Times New Roman"/>
                        </a:rPr>
                        <a:t>pH</a:t>
                      </a:r>
                      <a:r>
                        <a:rPr lang="ru-RU" sz="1800" dirty="0">
                          <a:latin typeface="Arial"/>
                          <a:ea typeface="Times New Roman"/>
                        </a:rPr>
                        <a:t>) крови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/>
                          <a:ea typeface="Times New Roman"/>
                        </a:rPr>
                        <a:t>1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/>
                          <a:ea typeface="Times New Roman"/>
                        </a:rPr>
                        <a:t>1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7517345"/>
              </p:ext>
            </p:extLst>
          </p:nvPr>
        </p:nvGraphicFramePr>
        <p:xfrm>
          <a:off x="323528" y="4969853"/>
          <a:ext cx="8640959" cy="759752"/>
        </p:xfrm>
        <a:graphic>
          <a:graphicData uri="http://schemas.openxmlformats.org/drawingml/2006/table">
            <a:tbl>
              <a:tblPr/>
              <a:tblGrid>
                <a:gridCol w="16209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83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69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00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4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/>
                          <a:ea typeface="Times New Roman"/>
                        </a:rPr>
                        <a:t>A12.05.026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/>
                          <a:ea typeface="Times New Roman"/>
                        </a:rPr>
                        <a:t>Исследование уровня кислорода крови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/>
                          <a:ea typeface="Times New Roman"/>
                        </a:rPr>
                        <a:t>1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/>
                          <a:ea typeface="Times New Roman"/>
                        </a:rPr>
                        <a:t>1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98989011"/>
              </p:ext>
            </p:extLst>
          </p:nvPr>
        </p:nvGraphicFramePr>
        <p:xfrm>
          <a:off x="323529" y="5805264"/>
          <a:ext cx="8640958" cy="759752"/>
        </p:xfrm>
        <a:graphic>
          <a:graphicData uri="http://schemas.openxmlformats.org/drawingml/2006/table">
            <a:tbl>
              <a:tblPr/>
              <a:tblGrid>
                <a:gridCol w="16209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83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69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00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7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/>
                          <a:ea typeface="Times New Roman"/>
                        </a:rPr>
                        <a:t>A12.05.032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/>
                          <a:ea typeface="Times New Roman"/>
                        </a:rPr>
                        <a:t>Исследование уровня углекислого газа в крови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/>
                          <a:ea typeface="Times New Roman"/>
                        </a:rPr>
                        <a:t>1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/>
                          <a:ea typeface="Times New Roman"/>
                        </a:rPr>
                        <a:t>1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9512" y="188640"/>
            <a:ext cx="87849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Приказ Минздрава России от 01.07.2015 N 404ан</a:t>
            </a:r>
            <a:br>
              <a:rPr lang="ru-RU" sz="2800" b="1" dirty="0" smtClean="0"/>
            </a:br>
            <a:r>
              <a:rPr lang="ru-RU" sz="2800" b="1" dirty="0" smtClean="0"/>
              <a:t>"Об утверждении стандарта специализированной медицинской помощи при остром инфаркте миокарда (с подъемом сегмента ST электрокардиограммы)"</a:t>
            </a:r>
            <a:endParaRPr lang="ru-RU" sz="2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2031432"/>
          <a:ext cx="8640960" cy="20200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0963">
                  <a:extLst>
                    <a:ext uri="{9D8B030D-6E8A-4147-A177-3AD203B41FA5}">
                      <a16:colId xmlns:a16="http://schemas.microsoft.com/office/drawing/2014/main" xmlns="" val="333143071"/>
                    </a:ext>
                  </a:extLst>
                </a:gridCol>
                <a:gridCol w="3983041">
                  <a:extLst>
                    <a:ext uri="{9D8B030D-6E8A-4147-A177-3AD203B41FA5}">
                      <a16:colId xmlns:a16="http://schemas.microsoft.com/office/drawing/2014/main" xmlns="" val="2922430327"/>
                    </a:ext>
                  </a:extLst>
                </a:gridCol>
                <a:gridCol w="1646920">
                  <a:extLst>
                    <a:ext uri="{9D8B030D-6E8A-4147-A177-3AD203B41FA5}">
                      <a16:colId xmlns:a16="http://schemas.microsoft.com/office/drawing/2014/main" xmlns="" val="329499950"/>
                    </a:ext>
                  </a:extLst>
                </a:gridCol>
                <a:gridCol w="1390036">
                  <a:extLst>
                    <a:ext uri="{9D8B030D-6E8A-4147-A177-3AD203B41FA5}">
                      <a16:colId xmlns:a16="http://schemas.microsoft.com/office/drawing/2014/main" xmlns="" val="768945999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1.2. Лабораторные методы исследования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44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Код медицинской услуги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медицинской услуги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Усредненный показатель частоты предоставления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Усредненный показатель кратности применения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xmlns="" val="2655161528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39723895"/>
              </p:ext>
            </p:extLst>
          </p:nvPr>
        </p:nvGraphicFramePr>
        <p:xfrm>
          <a:off x="323528" y="4285109"/>
          <a:ext cx="8640959" cy="829856"/>
        </p:xfrm>
        <a:graphic>
          <a:graphicData uri="http://schemas.openxmlformats.org/drawingml/2006/table">
            <a:tbl>
              <a:tblPr/>
              <a:tblGrid>
                <a:gridCol w="16209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830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69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00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Arial"/>
                          <a:ea typeface="Times New Roman"/>
                        </a:rPr>
                        <a:t>A09.05.037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/>
                          <a:ea typeface="Times New Roman"/>
                        </a:rPr>
                        <a:t>Исследование концентрации водородных ионов (</a:t>
                      </a:r>
                      <a:r>
                        <a:rPr lang="ru-RU" sz="2000" dirty="0" err="1">
                          <a:latin typeface="Arial"/>
                          <a:ea typeface="Times New Roman"/>
                        </a:rPr>
                        <a:t>pH</a:t>
                      </a:r>
                      <a:r>
                        <a:rPr lang="ru-RU" sz="2000" dirty="0">
                          <a:latin typeface="Arial"/>
                          <a:ea typeface="Times New Roman"/>
                        </a:rPr>
                        <a:t>) крови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Arial"/>
                          <a:ea typeface="Times New Roman"/>
                        </a:rPr>
                        <a:t>1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/>
                          <a:ea typeface="Times New Roman"/>
                        </a:rPr>
                        <a:t>1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06718097"/>
              </p:ext>
            </p:extLst>
          </p:nvPr>
        </p:nvGraphicFramePr>
        <p:xfrm>
          <a:off x="323528" y="5261536"/>
          <a:ext cx="8640959" cy="829856"/>
        </p:xfrm>
        <a:graphic>
          <a:graphicData uri="http://schemas.openxmlformats.org/drawingml/2006/table">
            <a:tbl>
              <a:tblPr/>
              <a:tblGrid>
                <a:gridCol w="16209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83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69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00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4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/>
                          <a:ea typeface="Times New Roman"/>
                        </a:rPr>
                        <a:t>A12.05.026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/>
                          <a:ea typeface="Times New Roman"/>
                        </a:rPr>
                        <a:t>Исследование уровня кислорода крови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/>
                          <a:ea typeface="Times New Roman"/>
                        </a:rPr>
                        <a:t>1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/>
                          <a:ea typeface="Times New Roman"/>
                        </a:rPr>
                        <a:t>1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9512" y="188640"/>
            <a:ext cx="87849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Приказ Минздрава России от 29.12.2012 N 1692н</a:t>
            </a:r>
            <a:br>
              <a:rPr lang="ru-RU" sz="2800" b="1" dirty="0"/>
            </a:br>
            <a:r>
              <a:rPr lang="ru-RU" sz="2800" b="1" dirty="0"/>
              <a:t>"Об утверждении стандарта специализированной медицинской помощи при внутримозговом кровоизлиянии (консервативное лечение</a:t>
            </a:r>
            <a:r>
              <a:rPr lang="ru-RU" sz="2800" b="1" dirty="0" smtClean="0"/>
              <a:t>)"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3970595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2031432"/>
          <a:ext cx="8640960" cy="20200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0963">
                  <a:extLst>
                    <a:ext uri="{9D8B030D-6E8A-4147-A177-3AD203B41FA5}">
                      <a16:colId xmlns:a16="http://schemas.microsoft.com/office/drawing/2014/main" xmlns="" val="333143071"/>
                    </a:ext>
                  </a:extLst>
                </a:gridCol>
                <a:gridCol w="3983041">
                  <a:extLst>
                    <a:ext uri="{9D8B030D-6E8A-4147-A177-3AD203B41FA5}">
                      <a16:colId xmlns:a16="http://schemas.microsoft.com/office/drawing/2014/main" xmlns="" val="2922430327"/>
                    </a:ext>
                  </a:extLst>
                </a:gridCol>
                <a:gridCol w="1646920">
                  <a:extLst>
                    <a:ext uri="{9D8B030D-6E8A-4147-A177-3AD203B41FA5}">
                      <a16:colId xmlns:a16="http://schemas.microsoft.com/office/drawing/2014/main" xmlns="" val="329499950"/>
                    </a:ext>
                  </a:extLst>
                </a:gridCol>
                <a:gridCol w="1390036">
                  <a:extLst>
                    <a:ext uri="{9D8B030D-6E8A-4147-A177-3AD203B41FA5}">
                      <a16:colId xmlns:a16="http://schemas.microsoft.com/office/drawing/2014/main" xmlns="" val="768945999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1.2. Лабораторные методы исследования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44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Код медицинской услуги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медицинской услуги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Усредненный показатель частоты предоставления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Усредненный показатель кратности применения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xmlns="" val="2655161528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4285109"/>
          <a:ext cx="8640959" cy="829856"/>
        </p:xfrm>
        <a:graphic>
          <a:graphicData uri="http://schemas.openxmlformats.org/drawingml/2006/table">
            <a:tbl>
              <a:tblPr/>
              <a:tblGrid>
                <a:gridCol w="16209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830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69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00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Arial"/>
                          <a:ea typeface="Times New Roman"/>
                        </a:rPr>
                        <a:t>A09.05.037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/>
                          <a:ea typeface="Times New Roman"/>
                        </a:rPr>
                        <a:t>Исследование концентрации водородных ионов (</a:t>
                      </a:r>
                      <a:r>
                        <a:rPr lang="ru-RU" sz="2000" dirty="0" err="1">
                          <a:latin typeface="Arial"/>
                          <a:ea typeface="Times New Roman"/>
                        </a:rPr>
                        <a:t>pH</a:t>
                      </a:r>
                      <a:r>
                        <a:rPr lang="ru-RU" sz="2000" dirty="0">
                          <a:latin typeface="Arial"/>
                          <a:ea typeface="Times New Roman"/>
                        </a:rPr>
                        <a:t>) крови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Arial"/>
                          <a:ea typeface="Times New Roman"/>
                        </a:rPr>
                        <a:t>1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/>
                          <a:ea typeface="Times New Roman"/>
                        </a:rPr>
                        <a:t>1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8" y="5261536"/>
          <a:ext cx="8640959" cy="829856"/>
        </p:xfrm>
        <a:graphic>
          <a:graphicData uri="http://schemas.openxmlformats.org/drawingml/2006/table">
            <a:tbl>
              <a:tblPr/>
              <a:tblGrid>
                <a:gridCol w="16209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83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69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00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4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/>
                          <a:ea typeface="Times New Roman"/>
                        </a:rPr>
                        <a:t>A12.05.026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/>
                          <a:ea typeface="Times New Roman"/>
                        </a:rPr>
                        <a:t>Исследование уровня кислорода крови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/>
                          <a:ea typeface="Times New Roman"/>
                        </a:rPr>
                        <a:t>1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/>
                          <a:ea typeface="Times New Roman"/>
                        </a:rPr>
                        <a:t>1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9512" y="188640"/>
            <a:ext cx="87849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Приказ Минздрава России от 29.12.2012 N 1740н</a:t>
            </a:r>
            <a:br>
              <a:rPr lang="ru-RU" sz="2800" b="1" dirty="0"/>
            </a:br>
            <a:r>
              <a:rPr lang="ru-RU" sz="2800" b="1" dirty="0"/>
              <a:t>"Об утверждении стандарта специализированной медицинской помощи при инфаркте мозга"</a:t>
            </a:r>
          </a:p>
        </p:txBody>
      </p:sp>
    </p:spTree>
    <p:extLst>
      <p:ext uri="{BB962C8B-B14F-4D97-AF65-F5344CB8AC3E}">
        <p14:creationId xmlns:p14="http://schemas.microsoft.com/office/powerpoint/2010/main" xmlns="" val="1220386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2031432"/>
          <a:ext cx="8640960" cy="20200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0963">
                  <a:extLst>
                    <a:ext uri="{9D8B030D-6E8A-4147-A177-3AD203B41FA5}">
                      <a16:colId xmlns:a16="http://schemas.microsoft.com/office/drawing/2014/main" xmlns="" val="333143071"/>
                    </a:ext>
                  </a:extLst>
                </a:gridCol>
                <a:gridCol w="3983041">
                  <a:extLst>
                    <a:ext uri="{9D8B030D-6E8A-4147-A177-3AD203B41FA5}">
                      <a16:colId xmlns:a16="http://schemas.microsoft.com/office/drawing/2014/main" xmlns="" val="2922430327"/>
                    </a:ext>
                  </a:extLst>
                </a:gridCol>
                <a:gridCol w="1646920">
                  <a:extLst>
                    <a:ext uri="{9D8B030D-6E8A-4147-A177-3AD203B41FA5}">
                      <a16:colId xmlns:a16="http://schemas.microsoft.com/office/drawing/2014/main" xmlns="" val="329499950"/>
                    </a:ext>
                  </a:extLst>
                </a:gridCol>
                <a:gridCol w="1390036">
                  <a:extLst>
                    <a:ext uri="{9D8B030D-6E8A-4147-A177-3AD203B41FA5}">
                      <a16:colId xmlns:a16="http://schemas.microsoft.com/office/drawing/2014/main" xmlns="" val="768945999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1.2. Лабораторные методы исследования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44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Код медицинской услуги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медицинской услуги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Усредненный показатель частоты предоставления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Усредненный показатель кратности применения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xmlns="" val="2655161528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4285109"/>
          <a:ext cx="8640959" cy="829856"/>
        </p:xfrm>
        <a:graphic>
          <a:graphicData uri="http://schemas.openxmlformats.org/drawingml/2006/table">
            <a:tbl>
              <a:tblPr/>
              <a:tblGrid>
                <a:gridCol w="16209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830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69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00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Arial"/>
                          <a:ea typeface="Times New Roman"/>
                        </a:rPr>
                        <a:t>A09.05.037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/>
                          <a:ea typeface="Times New Roman"/>
                        </a:rPr>
                        <a:t>Исследование концентрации водородных ионов (</a:t>
                      </a:r>
                      <a:r>
                        <a:rPr lang="ru-RU" sz="2000" dirty="0" err="1">
                          <a:latin typeface="Arial"/>
                          <a:ea typeface="Times New Roman"/>
                        </a:rPr>
                        <a:t>pH</a:t>
                      </a:r>
                      <a:r>
                        <a:rPr lang="ru-RU" sz="2000" dirty="0">
                          <a:latin typeface="Arial"/>
                          <a:ea typeface="Times New Roman"/>
                        </a:rPr>
                        <a:t>) крови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Arial"/>
                          <a:ea typeface="Times New Roman"/>
                        </a:rPr>
                        <a:t>1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/>
                          <a:ea typeface="Times New Roman"/>
                        </a:rPr>
                        <a:t>1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8" y="5261536"/>
          <a:ext cx="8640959" cy="829856"/>
        </p:xfrm>
        <a:graphic>
          <a:graphicData uri="http://schemas.openxmlformats.org/drawingml/2006/table">
            <a:tbl>
              <a:tblPr/>
              <a:tblGrid>
                <a:gridCol w="16209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83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69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00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4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/>
                          <a:ea typeface="Times New Roman"/>
                        </a:rPr>
                        <a:t>A12.05.026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/>
                          <a:ea typeface="Times New Roman"/>
                        </a:rPr>
                        <a:t>Исследование уровня кислорода крови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/>
                          <a:ea typeface="Times New Roman"/>
                        </a:rPr>
                        <a:t>1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/>
                          <a:ea typeface="Times New Roman"/>
                        </a:rPr>
                        <a:t>1</a:t>
                      </a:r>
                    </a:p>
                  </a:txBody>
                  <a:tcPr marL="39150" marR="39150" marT="64408" marB="644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9512" y="188640"/>
            <a:ext cx="87849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Приказ Минздрава России от 29.12.2012 N 1749н</a:t>
            </a:r>
            <a:br>
              <a:rPr lang="ru-RU" sz="2800" b="1" dirty="0"/>
            </a:br>
            <a:r>
              <a:rPr lang="ru-RU" sz="2800" b="1" dirty="0"/>
              <a:t>"Об утверждении стандарта специализированной медицинской помощи при субарахноидальном кровоизлиянии (консервативное лечение)"</a:t>
            </a:r>
          </a:p>
        </p:txBody>
      </p:sp>
    </p:spTree>
    <p:extLst>
      <p:ext uri="{BB962C8B-B14F-4D97-AF65-F5344CB8AC3E}">
        <p14:creationId xmlns:p14="http://schemas.microsoft.com/office/powerpoint/2010/main" xmlns="" val="216764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 </a:t>
            </a:r>
            <a:r>
              <a:rPr lang="ru-RU" sz="2000" b="1" dirty="0" smtClean="0"/>
              <a:t>КЛИНИЧЕСКИЕ РЕКОМЕНДАЦИИ </a:t>
            </a:r>
          </a:p>
          <a:p>
            <a:pPr algn="ctr"/>
            <a:r>
              <a:rPr lang="ru-RU" sz="2000" b="1" dirty="0" smtClean="0"/>
              <a:t>«АЛГОРИТМЫ СПЕЦИАЛИЗИРОВАННОЙ МЕДИЦИНСКОЙ ПОМОЩИ БОЛЬНЫМ САХАРНЫМ ДИАБЕТОМ» </a:t>
            </a:r>
          </a:p>
          <a:p>
            <a:pPr algn="ctr"/>
            <a:r>
              <a:rPr lang="ru-RU" sz="2000" b="1" i="1" dirty="0" smtClean="0"/>
              <a:t>Под редакцией И.И. Дедова, М.В. Шестаковой, А.Ю. </a:t>
            </a:r>
            <a:r>
              <a:rPr lang="ru-RU" sz="2000" b="1" i="1" dirty="0" err="1" smtClean="0"/>
              <a:t>Майорова</a:t>
            </a:r>
            <a:r>
              <a:rPr lang="ru-RU" sz="2000" b="1" i="1" dirty="0" smtClean="0"/>
              <a:t> </a:t>
            </a:r>
          </a:p>
          <a:p>
            <a:pPr algn="ctr"/>
            <a:r>
              <a:rPr lang="ru-RU" sz="2000" b="1" dirty="0" smtClean="0"/>
              <a:t>9-й выпуск</a:t>
            </a:r>
            <a:endParaRPr lang="ru-RU" sz="2000" dirty="0" smtClean="0"/>
          </a:p>
          <a:p>
            <a:pPr algn="ctr"/>
            <a:r>
              <a:rPr lang="ru-RU" sz="2000" dirty="0" smtClean="0"/>
              <a:t> </a:t>
            </a:r>
            <a:r>
              <a:rPr lang="ru-RU" sz="2000" b="1" dirty="0" smtClean="0"/>
              <a:t>2019 212 с.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276872"/>
            <a:ext cx="6912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8. ОСТРЫЕ ОСЛОЖНЕНИЯ САХАРНОГО ДИАБЕТА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5" y="2852936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Лабораторный мониторинг диабетического </a:t>
            </a:r>
            <a:r>
              <a:rPr lang="ru-RU" b="1" dirty="0" err="1" smtClean="0"/>
              <a:t>кетоацидоза</a:t>
            </a:r>
            <a:r>
              <a:rPr lang="ru-RU" b="1" dirty="0" smtClean="0"/>
              <a:t>: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356992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Газоанализ</a:t>
            </a:r>
            <a:r>
              <a:rPr lang="ru-RU" sz="2800" dirty="0" smtClean="0"/>
              <a:t> и рН (можно венозной крови): 1–2 раза в сутки до нормализации КЩС.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 </a:t>
            </a:r>
            <a:r>
              <a:rPr lang="ru-RU" sz="2000" b="1" dirty="0" smtClean="0"/>
              <a:t>КЛИНИЧЕСКИЕ РЕКОМЕНДАЦИИ </a:t>
            </a:r>
          </a:p>
          <a:p>
            <a:pPr algn="ctr"/>
            <a:r>
              <a:rPr lang="ru-RU" sz="2000" b="1" dirty="0" smtClean="0"/>
              <a:t>«АЛГОРИТМЫ СПЕЦИАЛИЗИРОВАННОЙ МЕДИЦИНСКОЙ ПОМОЩИ БОЛЬНЫМ САХАРНЫМ ДИАБЕТОМ» </a:t>
            </a:r>
          </a:p>
          <a:p>
            <a:pPr algn="ctr"/>
            <a:r>
              <a:rPr lang="ru-RU" sz="2000" b="1" i="1" dirty="0" smtClean="0"/>
              <a:t>Под редакцией И.И. Дедова, М.В. Шестаковой, А.Ю. </a:t>
            </a:r>
            <a:r>
              <a:rPr lang="ru-RU" sz="2000" b="1" i="1" dirty="0" err="1" smtClean="0"/>
              <a:t>Майорова</a:t>
            </a:r>
            <a:r>
              <a:rPr lang="ru-RU" sz="2000" b="1" i="1" dirty="0" smtClean="0"/>
              <a:t> </a:t>
            </a:r>
          </a:p>
          <a:p>
            <a:pPr algn="ctr"/>
            <a:r>
              <a:rPr lang="ru-RU" sz="2000" b="1" dirty="0" smtClean="0"/>
              <a:t>9-й выпуск</a:t>
            </a:r>
            <a:endParaRPr lang="ru-RU" sz="2000" dirty="0" smtClean="0"/>
          </a:p>
          <a:p>
            <a:pPr algn="ctr"/>
            <a:r>
              <a:rPr lang="ru-RU" sz="2000" dirty="0" smtClean="0"/>
              <a:t> </a:t>
            </a:r>
            <a:r>
              <a:rPr lang="ru-RU" sz="2000" b="1" dirty="0" smtClean="0"/>
              <a:t>2019 212 с.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276872"/>
            <a:ext cx="6912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8. ОСТРЫЕ ОСЛОЖНЕНИЯ САХАРНОГО ДИАБЕТА 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676982"/>
            <a:ext cx="87849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Коррекция метаболического ацидоза </a:t>
            </a:r>
          </a:p>
          <a:p>
            <a:r>
              <a:rPr lang="ru-RU" sz="2000" dirty="0" smtClean="0"/>
              <a:t>Этиологическое лечение метаболического ацидоза при ДКА – инсулин (УДД 1, УУР А). </a:t>
            </a:r>
          </a:p>
          <a:p>
            <a:r>
              <a:rPr lang="ru-RU" sz="2000" dirty="0" smtClean="0"/>
              <a:t>Показания к введению бикарбоната натрия: рН крови ≤ 6,9 или уровень стандартного бикарбоната &lt; 5 </a:t>
            </a:r>
            <a:r>
              <a:rPr lang="ru-RU" sz="2000" dirty="0" err="1" smtClean="0"/>
              <a:t>ммоль</a:t>
            </a:r>
            <a:r>
              <a:rPr lang="ru-RU" sz="2000" dirty="0" smtClean="0"/>
              <a:t>/л. Вводится 4 г бикарбоната натрия (200 мл 2 % раствора в/</a:t>
            </a:r>
            <a:r>
              <a:rPr lang="ru-RU" sz="2000" dirty="0" err="1" smtClean="0"/>
              <a:t>в</a:t>
            </a:r>
            <a:r>
              <a:rPr lang="ru-RU" sz="2000" dirty="0" smtClean="0"/>
              <a:t> медленно за 1 ч), максимальная доза - не более 8 г бикарбоната (400 мл 2 % раствора за 2 ч) (УДД 2, УУР С). </a:t>
            </a:r>
          </a:p>
          <a:p>
            <a:r>
              <a:rPr lang="ru-RU" sz="2000" b="1" dirty="0" smtClean="0"/>
              <a:t>Без определения </a:t>
            </a:r>
            <a:r>
              <a:rPr lang="ru-RU" sz="2000" b="1" dirty="0" err="1" smtClean="0"/>
              <a:t>рН</a:t>
            </a:r>
            <a:r>
              <a:rPr lang="ru-RU" sz="2000" b="1" dirty="0" smtClean="0"/>
              <a:t>/КЩС введение бикарбоната противопоказано! 	</a:t>
            </a:r>
          </a:p>
          <a:p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88786" y="5373216"/>
            <a:ext cx="87757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Критерии разрешения ДКА: уровень ГП &lt; 11 </a:t>
            </a:r>
            <a:r>
              <a:rPr lang="ru-RU" sz="2000" b="1" dirty="0" err="1" smtClean="0"/>
              <a:t>ммоль</a:t>
            </a:r>
            <a:r>
              <a:rPr lang="ru-RU" sz="2000" b="1" dirty="0" smtClean="0"/>
              <a:t>/л и как минимум два из трех показателей КЩС: бикарбонат ≥ 18 </a:t>
            </a:r>
            <a:r>
              <a:rPr lang="ru-RU" sz="2000" b="1" dirty="0" err="1" smtClean="0"/>
              <a:t>ммоль</a:t>
            </a:r>
            <a:r>
              <a:rPr lang="ru-RU" sz="2000" b="1" dirty="0" smtClean="0"/>
              <a:t>/л, венозный </a:t>
            </a:r>
            <a:r>
              <a:rPr lang="ru-RU" sz="2000" b="1" dirty="0" err="1" smtClean="0"/>
              <a:t>рН</a:t>
            </a:r>
            <a:r>
              <a:rPr lang="ru-RU" sz="2000" b="1" dirty="0" smtClean="0"/>
              <a:t> ≥ 7,3, анионная разница ≤ 12 </a:t>
            </a:r>
            <a:r>
              <a:rPr lang="ru-RU" sz="2000" b="1" dirty="0" err="1" smtClean="0"/>
              <a:t>ммоль</a:t>
            </a:r>
            <a:r>
              <a:rPr lang="ru-RU" sz="2000" b="1" dirty="0" smtClean="0"/>
              <a:t>/л. Небольшая </a:t>
            </a:r>
            <a:r>
              <a:rPr lang="ru-RU" sz="2000" b="1" dirty="0" err="1" smtClean="0"/>
              <a:t>кетонурия</a:t>
            </a:r>
            <a:r>
              <a:rPr lang="ru-RU" sz="2000" b="1" dirty="0" smtClean="0"/>
              <a:t> может некоторое время сохраняться.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264538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 smtClean="0"/>
              <a:t>Методические рекомендации </a:t>
            </a:r>
          </a:p>
          <a:p>
            <a:pPr algn="ctr"/>
            <a:r>
              <a:rPr lang="ru-RU" sz="2400" b="1" i="1" dirty="0" smtClean="0"/>
              <a:t>Остановка </a:t>
            </a:r>
            <a:r>
              <a:rPr lang="ru-RU" sz="2400" b="1" i="1" dirty="0"/>
              <a:t>сердца и сердечно-легочная реанимация у </a:t>
            </a:r>
            <a:r>
              <a:rPr lang="ru-RU" sz="2400" b="1" i="1" dirty="0" smtClean="0"/>
              <a:t>взрослых.</a:t>
            </a:r>
          </a:p>
          <a:p>
            <a:pPr algn="ctr"/>
            <a:r>
              <a:rPr lang="ru-RU" sz="2400" b="1" i="1" dirty="0" smtClean="0"/>
              <a:t>2018. 44 с.</a:t>
            </a:r>
            <a:endParaRPr lang="ru-RU" sz="24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8786" y="1857598"/>
            <a:ext cx="87849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	Натрия гидрокарбонат </a:t>
            </a:r>
            <a:r>
              <a:rPr lang="ru-RU" sz="2000" dirty="0"/>
              <a:t>назначают в случаях длительных реанимационных мероприятий (более 30 мин.) для коррекции ацидоза, на фоне которого будут неэффективны другие ЛС, или при исходном, имевшемся до ВОК выраженном ацидозе. Вводить 50 </a:t>
            </a:r>
            <a:r>
              <a:rPr lang="ru-RU" sz="2000" dirty="0" err="1"/>
              <a:t>ммоль</a:t>
            </a:r>
            <a:r>
              <a:rPr lang="ru-RU" sz="2000" dirty="0"/>
              <a:t> натрия гидрокарбоната (50 мл 8,4 % раствора) </a:t>
            </a:r>
            <a:r>
              <a:rPr lang="ru-RU" sz="2000" b="1" dirty="0"/>
              <a:t>под контролем кислотно-основного состояния (КОС) крови. </a:t>
            </a:r>
            <a:r>
              <a:rPr lang="ru-RU" sz="2000" dirty="0"/>
              <a:t>Вводят внутривенно половину расчетной дозы, затем вторую половину при необходимости, добиваясь уменьшения дефицита оснований до 5 </a:t>
            </a:r>
            <a:r>
              <a:rPr lang="ru-RU" sz="2000" dirty="0" err="1"/>
              <a:t>ммоль</a:t>
            </a:r>
            <a:r>
              <a:rPr lang="ru-RU" sz="2000" dirty="0"/>
              <a:t>/л.</a:t>
            </a:r>
            <a:r>
              <a:rPr lang="ru-RU" sz="2000" b="1" dirty="0" smtClean="0"/>
              <a:t>	</a:t>
            </a:r>
          </a:p>
          <a:p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88786" y="4596079"/>
            <a:ext cx="8784976" cy="155427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900" b="1" dirty="0"/>
              <a:t>Расчет количества гидрокарбоната натрия</a:t>
            </a:r>
            <a:r>
              <a:rPr lang="ru-RU" sz="1900" dirty="0"/>
              <a:t>, необходимого для коррекции метаболического ацидоза, производится по формуле </a:t>
            </a:r>
            <a:r>
              <a:rPr lang="ru-RU" sz="1900" dirty="0" err="1"/>
              <a:t>Мелленгаарда-Аструпа</a:t>
            </a:r>
            <a:r>
              <a:rPr lang="ru-RU" sz="1900" dirty="0"/>
              <a:t> </a:t>
            </a:r>
            <a:r>
              <a:rPr lang="ru-RU" sz="1900" dirty="0" smtClean="0"/>
              <a:t>:</a:t>
            </a:r>
            <a:endParaRPr lang="ru-RU" sz="1900" dirty="0"/>
          </a:p>
          <a:p>
            <a:pPr algn="ctr"/>
            <a:r>
              <a:rPr lang="ru-RU" sz="1900" b="1" dirty="0" smtClean="0"/>
              <a:t>гидрокарбонат </a:t>
            </a:r>
            <a:r>
              <a:rPr lang="ru-RU" sz="1900" b="1" dirty="0"/>
              <a:t>натрия (</a:t>
            </a:r>
            <a:r>
              <a:rPr lang="ru-RU" sz="1900" b="1" dirty="0" err="1"/>
              <a:t>ммоль</a:t>
            </a:r>
            <a:r>
              <a:rPr lang="ru-RU" sz="1900" b="1" dirty="0"/>
              <a:t>) = </a:t>
            </a:r>
            <a:r>
              <a:rPr lang="ru-RU" sz="1900" b="1" dirty="0" smtClean="0"/>
              <a:t>ВЕ·0,3·</a:t>
            </a:r>
            <a:r>
              <a:rPr lang="ru-RU" sz="1900" b="1" dirty="0" err="1" smtClean="0"/>
              <a:t>m</a:t>
            </a:r>
            <a:r>
              <a:rPr lang="ru-RU" sz="1900" b="1" dirty="0" smtClean="0"/>
              <a:t> </a:t>
            </a:r>
            <a:r>
              <a:rPr lang="ru-RU" sz="1900" b="1" dirty="0"/>
              <a:t>(кг</a:t>
            </a:r>
            <a:r>
              <a:rPr lang="ru-RU" sz="1900" dirty="0" smtClean="0"/>
              <a:t>) </a:t>
            </a:r>
          </a:p>
          <a:p>
            <a:pPr algn="ctr"/>
            <a:r>
              <a:rPr lang="ru-RU" sz="1900" dirty="0" smtClean="0"/>
              <a:t>(чтобы узнать сколько требуется 4% раствора соды для коррекции кислотно-щелочного баланса, результат надо умножить на 2)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xmlns="" val="1253291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326545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491880" y="44624"/>
            <a:ext cx="54726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Предоперационная оценка состояния больного</a:t>
            </a:r>
          </a:p>
          <a:p>
            <a:r>
              <a:rPr lang="ru-RU" sz="2000" dirty="0" smtClean="0"/>
              <a:t>4. Газы артериальной крови (оценка степени гипоксемии, гиперкапнии, </a:t>
            </a:r>
            <a:r>
              <a:rPr lang="ru-RU" sz="2000" dirty="0" err="1" smtClean="0"/>
              <a:t>кислотно</a:t>
            </a:r>
            <a:r>
              <a:rPr lang="ru-RU" sz="2000" dirty="0" smtClean="0"/>
              <a:t>-</a:t>
            </a:r>
          </a:p>
          <a:p>
            <a:r>
              <a:rPr lang="ru-RU" sz="2000" dirty="0" smtClean="0"/>
              <a:t>основного состояния, в т.ч. его компенсаторные изменения).</a:t>
            </a:r>
            <a:endParaRPr lang="ru-RU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 t="3979"/>
          <a:stretch>
            <a:fillRect/>
          </a:stretch>
        </p:blipFill>
        <p:spPr bwMode="auto">
          <a:xfrm>
            <a:off x="0" y="4318834"/>
            <a:ext cx="9144000" cy="2539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275856" y="1700809"/>
            <a:ext cx="56166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периоде на фоне медикаментозного сна.</a:t>
            </a:r>
          </a:p>
          <a:p>
            <a:r>
              <a:rPr lang="ru-RU" sz="1400" i="1" dirty="0" smtClean="0"/>
              <a:t>Синдром </a:t>
            </a:r>
            <a:r>
              <a:rPr lang="ru-RU" sz="1400" i="1" dirty="0" err="1" smtClean="0"/>
              <a:t>гиповентиляции</a:t>
            </a:r>
            <a:r>
              <a:rPr lang="ru-RU" sz="1400" i="1" dirty="0" smtClean="0"/>
              <a:t>:</a:t>
            </a:r>
          </a:p>
          <a:p>
            <a:r>
              <a:rPr lang="ru-RU" sz="1400" dirty="0" smtClean="0"/>
              <a:t>1. Чаще наблюдается у тучных пациентов (индекс массы тела более 30).</a:t>
            </a:r>
          </a:p>
          <a:p>
            <a:r>
              <a:rPr lang="ru-RU" sz="1400" dirty="0" smtClean="0"/>
              <a:t>2. Проявления:</a:t>
            </a:r>
          </a:p>
          <a:p>
            <a:r>
              <a:rPr lang="ru-RU" sz="1400" dirty="0" smtClean="0"/>
              <a:t>– отсутствие явных причин гиперкапнии;</a:t>
            </a:r>
          </a:p>
          <a:p>
            <a:r>
              <a:rPr lang="ru-RU" sz="1400" dirty="0" smtClean="0"/>
              <a:t>– хроническая артериальная гиперкапния (РаСО2 более 45 мм </a:t>
            </a:r>
            <a:r>
              <a:rPr lang="ru-RU" sz="1400" dirty="0" err="1" smtClean="0"/>
              <a:t>рт.ст</a:t>
            </a:r>
            <a:r>
              <a:rPr lang="ru-RU" sz="1400" dirty="0" smtClean="0"/>
              <a:t>.);</a:t>
            </a:r>
          </a:p>
          <a:p>
            <a:r>
              <a:rPr lang="ru-RU" sz="1400" dirty="0" smtClean="0"/>
              <a:t>– уменьшение респираторного драйва (снижение респираторного ответа на </a:t>
            </a:r>
            <a:r>
              <a:rPr lang="ru-RU" sz="1400" dirty="0" err="1" smtClean="0"/>
              <a:t>гиперкапнический</a:t>
            </a:r>
            <a:r>
              <a:rPr lang="ru-RU" sz="1400" dirty="0" smtClean="0"/>
              <a:t> стимул);</a:t>
            </a:r>
          </a:p>
          <a:p>
            <a:r>
              <a:rPr lang="ru-RU" sz="1400" dirty="0" smtClean="0"/>
              <a:t>– сопутствующий синдром сонного апноэ (в 85% случаев).</a:t>
            </a:r>
            <a:endParaRPr lang="ru-RU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Кодирование по МКБ 10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836712"/>
          <a:ext cx="8640960" cy="5905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52839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E87 Другие нарушения </a:t>
                      </a:r>
                      <a:r>
                        <a:rPr lang="ru-RU" sz="1600" dirty="0" err="1" smtClean="0"/>
                        <a:t>водно</a:t>
                      </a:r>
                      <a:r>
                        <a:rPr lang="ru-RU" sz="1600" dirty="0" smtClean="0"/>
                        <a:t> - солевого и </a:t>
                      </a:r>
                      <a:r>
                        <a:rPr lang="ru-RU" sz="1600" dirty="0" err="1" smtClean="0"/>
                        <a:t>кислотно</a:t>
                      </a:r>
                      <a:r>
                        <a:rPr lang="ru-RU" sz="1600" dirty="0" smtClean="0"/>
                        <a:t> – щелочного равновесия</a:t>
                      </a:r>
                    </a:p>
                    <a:p>
                      <a:r>
                        <a:rPr lang="ru-RU" sz="1600" dirty="0" smtClean="0"/>
                        <a:t>  E87.0 </a:t>
                      </a:r>
                      <a:r>
                        <a:rPr lang="ru-RU" sz="1600" dirty="0" err="1" smtClean="0"/>
                        <a:t>Гиперосмолярность</a:t>
                      </a:r>
                      <a:r>
                        <a:rPr lang="ru-RU" sz="1600" dirty="0" smtClean="0"/>
                        <a:t> и </a:t>
                      </a:r>
                      <a:r>
                        <a:rPr lang="ru-RU" sz="1600" dirty="0" err="1" smtClean="0"/>
                        <a:t>гипернатриемия</a:t>
                      </a:r>
                      <a:endParaRPr lang="ru-RU" sz="1600" dirty="0" smtClean="0"/>
                    </a:p>
                    <a:p>
                      <a:r>
                        <a:rPr lang="ru-RU" sz="1600" dirty="0" smtClean="0"/>
                        <a:t>  E87.1 </a:t>
                      </a:r>
                      <a:r>
                        <a:rPr lang="ru-RU" sz="1600" dirty="0" err="1" smtClean="0"/>
                        <a:t>Гипоосмолярность</a:t>
                      </a:r>
                      <a:r>
                        <a:rPr lang="ru-RU" sz="1600" dirty="0" smtClean="0"/>
                        <a:t> и </a:t>
                      </a:r>
                      <a:r>
                        <a:rPr lang="ru-RU" sz="1600" dirty="0" err="1" smtClean="0"/>
                        <a:t>гипонатриемия</a:t>
                      </a:r>
                      <a:endParaRPr lang="ru-RU" sz="1600" dirty="0" smtClean="0"/>
                    </a:p>
                    <a:p>
                      <a:r>
                        <a:rPr lang="ru-RU" sz="1600" dirty="0" smtClean="0"/>
                        <a:t>   Исключено: синдром  нарушения   секреции антидиуретического гормона (E22.2)</a:t>
                      </a:r>
                    </a:p>
                    <a:p>
                      <a:r>
                        <a:rPr lang="ru-RU" sz="1600" dirty="0" smtClean="0"/>
                        <a:t>  E87.2 Ацидоз</a:t>
                      </a:r>
                    </a:p>
                    <a:p>
                      <a:r>
                        <a:rPr lang="ru-RU" sz="1600" dirty="0" smtClean="0"/>
                        <a:t>   Исключено: диабетический ацидоз (E10-E14 с общим четвертым знаком .1)</a:t>
                      </a:r>
                    </a:p>
                    <a:p>
                      <a:r>
                        <a:rPr lang="ru-RU" sz="1600" dirty="0" smtClean="0"/>
                        <a:t>  E87.3 Алкалоз</a:t>
                      </a:r>
                    </a:p>
                    <a:p>
                      <a:r>
                        <a:rPr lang="ru-RU" sz="1600" dirty="0" smtClean="0"/>
                        <a:t>  E87.4 Смешанное нарушение </a:t>
                      </a:r>
                      <a:r>
                        <a:rPr lang="ru-RU" sz="1600" dirty="0" err="1" smtClean="0"/>
                        <a:t>кислотно</a:t>
                      </a:r>
                      <a:r>
                        <a:rPr lang="ru-RU" sz="1600" dirty="0" smtClean="0"/>
                        <a:t> - щелочного равновесия</a:t>
                      </a:r>
                    </a:p>
                    <a:p>
                      <a:r>
                        <a:rPr lang="ru-RU" sz="1600" dirty="0" smtClean="0"/>
                        <a:t>  E87.5 </a:t>
                      </a:r>
                      <a:r>
                        <a:rPr lang="ru-RU" sz="1600" dirty="0" err="1" smtClean="0"/>
                        <a:t>Гиперкалиемия</a:t>
                      </a:r>
                      <a:endParaRPr lang="ru-RU" sz="1600" dirty="0" smtClean="0"/>
                    </a:p>
                    <a:p>
                      <a:r>
                        <a:rPr lang="ru-RU" sz="1600" dirty="0" smtClean="0"/>
                        <a:t>  E87.6 </a:t>
                      </a:r>
                      <a:r>
                        <a:rPr lang="ru-RU" sz="1600" dirty="0" err="1" smtClean="0"/>
                        <a:t>Гипокалиемия</a:t>
                      </a:r>
                      <a:endParaRPr lang="ru-RU" sz="1600" dirty="0" smtClean="0"/>
                    </a:p>
                    <a:p>
                      <a:r>
                        <a:rPr lang="ru-RU" sz="1600" dirty="0" smtClean="0"/>
                        <a:t>  E87.7 </a:t>
                      </a:r>
                      <a:r>
                        <a:rPr lang="ru-RU" sz="1600" dirty="0" err="1" smtClean="0"/>
                        <a:t>Гиперволемия</a:t>
                      </a:r>
                      <a:endParaRPr lang="ru-RU" sz="1600" dirty="0" smtClean="0"/>
                    </a:p>
                    <a:p>
                      <a:r>
                        <a:rPr lang="ru-RU" sz="1600" dirty="0" smtClean="0"/>
                        <a:t>   Исключено: отек (R60.-)</a:t>
                      </a:r>
                    </a:p>
                    <a:p>
                      <a:r>
                        <a:rPr lang="ru-RU" sz="1600" dirty="0" smtClean="0"/>
                        <a:t>  E87.8 Другие нарушения </a:t>
                      </a:r>
                      <a:r>
                        <a:rPr lang="ru-RU" sz="1600" dirty="0" err="1" smtClean="0"/>
                        <a:t>водно</a:t>
                      </a:r>
                      <a:r>
                        <a:rPr lang="ru-RU" sz="1600" dirty="0" smtClean="0"/>
                        <a:t> - солевого равновесия, не классифицированные в других рубриках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749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P20 Внутриутробная гипоксия</a:t>
                      </a:r>
                    </a:p>
                    <a:p>
                      <a:r>
                        <a:rPr lang="ru-RU" sz="1600" dirty="0" smtClean="0"/>
                        <a:t>        Включено:         плодный(</a:t>
                      </a:r>
                      <a:r>
                        <a:rPr lang="ru-RU" sz="1600" dirty="0" err="1" smtClean="0"/>
                        <a:t>ая</a:t>
                      </a:r>
                      <a:r>
                        <a:rPr lang="ru-RU" sz="1600" dirty="0" smtClean="0"/>
                        <a:t>) или внутриматочный(</a:t>
                      </a:r>
                      <a:r>
                        <a:rPr lang="ru-RU" sz="1600" dirty="0" err="1" smtClean="0"/>
                        <a:t>ая</a:t>
                      </a:r>
                      <a:r>
                        <a:rPr lang="ru-RU" sz="1600" dirty="0" smtClean="0"/>
                        <a:t>):</a:t>
                      </a:r>
                    </a:p>
                    <a:p>
                      <a:r>
                        <a:rPr lang="ru-RU" sz="1600" dirty="0" smtClean="0"/>
                        <a:t>        - ацидоз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749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P74 Другие преходящие </a:t>
                      </a:r>
                      <a:r>
                        <a:rPr lang="ru-RU" sz="1600" dirty="0" err="1" smtClean="0"/>
                        <a:t>неонатальные</a:t>
                      </a:r>
                      <a:r>
                        <a:rPr lang="ru-RU" sz="1600" dirty="0" smtClean="0"/>
                        <a:t> нарушения </a:t>
                      </a:r>
                      <a:r>
                        <a:rPr lang="ru-RU" sz="1600" dirty="0" err="1" smtClean="0"/>
                        <a:t>водно</a:t>
                      </a:r>
                      <a:r>
                        <a:rPr lang="ru-RU" sz="1600" dirty="0" smtClean="0"/>
                        <a:t> -  солевого обмена веществ</a:t>
                      </a:r>
                    </a:p>
                    <a:p>
                      <a:r>
                        <a:rPr lang="ru-RU" sz="1600" dirty="0" smtClean="0"/>
                        <a:t>        P74.0 Поздний метаболический ацидоз у новорожденного</a:t>
                      </a:r>
                    </a:p>
                    <a:p>
                      <a:r>
                        <a:rPr lang="ru-RU" sz="1600" dirty="0" smtClean="0"/>
                        <a:t>        P74.1 Дегидратация у новорожденного</a:t>
                      </a:r>
                    </a:p>
                    <a:p>
                      <a:r>
                        <a:rPr lang="ru-RU" sz="1600" dirty="0" smtClean="0"/>
                        <a:t>        P74.2 Дисбаланс натрия у новорожденного</a:t>
                      </a:r>
                    </a:p>
                    <a:p>
                      <a:r>
                        <a:rPr lang="ru-RU" sz="1600" dirty="0" smtClean="0"/>
                        <a:t>        P74.3 Дисбаланс калия у новорожденного</a:t>
                      </a:r>
                    </a:p>
                    <a:p>
                      <a:r>
                        <a:rPr lang="ru-RU" sz="1600" dirty="0" smtClean="0"/>
                        <a:t>        P74.4 Другие преходящие нарушения </a:t>
                      </a:r>
                      <a:r>
                        <a:rPr lang="ru-RU" sz="1600" dirty="0" err="1" smtClean="0"/>
                        <a:t>водно</a:t>
                      </a:r>
                      <a:r>
                        <a:rPr lang="ru-RU" sz="1600" dirty="0" smtClean="0"/>
                        <a:t> - солевого  обмена у новорожденного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326545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419872" y="1772816"/>
            <a:ext cx="554461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ИВЛ у пациентов с ХОБЛ:</a:t>
            </a:r>
          </a:p>
          <a:p>
            <a:r>
              <a:rPr lang="ru-RU" sz="2000" dirty="0" smtClean="0"/>
              <a:t>1. Вентиляция с положительным давлением (более 5 см вод. ст.) повышает давление в булле, что может привести к разрыву буллы, пневмотораксу или бронхоплевральной фистуле.</a:t>
            </a:r>
          </a:p>
          <a:p>
            <a:r>
              <a:rPr lang="ru-RU" sz="2000" dirty="0" smtClean="0"/>
              <a:t>2. При вентиляции с положительным давлением необходимо не допускать чрезмерного повышения давления в дыхательных путях и иметь под рукой инструментарий для немедленной декомпрессии плевральной полости.</a:t>
            </a:r>
          </a:p>
          <a:p>
            <a:r>
              <a:rPr lang="ru-RU" sz="2000" dirty="0" smtClean="0"/>
              <a:t>3. Не использовать закись азота.</a:t>
            </a:r>
          </a:p>
          <a:p>
            <a:r>
              <a:rPr lang="ru-RU" sz="2000" dirty="0" smtClean="0"/>
              <a:t>4. Не следует добиваться значений PaCO2 и </a:t>
            </a:r>
            <a:r>
              <a:rPr lang="ru-RU" sz="2000" dirty="0" err="1" smtClean="0"/>
              <a:t>pH</a:t>
            </a:r>
            <a:r>
              <a:rPr lang="ru-RU" sz="2000" dirty="0" smtClean="0"/>
              <a:t>, равных 40 мм </a:t>
            </a:r>
            <a:r>
              <a:rPr lang="ru-RU" sz="2000" dirty="0" err="1" smtClean="0"/>
              <a:t>рт</a:t>
            </a:r>
            <a:r>
              <a:rPr lang="ru-RU" sz="2000" dirty="0" smtClean="0"/>
              <a:t>. </a:t>
            </a:r>
            <a:r>
              <a:rPr lang="ru-RU" sz="2000" dirty="0" err="1" smtClean="0"/>
              <a:t>ст</a:t>
            </a:r>
            <a:r>
              <a:rPr lang="ru-RU" sz="2000" dirty="0" smtClean="0"/>
              <a:t> и 7,4 (соответственно).</a:t>
            </a:r>
          </a:p>
          <a:p>
            <a:r>
              <a:rPr lang="ru-RU" sz="2000" dirty="0" smtClean="0"/>
              <a:t>5. После </a:t>
            </a:r>
            <a:r>
              <a:rPr lang="ru-RU" sz="2000" dirty="0" err="1" smtClean="0"/>
              <a:t>экстубации</a:t>
            </a:r>
            <a:r>
              <a:rPr lang="ru-RU" sz="2000" dirty="0" smtClean="0"/>
              <a:t> целесообразно проведение </a:t>
            </a:r>
            <a:r>
              <a:rPr lang="ru-RU" sz="2000" dirty="0" err="1" smtClean="0"/>
              <a:t>неинвазивной</a:t>
            </a:r>
            <a:r>
              <a:rPr lang="ru-RU" sz="2000" dirty="0" smtClean="0"/>
              <a:t> вентиляции легких </a:t>
            </a:r>
            <a:r>
              <a:rPr lang="en-US" sz="2000" dirty="0" smtClean="0"/>
              <a:t>(B)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3573016"/>
            <a:ext cx="31683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Анализ газов артериальной крови.</a:t>
            </a:r>
          </a:p>
          <a:p>
            <a:r>
              <a:rPr lang="ru-RU" dirty="0" smtClean="0"/>
              <a:t>Выполняется при тяжелой степени сопутствующей респираторной патологии и для уточнения диагноза. </a:t>
            </a:r>
            <a:r>
              <a:rPr lang="ru-RU" b="1" i="1" dirty="0" smtClean="0"/>
              <a:t>РаСО2&gt;45–50 – повышенный риск развития послеоперационных</a:t>
            </a:r>
          </a:p>
          <a:p>
            <a:r>
              <a:rPr lang="ru-RU" b="1" i="1" dirty="0" smtClean="0"/>
              <a:t>легочных осложнений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771800" y="260648"/>
            <a:ext cx="62646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/>
              <a:t>Стратегия минимизации риска легочных осложнений</a:t>
            </a:r>
            <a:endParaRPr lang="ru-RU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4624"/>
            <a:ext cx="366622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744416" y="84102"/>
            <a:ext cx="5399584" cy="4353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/>
              <a:t>Рекомендация 8. У пациентов с </a:t>
            </a:r>
            <a:r>
              <a:rPr lang="ru-RU" sz="1100" dirty="0" err="1" smtClean="0"/>
              <a:t>гипоксемической</a:t>
            </a:r>
            <a:r>
              <a:rPr lang="ru-RU" sz="1100" dirty="0" smtClean="0"/>
              <a:t> (паренхиматозной) ОДН </a:t>
            </a:r>
            <a:r>
              <a:rPr lang="ru-RU" sz="1100" b="1" u="sng" dirty="0" err="1" smtClean="0"/>
              <a:t>неинвазивная</a:t>
            </a:r>
            <a:r>
              <a:rPr lang="ru-RU" sz="1100" b="1" u="sng" dirty="0" smtClean="0"/>
              <a:t> ИВЛ рекомендована </a:t>
            </a:r>
            <a:r>
              <a:rPr lang="ru-RU" sz="1100" dirty="0" smtClean="0"/>
              <a:t>при сочетании низкой </a:t>
            </a:r>
            <a:r>
              <a:rPr lang="ru-RU" sz="1100" dirty="0" err="1" smtClean="0"/>
              <a:t>рекрутабельности</a:t>
            </a:r>
            <a:r>
              <a:rPr lang="ru-RU" sz="1100" dirty="0" smtClean="0"/>
              <a:t> альвеол с незначительно сниженной или нормальной податливостью легких и грудной стенки (первичная патология паренхимы лёгких) как терапия первой линии, особенно у пациентов с </a:t>
            </a:r>
            <a:r>
              <a:rPr lang="ru-RU" sz="1100" dirty="0" err="1" smtClean="0"/>
              <a:t>иммуносупрессией</a:t>
            </a:r>
            <a:r>
              <a:rPr lang="ru-RU" sz="1100" dirty="0" smtClean="0"/>
              <a:t>; Возможно, </a:t>
            </a:r>
            <a:r>
              <a:rPr lang="ru-RU" sz="1100" dirty="0" err="1" smtClean="0"/>
              <a:t>высокопоточная</a:t>
            </a:r>
            <a:r>
              <a:rPr lang="ru-RU" sz="1100" dirty="0" smtClean="0"/>
              <a:t> оксигенотерапия имеет преимущество у этой категории пациентов. </a:t>
            </a:r>
          </a:p>
          <a:p>
            <a:r>
              <a:rPr lang="ru-RU" sz="1100" dirty="0" smtClean="0"/>
              <a:t>К таким состояниям относят</a:t>
            </a:r>
            <a:r>
              <a:rPr lang="ru-RU" sz="1100" b="1" dirty="0" smtClean="0"/>
              <a:t>: внебольничную пневмонию при исходном индексе PaO2/FiO2 более 150 мм </a:t>
            </a:r>
            <a:r>
              <a:rPr lang="ru-RU" sz="1100" b="1" dirty="0" err="1" smtClean="0"/>
              <a:t>рт.ст</a:t>
            </a:r>
            <a:r>
              <a:rPr lang="ru-RU" sz="1100" b="1" dirty="0" smtClean="0"/>
              <a:t>. (уровень достоверности доказательств 1, уровень убедительности рекомендаций А), </a:t>
            </a:r>
            <a:r>
              <a:rPr lang="ru-RU" sz="1100" dirty="0" smtClean="0"/>
              <a:t>ушиб лёгких без нарушения </a:t>
            </a:r>
            <a:r>
              <a:rPr lang="ru-RU" sz="1100" dirty="0" err="1" smtClean="0"/>
              <a:t>каркасности</a:t>
            </a:r>
            <a:r>
              <a:rPr lang="ru-RU" sz="1100" dirty="0" smtClean="0"/>
              <a:t> грудной клетки (уровень достоверности доказательств 2, уровень убедительности рекомендаций В), синдром </a:t>
            </a:r>
            <a:r>
              <a:rPr lang="ru-RU" sz="1100" dirty="0" err="1" smtClean="0"/>
              <a:t>гиповентиляции</a:t>
            </a:r>
            <a:r>
              <a:rPr lang="ru-RU" sz="1100" dirty="0" smtClean="0"/>
              <a:t> при ожирении, ОДН после резекции лёгкого (уровень достоверности доказательств 2, уровень убедительности рекомендаций А). </a:t>
            </a:r>
          </a:p>
          <a:p>
            <a:r>
              <a:rPr lang="ru-RU" sz="1100" dirty="0" smtClean="0"/>
              <a:t>Рекомендация 9. У пациентов с острым респираторном </a:t>
            </a:r>
            <a:r>
              <a:rPr lang="ru-RU" sz="1100" dirty="0" err="1" smtClean="0"/>
              <a:t>дистресс-синдромом</a:t>
            </a:r>
            <a:r>
              <a:rPr lang="ru-RU" sz="1100" dirty="0" smtClean="0"/>
              <a:t> легкой и средней степени тяжести рекомендована НИВЛ как терапия первой </a:t>
            </a:r>
            <a:r>
              <a:rPr lang="ru-RU" sz="1100" b="1" u="sng" dirty="0" smtClean="0"/>
              <a:t>линии с оценкой ее эффективности через 1 час, </a:t>
            </a:r>
            <a:r>
              <a:rPr lang="ru-RU" sz="1100" dirty="0" smtClean="0"/>
              <a:t>так как задержка интубации трахеи при неэффективности НИВЛ при ОРДС приводит к увеличению летальности (уровень достоверности доказательств 2, уровень убедительности рекомендаций А). Комментарий. Метод позволяет избежать интубации трахеи у части пациентов с лёгким и умеренным ОРДС, успешное применение НИВЛ при ОРДС приводит к резкому снижению частоты </a:t>
            </a:r>
            <a:r>
              <a:rPr lang="ru-RU" sz="1100" dirty="0" err="1" smtClean="0"/>
              <a:t>нозокомиальной</a:t>
            </a:r>
            <a:r>
              <a:rPr lang="ru-RU" sz="1100" dirty="0" smtClean="0"/>
              <a:t> пневмонии и летальности. Оценку клинической неэффективности НИВЛ при ОРДС </a:t>
            </a:r>
            <a:r>
              <a:rPr lang="ru-RU" sz="1100" b="1" dirty="0" smtClean="0"/>
              <a:t>осуществляют через 1 час: при снижении отношения PaO2/FiO2 менее 175 мм </a:t>
            </a:r>
            <a:r>
              <a:rPr lang="ru-RU" sz="1100" b="1" dirty="0" err="1" smtClean="0"/>
              <a:t>рт.ст</a:t>
            </a:r>
            <a:r>
              <a:rPr lang="ru-RU" sz="1100" b="1" dirty="0" smtClean="0"/>
              <a:t>., </a:t>
            </a:r>
            <a:r>
              <a:rPr lang="ru-RU" sz="1100" dirty="0" smtClean="0"/>
              <a:t>десинхронизации с респиратором, нарастании ЧД выше 25-30 в мин, увеличении PaCO2, возникновении ацидоза показана интубация трахеи, </a:t>
            </a:r>
            <a:r>
              <a:rPr lang="ru-RU" sz="1100" dirty="0" err="1" smtClean="0"/>
              <a:t>инвазивная</a:t>
            </a:r>
            <a:r>
              <a:rPr lang="ru-RU" sz="1100" dirty="0" smtClean="0"/>
              <a:t> ИВЛ.</a:t>
            </a:r>
            <a:endParaRPr lang="ru-RU" sz="11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365104"/>
            <a:ext cx="878497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Рекомендация 15. У пациентов в процессе проведения НИВЛ рекомендовано </a:t>
            </a:r>
            <a:r>
              <a:rPr lang="ru-RU" sz="1400" b="1" dirty="0" smtClean="0"/>
              <a:t>осуществлять мониторинг и оценку эффективности </a:t>
            </a:r>
            <a:r>
              <a:rPr lang="ru-RU" sz="1400" b="1" dirty="0" err="1" smtClean="0"/>
              <a:t>неинвазивной</a:t>
            </a:r>
            <a:r>
              <a:rPr lang="ru-RU" sz="1400" b="1" dirty="0" smtClean="0"/>
              <a:t> вентиляции легких; </a:t>
            </a:r>
            <a:r>
              <a:rPr lang="ru-RU" sz="1400" dirty="0" smtClean="0"/>
              <a:t>при наличии хотя бы одного из критериев неэффективности НИВЛ рекомендовано незамедлительно </a:t>
            </a:r>
            <a:r>
              <a:rPr lang="ru-RU" sz="1400" dirty="0" err="1" smtClean="0"/>
              <a:t>интубировать</a:t>
            </a:r>
            <a:r>
              <a:rPr lang="ru-RU" sz="1400" dirty="0" smtClean="0"/>
              <a:t> трахею и начать </a:t>
            </a:r>
            <a:r>
              <a:rPr lang="ru-RU" sz="1400" dirty="0" err="1" smtClean="0"/>
              <a:t>инвазивную</a:t>
            </a:r>
            <a:r>
              <a:rPr lang="ru-RU" sz="1400" dirty="0" smtClean="0"/>
              <a:t> ИВЛ, так как задержка интубации трахеи при НИВЛ приводит к увеличению летальности и ухудшению исходов (уровень достоверности доказательств 2, уровень убедительности рекомендаций В). </a:t>
            </a:r>
            <a:r>
              <a:rPr lang="ru-RU" sz="1400" i="1" dirty="0" smtClean="0"/>
              <a:t>В процессе НИВЛ необходимо проводить следующий мониторинг: </a:t>
            </a:r>
          </a:p>
          <a:p>
            <a:pPr>
              <a:buFontTx/>
              <a:buChar char="-"/>
            </a:pPr>
            <a:r>
              <a:rPr lang="ru-RU" sz="1400" i="1" dirty="0" smtClean="0"/>
              <a:t>комфорт пациента		</a:t>
            </a:r>
            <a:r>
              <a:rPr lang="ru-RU" sz="1400" dirty="0" smtClean="0"/>
              <a:t>- </a:t>
            </a:r>
            <a:r>
              <a:rPr lang="ru-RU" sz="1400" i="1" dirty="0" smtClean="0"/>
              <a:t>артериальное давление и частота сердечных сокращений </a:t>
            </a:r>
          </a:p>
          <a:p>
            <a:pPr>
              <a:buFontTx/>
              <a:buChar char="-"/>
            </a:pPr>
            <a:r>
              <a:rPr lang="ru-RU" sz="1400" dirty="0" smtClean="0"/>
              <a:t> </a:t>
            </a:r>
            <a:r>
              <a:rPr lang="ru-RU" sz="1400" i="1" dirty="0" smtClean="0"/>
              <a:t>степень утечки из контура 	</a:t>
            </a:r>
            <a:r>
              <a:rPr lang="ru-RU" sz="1400" dirty="0" smtClean="0"/>
              <a:t>- </a:t>
            </a:r>
            <a:r>
              <a:rPr lang="ru-RU" sz="1400" i="1" dirty="0" smtClean="0"/>
              <a:t>участие в дыхании вспомогательных дыхательных мышц </a:t>
            </a:r>
          </a:p>
          <a:p>
            <a:pPr>
              <a:buFontTx/>
              <a:buChar char="-"/>
            </a:pPr>
            <a:r>
              <a:rPr lang="ru-RU" sz="1400" i="1" dirty="0" smtClean="0"/>
              <a:t>синхронизация с вентилятором	</a:t>
            </a:r>
            <a:r>
              <a:rPr lang="ru-RU" sz="1400" dirty="0" smtClean="0"/>
              <a:t>- </a:t>
            </a:r>
            <a:r>
              <a:rPr lang="ru-RU" sz="1400" dirty="0" err="1" smtClean="0"/>
              <a:t>пульсоксиметрия</a:t>
            </a:r>
            <a:r>
              <a:rPr lang="ru-RU" sz="1400" dirty="0" smtClean="0"/>
              <a:t> </a:t>
            </a:r>
          </a:p>
          <a:p>
            <a:pPr>
              <a:buFontTx/>
              <a:buChar char="-"/>
            </a:pPr>
            <a:r>
              <a:rPr lang="ru-RU" sz="1400" dirty="0" smtClean="0"/>
              <a:t> </a:t>
            </a:r>
            <a:r>
              <a:rPr lang="ru-RU" sz="1400" i="1" dirty="0" smtClean="0"/>
              <a:t>дыхательный объем 		</a:t>
            </a:r>
            <a:r>
              <a:rPr lang="en-US" sz="1400" dirty="0" smtClean="0"/>
              <a:t>- PaCO2 </a:t>
            </a:r>
          </a:p>
          <a:p>
            <a:r>
              <a:rPr lang="ru-RU" sz="1400" dirty="0" smtClean="0"/>
              <a:t> </a:t>
            </a:r>
            <a:r>
              <a:rPr lang="ru-RU" sz="1400" i="1" dirty="0" smtClean="0"/>
              <a:t>частота дыхания 		</a:t>
            </a:r>
            <a:r>
              <a:rPr lang="ru-RU" sz="1400" dirty="0" smtClean="0"/>
              <a:t>- соотношение </a:t>
            </a:r>
            <a:r>
              <a:rPr lang="en-US" sz="1400" i="1" dirty="0" smtClean="0"/>
              <a:t>PaO2/FiO2.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4866800" cy="4653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788024" y="0"/>
            <a:ext cx="4355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2.3 Лабораторная диагностика </a:t>
            </a:r>
          </a:p>
          <a:p>
            <a:r>
              <a:rPr lang="ru-RU" sz="2400" dirty="0" smtClean="0"/>
              <a:t>Рекомендация 4. У пациентов с ОРДС рекомендовано использовать </a:t>
            </a:r>
            <a:r>
              <a:rPr lang="ru-RU" sz="2400" b="1" dirty="0" smtClean="0"/>
              <a:t>исследование газового состава и кислотно-основного состояния (КОС) артериальной крови</a:t>
            </a:r>
            <a:r>
              <a:rPr lang="ru-RU" sz="2400" dirty="0" smtClean="0"/>
              <a:t> для лабораторной оценки дыхательной недостаточности: для ОРДС характерно снижение индекса PaO2/FiO2 в сочетании с низким PaCO2 и развитием респираторного алкалоза или (при ОРДС тяжелой степени) снижение индекса PaO2/FiO2 в сочетании с увеличением PaCO2 и развитием респираторного ацидоза. </a:t>
            </a:r>
            <a:endParaRPr lang="ru-RU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038340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139952" y="44624"/>
            <a:ext cx="478802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Рекомендация 20. Пациентам с ОРДС при проведении респираторной терапии рекомендовано достигать следующих целевых значений артериальной </a:t>
            </a:r>
            <a:r>
              <a:rPr lang="ru-RU" sz="2400" dirty="0" err="1" smtClean="0"/>
              <a:t>оксигенации</a:t>
            </a:r>
            <a:r>
              <a:rPr lang="ru-RU" sz="2400" dirty="0" smtClean="0"/>
              <a:t>: </a:t>
            </a:r>
            <a:r>
              <a:rPr lang="ru-RU" sz="2400" b="1" u="sng" dirty="0" smtClean="0"/>
              <a:t>PaO2 90-105 мм </a:t>
            </a:r>
            <a:r>
              <a:rPr lang="ru-RU" sz="2400" b="1" u="sng" dirty="0" err="1" smtClean="0"/>
              <a:t>рт.ст</a:t>
            </a:r>
            <a:r>
              <a:rPr lang="ru-RU" sz="2400" b="1" u="sng" dirty="0" smtClean="0"/>
              <a:t>, </a:t>
            </a:r>
            <a:r>
              <a:rPr lang="ru-RU" sz="2400" dirty="0" smtClean="0"/>
              <a:t>SpO2 95-98% (уровень достоверности доказательств 2, уровень убедительности рекомендаций В), так как это приводит к улучшению исхода; </a:t>
            </a:r>
            <a:r>
              <a:rPr lang="ru-RU" sz="2400" b="1" u="sng" dirty="0" smtClean="0"/>
              <a:t>увеличение PaO2 выше 150 мм </a:t>
            </a:r>
            <a:r>
              <a:rPr lang="ru-RU" sz="2400" b="1" u="sng" dirty="0" err="1" smtClean="0"/>
              <a:t>рт.ст</a:t>
            </a:r>
            <a:r>
              <a:rPr lang="ru-RU" sz="2400" b="1" u="sng" dirty="0" smtClean="0"/>
              <a:t> противопоказано вследствие ухудшения исхода </a:t>
            </a:r>
            <a:r>
              <a:rPr lang="ru-RU" sz="2400" dirty="0" smtClean="0"/>
              <a:t>(уровень достоверности доказательств 1, уровень убедительности рекомендаций А)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717032"/>
            <a:ext cx="36724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Рекомендация 21. У пациентов с ОРДС при проведении респираторной терапии рекомендовано достигать </a:t>
            </a:r>
            <a:r>
              <a:rPr lang="ru-RU" b="1" dirty="0" smtClean="0"/>
              <a:t>целевых значений напряжения углекислого газа в артерии 30-50 мм </a:t>
            </a:r>
            <a:r>
              <a:rPr lang="ru-RU" b="1" dirty="0" err="1" smtClean="0"/>
              <a:t>рт.ст</a:t>
            </a:r>
            <a:r>
              <a:rPr lang="ru-RU" b="1" dirty="0" smtClean="0"/>
              <a:t>.</a:t>
            </a:r>
            <a:r>
              <a:rPr lang="ru-RU" dirty="0" smtClean="0"/>
              <a:t>, что ассоциировано с улучшением исхода (уровень достоверности доказательств 2, уровень убедительности рекомендаций B)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737082" cy="3573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707904" y="1"/>
            <a:ext cx="543609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dirty="0" smtClean="0"/>
              <a:t>3.2.5 Прекращение респираторной поддержки при ОРДС </a:t>
            </a:r>
          </a:p>
          <a:p>
            <a:r>
              <a:rPr lang="ru-RU" sz="1500" b="1" dirty="0" smtClean="0"/>
              <a:t>Рекомендация 53. У пациентов с ОРДС рекомендовано использовать следующие общие и респираторные критерии готовности к прекращению респираторной поддержки для улучшения исходов и уменьшения продолжительности респираторной поддержки (уровень достоверности доказательств 2, уровень убедительности рекомендаций B) </a:t>
            </a:r>
          </a:p>
          <a:p>
            <a:r>
              <a:rPr lang="ru-RU" sz="1500" i="1" dirty="0" smtClean="0"/>
              <a:t>Комментарий: Критерии готовности к прекращению респираторной поддержки делят на респираторные и общие. </a:t>
            </a:r>
          </a:p>
          <a:p>
            <a:r>
              <a:rPr lang="ru-RU" sz="1500" dirty="0" smtClean="0"/>
              <a:t>Основные респираторные критерии готовности к прекращению респираторной поддержки: </a:t>
            </a:r>
          </a:p>
          <a:p>
            <a:r>
              <a:rPr lang="ru-RU" sz="1500" dirty="0" smtClean="0"/>
              <a:t>• </a:t>
            </a:r>
            <a:r>
              <a:rPr lang="ru-RU" sz="1500" b="1" u="sng" dirty="0" smtClean="0"/>
              <a:t>PaO2/FiO2 более 300 мм </a:t>
            </a:r>
            <a:r>
              <a:rPr lang="ru-RU" sz="1500" b="1" u="sng" dirty="0" err="1" smtClean="0"/>
              <a:t>рт.ст</a:t>
            </a:r>
            <a:r>
              <a:rPr lang="ru-RU" sz="1500" b="1" u="sng" dirty="0" smtClean="0"/>
              <a:t>, то есть SpO2 при вдыхании воздуха 90% и более, </a:t>
            </a:r>
          </a:p>
          <a:p>
            <a:r>
              <a:rPr lang="ru-RU" sz="1500" dirty="0" smtClean="0"/>
              <a:t>• Восстановление кашлевого рефлекса и кашлевого толчка, </a:t>
            </a:r>
          </a:p>
          <a:p>
            <a:r>
              <a:rPr lang="ru-RU" sz="1500" dirty="0" smtClean="0"/>
              <a:t>• Отсутствие </a:t>
            </a:r>
            <a:r>
              <a:rPr lang="ru-RU" sz="1500" dirty="0" err="1" smtClean="0"/>
              <a:t>бронхореи</a:t>
            </a:r>
            <a:r>
              <a:rPr lang="ru-RU" sz="1500" dirty="0" smtClean="0"/>
              <a:t>, </a:t>
            </a:r>
          </a:p>
          <a:p>
            <a:r>
              <a:rPr lang="ru-RU" sz="1500" dirty="0" smtClean="0"/>
              <a:t>• Индекс </a:t>
            </a:r>
            <a:r>
              <a:rPr lang="ru-RU" sz="1500" dirty="0" err="1" smtClean="0"/>
              <a:t>Тобина</a:t>
            </a:r>
            <a:r>
              <a:rPr lang="ru-RU" sz="1500" dirty="0" smtClean="0"/>
              <a:t> (</a:t>
            </a:r>
            <a:r>
              <a:rPr lang="ru-RU" sz="1500" dirty="0" err="1" smtClean="0"/>
              <a:t>f</a:t>
            </a:r>
            <a:r>
              <a:rPr lang="ru-RU" sz="1500" dirty="0" smtClean="0"/>
              <a:t>/</a:t>
            </a:r>
            <a:r>
              <a:rPr lang="ru-RU" sz="1500" dirty="0" err="1" smtClean="0"/>
              <a:t>Vt</a:t>
            </a:r>
            <a:r>
              <a:rPr lang="ru-RU" sz="1500" dirty="0" smtClean="0"/>
              <a:t>) менее 105. </a:t>
            </a:r>
          </a:p>
          <a:p>
            <a:r>
              <a:rPr lang="ru-RU" sz="1500" dirty="0" smtClean="0"/>
              <a:t>Дополнительные респираторные критерии: </a:t>
            </a:r>
          </a:p>
          <a:p>
            <a:r>
              <a:rPr lang="ru-RU" sz="1500" dirty="0" smtClean="0"/>
              <a:t>• Статическая податливость респираторной системы &gt; 35 мл/</a:t>
            </a:r>
            <a:r>
              <a:rPr lang="ru-RU" sz="1500" dirty="0" err="1" smtClean="0"/>
              <a:t>мбар</a:t>
            </a:r>
            <a:r>
              <a:rPr lang="ru-RU" sz="1500" dirty="0" smtClean="0"/>
              <a:t>, </a:t>
            </a:r>
          </a:p>
          <a:p>
            <a:r>
              <a:rPr lang="ru-RU" sz="1500" dirty="0" smtClean="0"/>
              <a:t>• Сопротивление дыхательных путей &lt; 10 </a:t>
            </a:r>
            <a:r>
              <a:rPr lang="ru-RU" sz="1500" dirty="0" err="1" smtClean="0"/>
              <a:t>мбар</a:t>
            </a:r>
            <a:r>
              <a:rPr lang="ru-RU" sz="1500" dirty="0" smtClean="0"/>
              <a:t>/л/с, </a:t>
            </a:r>
          </a:p>
          <a:p>
            <a:r>
              <a:rPr lang="en-US" sz="1500" dirty="0" smtClean="0"/>
              <a:t>• </a:t>
            </a:r>
            <a:r>
              <a:rPr lang="en-US" sz="1500" dirty="0" err="1" smtClean="0"/>
              <a:t>Отрицательное</a:t>
            </a:r>
            <a:r>
              <a:rPr lang="en-US" sz="1500" dirty="0" smtClean="0"/>
              <a:t> </a:t>
            </a:r>
            <a:r>
              <a:rPr lang="en-US" sz="1500" dirty="0" err="1" smtClean="0"/>
              <a:t>давление</a:t>
            </a:r>
            <a:r>
              <a:rPr lang="en-US" sz="1500" dirty="0" smtClean="0"/>
              <a:t> </a:t>
            </a:r>
            <a:r>
              <a:rPr lang="en-US" sz="1500" dirty="0" err="1" smtClean="0"/>
              <a:t>на</a:t>
            </a:r>
            <a:r>
              <a:rPr lang="en-US" sz="1500" dirty="0" smtClean="0"/>
              <a:t> </a:t>
            </a:r>
            <a:r>
              <a:rPr lang="en-US" sz="1500" dirty="0" err="1" smtClean="0"/>
              <a:t>вдохе</a:t>
            </a:r>
            <a:r>
              <a:rPr lang="en-US" sz="1500" dirty="0" smtClean="0"/>
              <a:t> (NIP - Negative </a:t>
            </a:r>
            <a:r>
              <a:rPr lang="en-US" sz="1500" dirty="0" err="1" smtClean="0"/>
              <a:t>Inspiratory</a:t>
            </a:r>
            <a:r>
              <a:rPr lang="en-US" sz="1500" dirty="0" smtClean="0"/>
              <a:t> Pressure </a:t>
            </a:r>
            <a:r>
              <a:rPr lang="en-US" sz="1500" dirty="0" err="1" smtClean="0"/>
              <a:t>или</a:t>
            </a:r>
            <a:r>
              <a:rPr lang="en-US" sz="1500" dirty="0" smtClean="0"/>
              <a:t> NIF - Negative </a:t>
            </a:r>
            <a:r>
              <a:rPr lang="en-US" sz="1500" dirty="0" err="1" smtClean="0"/>
              <a:t>Inspiratory</a:t>
            </a:r>
            <a:r>
              <a:rPr lang="en-US" sz="1500" dirty="0" smtClean="0"/>
              <a:t> Force) </a:t>
            </a:r>
            <a:r>
              <a:rPr lang="en-US" sz="1500" dirty="0" err="1" smtClean="0"/>
              <a:t>менее</a:t>
            </a:r>
            <a:r>
              <a:rPr lang="en-US" sz="1500" dirty="0" smtClean="0"/>
              <a:t> -20 </a:t>
            </a:r>
            <a:r>
              <a:rPr lang="en-US" sz="1500" dirty="0" err="1" smtClean="0"/>
              <a:t>мбар</a:t>
            </a:r>
            <a:r>
              <a:rPr lang="en-US" sz="1500" dirty="0" smtClean="0"/>
              <a:t>, </a:t>
            </a:r>
            <a:endParaRPr lang="ru-RU" sz="1500" dirty="0" smtClean="0"/>
          </a:p>
          <a:p>
            <a:r>
              <a:rPr lang="ru-RU" sz="1500" dirty="0" smtClean="0"/>
              <a:t>• Давление во время окклюзии дыхательного контура на вдохе за первые 100 мс (Р0,1) 1-3 </a:t>
            </a:r>
            <a:r>
              <a:rPr lang="ru-RU" sz="1500" dirty="0" err="1" smtClean="0"/>
              <a:t>мбар</a:t>
            </a:r>
            <a:r>
              <a:rPr lang="ru-RU" sz="1500" dirty="0" smtClean="0"/>
              <a:t>, </a:t>
            </a:r>
          </a:p>
          <a:p>
            <a:r>
              <a:rPr lang="ru-RU" sz="1500" dirty="0" smtClean="0"/>
              <a:t>• Уменьшение инфильтрации на рентгенограмме (и/или КТ) грудной клетки.</a:t>
            </a:r>
            <a:endParaRPr lang="en-US" sz="15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72008" y="3703672"/>
            <a:ext cx="3563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Общие критерии готовности к прекращению респираторной поддержки: </a:t>
            </a:r>
          </a:p>
          <a:p>
            <a:r>
              <a:rPr lang="ru-RU" sz="1200" dirty="0" smtClean="0"/>
              <a:t>• Отсутствие угнетения сознания и патологических ритмов дыхания, </a:t>
            </a:r>
          </a:p>
          <a:p>
            <a:r>
              <a:rPr lang="ru-RU" sz="1200" dirty="0" smtClean="0"/>
              <a:t>• Полное прекращение действия </a:t>
            </a:r>
            <a:r>
              <a:rPr lang="ru-RU" sz="1200" dirty="0" err="1" smtClean="0"/>
              <a:t>миорелаксантов</a:t>
            </a:r>
            <a:r>
              <a:rPr lang="ru-RU" sz="1200" dirty="0" smtClean="0"/>
              <a:t> и других препаратов, угнетающих дыхание, </a:t>
            </a:r>
          </a:p>
          <a:p>
            <a:r>
              <a:rPr lang="ru-RU" sz="1200" dirty="0" smtClean="0"/>
              <a:t>• Отсутствие признаков шока (мраморность кожных покровов, сосудистое пятно более 3 с, холодные конечности,), </a:t>
            </a:r>
            <a:r>
              <a:rPr lang="ru-RU" sz="1200" dirty="0" err="1" smtClean="0"/>
              <a:t>жизнеопасных</a:t>
            </a:r>
            <a:r>
              <a:rPr lang="ru-RU" sz="1200" dirty="0" smtClean="0"/>
              <a:t> нарушений ритма, стабильность гемодинамики. </a:t>
            </a:r>
          </a:p>
          <a:p>
            <a:r>
              <a:rPr lang="ru-RU" sz="1200" dirty="0" smtClean="0"/>
              <a:t>Для начала прекращения респираторной поддержки обязательно наличие всех основных респираторных и общих критериев готовности к прекращению респираторной поддержки. </a:t>
            </a:r>
            <a:endParaRPr lang="ru-RU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МИНИСТЕРСТВО ЗДРАВООХРАНЕНИЯ И СОЦИАЛЬНОГО РАЗВИТИЯ</a:t>
            </a:r>
            <a:br>
              <a:rPr lang="ru-RU" sz="1600" b="1" dirty="0" smtClean="0"/>
            </a:br>
            <a:r>
              <a:rPr lang="ru-RU" sz="1600" b="1" dirty="0" smtClean="0"/>
              <a:t>РОССИЙСКОЙ ФЕДЕРАЦИИ</a:t>
            </a:r>
            <a:br>
              <a:rPr lang="ru-RU" sz="1600" b="1" dirty="0" smtClean="0"/>
            </a:br>
            <a:r>
              <a:rPr lang="ru-RU" sz="1600" b="1" dirty="0" smtClean="0"/>
              <a:t> ПРИКАЗ</a:t>
            </a:r>
            <a:br>
              <a:rPr lang="ru-RU" sz="1600" b="1" dirty="0" smtClean="0"/>
            </a:br>
            <a:r>
              <a:rPr lang="ru-RU" sz="1600" b="1" dirty="0" smtClean="0"/>
              <a:t>от 23 июля 2010 г. N 541н (ред. от 09.04.2018)</a:t>
            </a:r>
            <a:br>
              <a:rPr lang="ru-RU" sz="1600" b="1" dirty="0" smtClean="0"/>
            </a:br>
            <a:r>
              <a:rPr lang="ru-RU" sz="1600" b="1" dirty="0" smtClean="0"/>
              <a:t>ОБ УТВЕРЖДЕНИИ ЕДИНОГО КВАЛИФИКАЦИОННОГО СПРАВОЧНИКА ДОЛЖНОСТЕЙ РУКОВОДИТЕЛЕЙ, СПЕЦИАЛИСТОВ И СЛУЖАЩИХ, РАЗДЕЛ "КВАЛИФИКАЦИОННЫЕ ХАРАКТЕРИСТИКИ ДОЛЖНОСТЕЙ РАБОТНИКОВ В СФЕРЕ ЗДРАВООХРАНЕНИЯ"</a:t>
            </a:r>
            <a:endParaRPr lang="ru-RU" sz="1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060848"/>
            <a:ext cx="8640960" cy="4536504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Врач - анестезиолог-реаниматолог</a:t>
            </a:r>
            <a:endParaRPr lang="ru-RU" sz="1600" dirty="0" smtClean="0"/>
          </a:p>
          <a:p>
            <a:r>
              <a:rPr lang="ru-RU" sz="1600" dirty="0" smtClean="0"/>
              <a:t>Проводит коррекцию водно-электролитных нарушений и кислотно-щелочного состояния</a:t>
            </a:r>
          </a:p>
          <a:p>
            <a:r>
              <a:rPr lang="ru-RU" sz="1600" b="1" dirty="0" smtClean="0"/>
              <a:t>Врач-инфекционист</a:t>
            </a:r>
            <a:endParaRPr lang="ru-RU" sz="1600" dirty="0" smtClean="0"/>
          </a:p>
          <a:p>
            <a:r>
              <a:rPr lang="ru-RU" sz="1600" dirty="0" smtClean="0"/>
              <a:t>Должен знать показатели водно-электролитного обмена, кислотно-щелочного равновесия</a:t>
            </a:r>
          </a:p>
          <a:p>
            <a:r>
              <a:rPr lang="ru-RU" sz="1600" b="1" dirty="0" smtClean="0"/>
              <a:t>Врач-педиатр</a:t>
            </a:r>
          </a:p>
          <a:p>
            <a:r>
              <a:rPr lang="ru-RU" sz="1600" dirty="0" smtClean="0"/>
              <a:t>Должен знать основы водно-электролитного обмена, кислотно-щелочного баланса, возможные типы их нарушений и принципы коррекции</a:t>
            </a:r>
          </a:p>
          <a:p>
            <a:r>
              <a:rPr lang="ru-RU" sz="1600" b="1" dirty="0" smtClean="0"/>
              <a:t>Врач терапевт и врач –терапевт участковый</a:t>
            </a:r>
          </a:p>
          <a:p>
            <a:r>
              <a:rPr lang="ru-RU" sz="1600" dirty="0" smtClean="0"/>
              <a:t>Должен знать основы водно-электролитного обмена, кислотно-щелочной баланс; возможные типы их нарушений и принципы лечения; </a:t>
            </a:r>
          </a:p>
          <a:p>
            <a:r>
              <a:rPr lang="ru-RU" sz="1600" b="1" dirty="0" smtClean="0"/>
              <a:t>Врач – хирург </a:t>
            </a:r>
          </a:p>
          <a:p>
            <a:r>
              <a:rPr lang="ru-RU" sz="1600" dirty="0" smtClean="0"/>
              <a:t>Должен знать основы водно-электролитного обмена; кислотно-щелочной баланс; возможные типы их нарушений и принципы лечения в детском возрасте и у взрослых;</a:t>
            </a:r>
          </a:p>
          <a:p>
            <a:r>
              <a:rPr lang="ru-RU" sz="1600" b="1" dirty="0" smtClean="0"/>
              <a:t>Врач-эндокринолог </a:t>
            </a:r>
          </a:p>
          <a:p>
            <a:r>
              <a:rPr lang="ru-RU" sz="1600" dirty="0" smtClean="0"/>
              <a:t>Должен знать основы водно-электролитного и минерального обмена, кислотно-щелочной баланс, возможные типы их нарушений и принципы лечения у взрослых и в детском возрасте</a:t>
            </a:r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4704"/>
            <a:ext cx="8496944" cy="5721499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Приказ Минтруда России от 27.08.2018 N </a:t>
            </a:r>
            <a:r>
              <a:rPr lang="ru-RU" sz="1600" b="1" dirty="0" smtClean="0"/>
              <a:t>554н "Об </a:t>
            </a:r>
            <a:r>
              <a:rPr lang="ru-RU" sz="1600" b="1" dirty="0" smtClean="0"/>
              <a:t>утверждении профессионального стандарта "Врач - анестезиолог-реаниматолог</a:t>
            </a:r>
            <a:r>
              <a:rPr lang="ru-RU" sz="1600" b="1" dirty="0" smtClean="0"/>
              <a:t>»: </a:t>
            </a:r>
            <a:r>
              <a:rPr lang="ru-RU" sz="1600" dirty="0" smtClean="0"/>
              <a:t>Нормальная </a:t>
            </a:r>
            <a:r>
              <a:rPr lang="ru-RU" sz="1600" dirty="0" smtClean="0"/>
              <a:t>и патологическая физиология нервной, эндокринной, дыхательной, </a:t>
            </a:r>
            <a:r>
              <a:rPr lang="ru-RU" sz="1600" dirty="0" err="1" smtClean="0"/>
              <a:t>сердечно-сосудистой</a:t>
            </a:r>
            <a:r>
              <a:rPr lang="ru-RU" sz="1600" dirty="0" smtClean="0"/>
              <a:t> систем, печени, почек и мочевыделительной системы, желудочно-кишечного тракта, водно-электролитного баланса, кислотно-щелочного состояния, системы </a:t>
            </a:r>
            <a:r>
              <a:rPr lang="ru-RU" sz="1600" dirty="0" smtClean="0"/>
              <a:t>крови; Проводить </a:t>
            </a:r>
            <a:r>
              <a:rPr lang="ru-RU" sz="1600" dirty="0" smtClean="0"/>
              <a:t>лечение в соответствии с действующими порядками оказания медицинской помощи, клиническими рекомендациями (протоколами лечения) по вопросам оказания медицинской помощи, с учетом стандартов медицинской помощи: острых нарушений углеводного, водно-электролитного обменов; острого нарушения кислотно-основного </a:t>
            </a:r>
            <a:r>
              <a:rPr lang="ru-RU" sz="1600" dirty="0" smtClean="0"/>
              <a:t>баланса.</a:t>
            </a:r>
          </a:p>
          <a:p>
            <a:r>
              <a:rPr lang="ru-RU" sz="1600" b="1" dirty="0" smtClean="0"/>
              <a:t>Приказ </a:t>
            </a:r>
            <a:r>
              <a:rPr lang="ru-RU" sz="1600" b="1" dirty="0" smtClean="0"/>
              <a:t>Минтруда России от 14.03.2018 N </a:t>
            </a:r>
            <a:r>
              <a:rPr lang="ru-RU" sz="1600" b="1" dirty="0" smtClean="0"/>
              <a:t>136н "Об </a:t>
            </a:r>
            <a:r>
              <a:rPr lang="ru-RU" sz="1600" b="1" dirty="0" smtClean="0"/>
              <a:t>утверждении профессионального стандарта "</a:t>
            </a:r>
            <a:r>
              <a:rPr lang="ru-RU" sz="1600" b="1" dirty="0" err="1" smtClean="0"/>
              <a:t>Врач-неонатолог</a:t>
            </a:r>
            <a:r>
              <a:rPr lang="ru-RU" sz="1600" b="1" dirty="0" smtClean="0"/>
              <a:t>«: </a:t>
            </a:r>
            <a:r>
              <a:rPr lang="ru-RU" sz="1600" dirty="0" smtClean="0"/>
              <a:t>Выявлять </a:t>
            </a:r>
            <a:r>
              <a:rPr lang="ru-RU" sz="1600" dirty="0" smtClean="0"/>
              <a:t>у новорожденных и недоношенных детей клинические симптомы и синдромы, патологические состояния и заболевания (в том числе с привлечением врачей-специалистов по медицинским показаниям): нарушения кислотно-основного и газового состояния </a:t>
            </a:r>
            <a:r>
              <a:rPr lang="ru-RU" sz="1600" dirty="0" smtClean="0"/>
              <a:t>крови; Назначать </a:t>
            </a:r>
            <a:r>
              <a:rPr lang="ru-RU" sz="1600" dirty="0" smtClean="0"/>
              <a:t>и проводить лечение новорожденных и недоношенных детей (в том числе с привлечением врачей-специалистов по медицинским показаниям): при водных и электролитных расстройствах; нарушениях кислотно-основного и газового состояния </a:t>
            </a:r>
            <a:r>
              <a:rPr lang="ru-RU" sz="1600" dirty="0" smtClean="0"/>
              <a:t>крови.</a:t>
            </a:r>
            <a:endParaRPr lang="ru-RU" sz="1600" dirty="0" smtClean="0"/>
          </a:p>
          <a:p>
            <a:r>
              <a:rPr lang="ru-RU" sz="1600" b="1" dirty="0" smtClean="0"/>
              <a:t>Приказ Минтруда России от 11.03.2019 N </a:t>
            </a:r>
            <a:r>
              <a:rPr lang="ru-RU" sz="1600" b="1" dirty="0" smtClean="0"/>
              <a:t>141н "Об </a:t>
            </a:r>
            <a:r>
              <a:rPr lang="ru-RU" sz="1600" b="1" dirty="0" smtClean="0"/>
              <a:t>утверждении профессионального стандарта "</a:t>
            </a:r>
            <a:r>
              <a:rPr lang="ru-RU" sz="1600" b="1" dirty="0" smtClean="0"/>
              <a:t>Врач-токсиколог«:</a:t>
            </a:r>
            <a:r>
              <a:rPr lang="ru-RU" sz="1600" dirty="0" smtClean="0"/>
              <a:t> </a:t>
            </a:r>
            <a:r>
              <a:rPr lang="ru-RU" sz="1600" dirty="0" smtClean="0"/>
              <a:t>Нормальная и патологическая физиология водно-электролитного баланса, кислотно-основного </a:t>
            </a:r>
            <a:r>
              <a:rPr lang="ru-RU" sz="1600" dirty="0" smtClean="0"/>
              <a:t>состояния.</a:t>
            </a:r>
          </a:p>
          <a:p>
            <a:r>
              <a:rPr lang="ru-RU" sz="1600" b="1" dirty="0" smtClean="0"/>
              <a:t>Приказ Минтруда России от 14.03.2018 N </a:t>
            </a:r>
            <a:r>
              <a:rPr lang="ru-RU" sz="1600" b="1" dirty="0" smtClean="0"/>
              <a:t>133н "Об </a:t>
            </a:r>
            <a:r>
              <a:rPr lang="ru-RU" sz="1600" b="1" dirty="0" smtClean="0"/>
              <a:t>утверждении профессионального стандарта "Врач скорой медицинской </a:t>
            </a:r>
            <a:r>
              <a:rPr lang="ru-RU" sz="1600" b="1" dirty="0" smtClean="0"/>
              <a:t>помощи«:</a:t>
            </a:r>
            <a:r>
              <a:rPr lang="ru-RU" sz="1600" dirty="0" smtClean="0"/>
              <a:t> </a:t>
            </a:r>
            <a:r>
              <a:rPr lang="ru-RU" sz="1600" dirty="0" smtClean="0"/>
              <a:t>интерпретация показателей кислотно-основного состояния </a:t>
            </a:r>
            <a:r>
              <a:rPr lang="ru-RU" sz="1600" dirty="0" smtClean="0"/>
              <a:t>крови.</a:t>
            </a:r>
            <a:endParaRPr lang="ru-RU" sz="1600" dirty="0" smtClean="0"/>
          </a:p>
          <a:p>
            <a:endParaRPr lang="ru-RU" sz="16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51520" y="188640"/>
            <a:ext cx="864096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Профессиональные стандарты врачей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368152"/>
          </a:xfrm>
        </p:spPr>
        <p:txBody>
          <a:bodyPr>
            <a:noAutofit/>
          </a:bodyPr>
          <a:lstStyle/>
          <a:p>
            <a:pPr fontAlgn="base"/>
            <a:r>
              <a:rPr lang="ru-RU" sz="1800" b="1" dirty="0" smtClean="0"/>
              <a:t>ГОСТ Р 55991.5-2014 Медицинские изделия для диагностики ин </a:t>
            </a:r>
            <a:r>
              <a:rPr lang="ru-RU" sz="1800" b="1" dirty="0" err="1" smtClean="0"/>
              <a:t>витро</a:t>
            </a:r>
            <a:r>
              <a:rPr lang="ru-RU" sz="1800" b="1" dirty="0" smtClean="0"/>
              <a:t>. Часть 5. Автоматические анализаторы для определения газов крови, метаболитов и кислотно-щелочного состояния. Технические требования для государственных закупок</a:t>
            </a:r>
            <a:br>
              <a:rPr lang="ru-RU" sz="1800" b="1" dirty="0" smtClean="0"/>
            </a:br>
            <a:r>
              <a:rPr lang="ru-RU" sz="1800" dirty="0" smtClean="0"/>
              <a:t>НАЦИОНАЛЬНЫЙ СТАНДАРТ РОССИЙСКОЙ ФЕДЕРАЦИИ</a:t>
            </a:r>
            <a:br>
              <a:rPr lang="ru-RU" sz="1800" dirty="0" smtClean="0"/>
            </a:br>
            <a:r>
              <a:rPr lang="ru-RU" sz="1800" dirty="0" smtClean="0"/>
              <a:t>МЕДИЦИНСКИЕ ИЗДЕЛИЯ ДЛЯ ДИАГНОСТИКИ ИН ВИТРО</a:t>
            </a:r>
            <a:br>
              <a:rPr lang="ru-RU" sz="1800" dirty="0" smtClean="0"/>
            </a:br>
            <a:r>
              <a:rPr lang="ru-RU" sz="1800" dirty="0" smtClean="0"/>
              <a:t>Часть 5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8" cy="4608512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5.1 Наименование оборудования, его назначение и цели использования</a:t>
            </a:r>
          </a:p>
          <a:p>
            <a:r>
              <a:rPr lang="ru-RU" sz="2000" dirty="0" smtClean="0"/>
              <a:t>Анализатор газов крови, кислотно-щелочного состояния (КЩС), электролитов, метаболитов и кислородного статуса.</a:t>
            </a:r>
          </a:p>
          <a:p>
            <a:r>
              <a:rPr lang="ru-RU" sz="2000" dirty="0" smtClean="0"/>
              <a:t>Информацию о параметрах кислородного статуса и уровне нарушения транспорта кислорода к клетке дает </a:t>
            </a:r>
            <a:r>
              <a:rPr lang="ru-RU" sz="2000" dirty="0" err="1" smtClean="0"/>
              <a:t>кооксиметрия</a:t>
            </a:r>
            <a:r>
              <a:rPr lang="ru-RU" sz="2000" dirty="0" smtClean="0"/>
              <a:t> – оптическая технология, основанная на методе абсорбционной </a:t>
            </a:r>
            <a:r>
              <a:rPr lang="ru-RU" sz="2000" dirty="0" err="1" smtClean="0"/>
              <a:t>спектрофотометрии</a:t>
            </a:r>
            <a:r>
              <a:rPr lang="ru-RU" sz="2000" dirty="0" smtClean="0"/>
              <a:t> и включенная технологически в современные газоанализаторы.</a:t>
            </a:r>
          </a:p>
          <a:p>
            <a:r>
              <a:rPr lang="ru-RU" sz="2000" b="1" dirty="0" smtClean="0"/>
              <a:t>5.2.7 Требования к перечню видов исследований, выполняемых на оборудовании</a:t>
            </a:r>
          </a:p>
          <a:p>
            <a:r>
              <a:rPr lang="ru-RU" sz="2000" dirty="0" smtClean="0"/>
              <a:t>Парциальное напряжение кислорода (рО2), парциальное напряжение двуокиси углерода (рС02). </a:t>
            </a:r>
            <a:r>
              <a:rPr lang="en-US" sz="2000" dirty="0" err="1" smtClean="0"/>
              <a:t>pH.</a:t>
            </a:r>
            <a:r>
              <a:rPr lang="en-US" sz="2000" dirty="0" smtClean="0"/>
              <a:t> </a:t>
            </a:r>
            <a:r>
              <a:rPr lang="ru-RU" sz="2000" dirty="0" smtClean="0"/>
              <a:t>К </a:t>
            </a:r>
            <a:r>
              <a:rPr lang="en-US" sz="2000" dirty="0" smtClean="0"/>
              <a:t>Na. </a:t>
            </a:r>
            <a:r>
              <a:rPr lang="en-US" sz="2000" dirty="0" err="1" smtClean="0"/>
              <a:t>iCa</a:t>
            </a:r>
            <a:r>
              <a:rPr lang="en-US" sz="2000" dirty="0" smtClean="0"/>
              <a:t> . CL </a:t>
            </a:r>
            <a:r>
              <a:rPr lang="en-US" sz="2000" dirty="0" err="1" smtClean="0"/>
              <a:t>Glu</a:t>
            </a:r>
            <a:r>
              <a:rPr lang="en-US" sz="2000" dirty="0" smtClean="0"/>
              <a:t> . Lac. </a:t>
            </a:r>
            <a:r>
              <a:rPr lang="en-US" sz="2000" dirty="0" err="1" smtClean="0"/>
              <a:t>ctHb</a:t>
            </a:r>
            <a:r>
              <a:rPr lang="en-US" sz="2000" dirty="0" smtClean="0"/>
              <a:t> . s02, </a:t>
            </a:r>
            <a:r>
              <a:rPr lang="en-US" sz="2000" dirty="0" err="1" smtClean="0"/>
              <a:t>FHHb</a:t>
            </a:r>
            <a:r>
              <a:rPr lang="en-US" sz="2000" dirty="0" smtClean="0"/>
              <a:t> . F02Hb, </a:t>
            </a:r>
            <a:r>
              <a:rPr lang="en-US" sz="2000" dirty="0" err="1" smtClean="0"/>
              <a:t>FCOHb</a:t>
            </a:r>
            <a:r>
              <a:rPr lang="en-US" sz="2000" dirty="0" smtClean="0"/>
              <a:t>, </a:t>
            </a:r>
            <a:r>
              <a:rPr lang="en-US" sz="2000" dirty="0" err="1" smtClean="0"/>
              <a:t>FMetHb</a:t>
            </a:r>
            <a:r>
              <a:rPr lang="en-US" sz="2000" dirty="0" smtClean="0"/>
              <a:t>.</a:t>
            </a:r>
            <a:r>
              <a:rPr lang="ru-RU" sz="2000" dirty="0" smtClean="0"/>
              <a:t> </a:t>
            </a:r>
            <a:r>
              <a:rPr lang="en-US" sz="2000" dirty="0" err="1" smtClean="0"/>
              <a:t>FHbF</a:t>
            </a:r>
            <a:r>
              <a:rPr lang="en-US" sz="2000" dirty="0" smtClean="0"/>
              <a:t>. </a:t>
            </a:r>
            <a:r>
              <a:rPr lang="ru-RU" sz="2000" dirty="0" err="1" smtClean="0"/>
              <a:t>креатинин</a:t>
            </a:r>
            <a:endParaRPr lang="ru-RU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368152"/>
          </a:xfrm>
        </p:spPr>
        <p:txBody>
          <a:bodyPr>
            <a:noAutofit/>
          </a:bodyPr>
          <a:lstStyle/>
          <a:p>
            <a:pPr fontAlgn="base"/>
            <a:r>
              <a:rPr lang="ru-RU" sz="1800" b="1" dirty="0" smtClean="0"/>
              <a:t>ГОСТ Р 55991.5-2014 Медицинские изделия для диагностики ин </a:t>
            </a:r>
            <a:r>
              <a:rPr lang="ru-RU" sz="1800" b="1" dirty="0" err="1" smtClean="0"/>
              <a:t>витро</a:t>
            </a:r>
            <a:r>
              <a:rPr lang="ru-RU" sz="1800" b="1" dirty="0" smtClean="0"/>
              <a:t>. Часть 5. Автоматические анализаторы для определения газов крови, метаболитов и кислотно-щелочного состояния. Технические требования для государственных закупок</a:t>
            </a:r>
            <a:br>
              <a:rPr lang="ru-RU" sz="1800" b="1" dirty="0" smtClean="0"/>
            </a:br>
            <a:r>
              <a:rPr lang="ru-RU" sz="1800" dirty="0" smtClean="0"/>
              <a:t>НАЦИОНАЛЬНЫЙ СТАНДАРТ РОССИЙСКОЙ ФЕДЕРАЦИИ</a:t>
            </a:r>
            <a:br>
              <a:rPr lang="ru-RU" sz="1800" dirty="0" smtClean="0"/>
            </a:br>
            <a:r>
              <a:rPr lang="ru-RU" sz="1800" dirty="0" smtClean="0"/>
              <a:t>МЕДИЦИНСКИЕ ИЗДЕЛИЯ ДЛЯ ДИАГНОСТИКИ ИН ВИТРО</a:t>
            </a:r>
            <a:br>
              <a:rPr lang="ru-RU" sz="1800" dirty="0" smtClean="0"/>
            </a:br>
            <a:r>
              <a:rPr lang="ru-RU" sz="1800" dirty="0" smtClean="0"/>
              <a:t>Часть 5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8" cy="4608512"/>
          </a:xfrm>
        </p:spPr>
        <p:txBody>
          <a:bodyPr>
            <a:noAutofit/>
          </a:bodyPr>
          <a:lstStyle/>
          <a:p>
            <a:r>
              <a:rPr lang="ru-RU" sz="1200" b="1" dirty="0" smtClean="0"/>
              <a:t>5.2.7 Требования к перечню видов исследований, выполняемых на оборудовании</a:t>
            </a:r>
          </a:p>
          <a:p>
            <a:r>
              <a:rPr lang="ru-RU" sz="1200" dirty="0" smtClean="0"/>
              <a:t>рО2 - парциальное напряжение кислорода</a:t>
            </a:r>
          </a:p>
          <a:p>
            <a:r>
              <a:rPr lang="ru-RU" sz="1200" dirty="0" smtClean="0"/>
              <a:t>рС02 - парциальное напряжение двуокиси углерода</a:t>
            </a:r>
          </a:p>
          <a:p>
            <a:r>
              <a:rPr lang="en-US" sz="1200" dirty="0" smtClean="0"/>
              <a:t>pH</a:t>
            </a:r>
            <a:r>
              <a:rPr lang="ru-RU" sz="1200" dirty="0" smtClean="0"/>
              <a:t> - кислотно-щелочной баланс</a:t>
            </a:r>
          </a:p>
          <a:p>
            <a:r>
              <a:rPr lang="ru-RU" sz="1200" dirty="0" smtClean="0"/>
              <a:t>К, </a:t>
            </a:r>
            <a:r>
              <a:rPr lang="en-US" sz="1200" dirty="0" smtClean="0"/>
              <a:t>Na</a:t>
            </a:r>
            <a:r>
              <a:rPr lang="ru-RU" sz="1200" dirty="0" smtClean="0"/>
              <a:t>, </a:t>
            </a:r>
            <a:r>
              <a:rPr lang="en-US" sz="1200" dirty="0" err="1" smtClean="0"/>
              <a:t>iCa</a:t>
            </a:r>
            <a:r>
              <a:rPr lang="ru-RU" sz="1200" dirty="0" smtClean="0"/>
              <a:t>, </a:t>
            </a:r>
            <a:r>
              <a:rPr lang="en-US" sz="1200" dirty="0" smtClean="0"/>
              <a:t>CL</a:t>
            </a:r>
            <a:endParaRPr lang="ru-RU" sz="1200" dirty="0" smtClean="0"/>
          </a:p>
          <a:p>
            <a:r>
              <a:rPr lang="en-US" sz="1200" dirty="0" err="1" smtClean="0"/>
              <a:t>Glu</a:t>
            </a:r>
            <a:r>
              <a:rPr lang="ru-RU" sz="1200" dirty="0" smtClean="0"/>
              <a:t>, </a:t>
            </a:r>
            <a:r>
              <a:rPr lang="en-US" sz="1200" dirty="0" smtClean="0"/>
              <a:t>Lac</a:t>
            </a:r>
            <a:r>
              <a:rPr lang="ru-RU" sz="1200" dirty="0" smtClean="0"/>
              <a:t>, </a:t>
            </a:r>
            <a:r>
              <a:rPr lang="ru-RU" sz="1200" dirty="0" err="1" smtClean="0"/>
              <a:t>креатинин</a:t>
            </a:r>
            <a:endParaRPr lang="ru-RU" sz="1200" dirty="0" smtClean="0"/>
          </a:p>
          <a:p>
            <a:r>
              <a:rPr lang="en-US" sz="1200" dirty="0" err="1" smtClean="0"/>
              <a:t>ctHb</a:t>
            </a:r>
            <a:r>
              <a:rPr lang="ru-RU" sz="1200" dirty="0" smtClean="0"/>
              <a:t> - концентрация гемоглобина</a:t>
            </a:r>
          </a:p>
          <a:p>
            <a:r>
              <a:rPr lang="en-US" sz="1200" dirty="0" smtClean="0"/>
              <a:t>S02</a:t>
            </a:r>
            <a:r>
              <a:rPr lang="ru-RU" sz="1200" dirty="0" smtClean="0"/>
              <a:t> - сатурация (насыщение) крови кислородом</a:t>
            </a:r>
          </a:p>
          <a:p>
            <a:r>
              <a:rPr lang="en-US" sz="1200" dirty="0" smtClean="0"/>
              <a:t>F02Hb</a:t>
            </a:r>
            <a:r>
              <a:rPr lang="ru-RU" sz="1200" dirty="0" smtClean="0"/>
              <a:t> - фракция оксигемоглобина (соотношение </a:t>
            </a:r>
            <a:r>
              <a:rPr lang="ru-RU" sz="1200" dirty="0" err="1" smtClean="0"/>
              <a:t>оксигенированного</a:t>
            </a:r>
            <a:r>
              <a:rPr lang="ru-RU" sz="1200" dirty="0" smtClean="0"/>
              <a:t> гемоглобина (связанного О2 ) с общим гемоглобином</a:t>
            </a:r>
          </a:p>
          <a:p>
            <a:r>
              <a:rPr lang="en-US" sz="1200" dirty="0" err="1" smtClean="0"/>
              <a:t>FHHb</a:t>
            </a:r>
            <a:r>
              <a:rPr lang="en-US" sz="1200" dirty="0" smtClean="0"/>
              <a:t> </a:t>
            </a:r>
            <a:r>
              <a:rPr lang="ru-RU" sz="1200" dirty="0" smtClean="0"/>
              <a:t>- фракция </a:t>
            </a:r>
            <a:r>
              <a:rPr lang="ru-RU" sz="1200" dirty="0" err="1" smtClean="0"/>
              <a:t>деоксигемоглобина</a:t>
            </a:r>
            <a:r>
              <a:rPr lang="ru-RU" sz="1200" dirty="0" smtClean="0"/>
              <a:t> – характеризует отношение гемоглобина, несвязанного с кислородом, но способного к его переносу, к общему гемоглобину. высокие значения говорят о наличие в лёгких мёртвых пространств, т.е. кровь проходя через лёгкие не присоединяет к себе кислород - </a:t>
            </a:r>
            <a:r>
              <a:rPr lang="ru-RU" sz="1200" dirty="0" err="1" smtClean="0"/>
              <a:t>дезоксигемоглобин</a:t>
            </a:r>
            <a:r>
              <a:rPr lang="ru-RU" sz="1200" dirty="0" smtClean="0"/>
              <a:t> растёт.</a:t>
            </a:r>
          </a:p>
          <a:p>
            <a:r>
              <a:rPr lang="en-US" sz="1200" dirty="0" err="1" smtClean="0"/>
              <a:t>FCOHb</a:t>
            </a:r>
            <a:r>
              <a:rPr lang="ru-RU" sz="1200" dirty="0" smtClean="0"/>
              <a:t> - фракция карбоксигемоглобина (характеризует гемоглобин, связанный с окисью углерода посредством ковалентной связи, блокирующей место соединения гемоглобина с кислородом. В высоких концентрациях карбоксигемоглобин блокирует способность гемоглобина транспортировать кислород, что может обусловить гипоксию</a:t>
            </a:r>
          </a:p>
          <a:p>
            <a:r>
              <a:rPr lang="en-US" sz="1200" dirty="0" err="1" smtClean="0"/>
              <a:t>FMetHb</a:t>
            </a:r>
            <a:r>
              <a:rPr lang="ru-RU" sz="1200" dirty="0" smtClean="0"/>
              <a:t> - фракция метгемоглобина (в метгемоглобине двухвалентное железо окисляется до трехвалентного, и теряет способность образовывать обратимую связь с кислородом. Метгемоглобин в высоких концентрациях блокирует способность гемоглобина транспортировать кислород, что может обусловить гипоксию.</a:t>
            </a:r>
          </a:p>
          <a:p>
            <a:r>
              <a:rPr lang="en-US" sz="1200" dirty="0" err="1" smtClean="0"/>
              <a:t>FHbF</a:t>
            </a:r>
            <a:r>
              <a:rPr lang="en-US" sz="1200" dirty="0" smtClean="0"/>
              <a:t> </a:t>
            </a:r>
            <a:r>
              <a:rPr lang="ru-RU" sz="1200" dirty="0" smtClean="0"/>
              <a:t>- фракция фетального гемоглобина - высокая </a:t>
            </a:r>
            <a:r>
              <a:rPr lang="ru-RU" sz="1200" dirty="0" err="1" smtClean="0"/>
              <a:t>FHbF</a:t>
            </a:r>
            <a:r>
              <a:rPr lang="ru-RU" sz="1200" dirty="0" smtClean="0"/>
              <a:t> может ухудшить высвобождение кислорода на периферии. В диагностике определение уровня гемоглобина </a:t>
            </a:r>
            <a:r>
              <a:rPr lang="ru-RU" sz="1200" dirty="0" err="1" smtClean="0"/>
              <a:t>hbf</a:t>
            </a:r>
            <a:r>
              <a:rPr lang="ru-RU" sz="1200" dirty="0" smtClean="0"/>
              <a:t> используется в следующих случаях: для определения степени созревания ребенка при недоношенности; для диагностирования гемолитической анемии у грудничка; для определения степени эффективности переливания крови; при подозрении на лейкоз — при заболевании показатель будет повышен; с целью выяснить предрасположенность к гипоксемии или гипоксии.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/>
              <a:t>Приказ Министерства здравоохранения РФ от 10 мая 2017 г. № 203н</a:t>
            </a:r>
            <a:br>
              <a:rPr lang="ru-RU" b="1" u="sng" dirty="0" smtClean="0"/>
            </a:br>
            <a:r>
              <a:rPr lang="ru-RU" b="1" u="sng" dirty="0" smtClean="0"/>
              <a:t>"Об утверждении критериев оценки качества медицинской помощи"</a:t>
            </a:r>
            <a:endParaRPr lang="ru-RU" b="1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220559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3.1.18. Критерии качества специализированной медицинской помощи взрослым при септицемии (сепсисе) (коды по МКБ-10: А02.1; А39.2; А40; А41; А42.7; А49.9; В37.7; R57.2)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0073803"/>
              </p:ext>
            </p:extLst>
          </p:nvPr>
        </p:nvGraphicFramePr>
        <p:xfrm>
          <a:off x="395536" y="2611628"/>
          <a:ext cx="8496945" cy="841248"/>
        </p:xfrm>
        <a:graphic>
          <a:graphicData uri="http://schemas.openxmlformats.org/drawingml/2006/table">
            <a:tbl>
              <a:tblPr/>
              <a:tblGrid>
                <a:gridCol w="7038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382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548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0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Выполнено исследование кислотно-основного состояния крови (</a:t>
                      </a:r>
                      <a:r>
                        <a:rPr lang="ru-RU" sz="1600" dirty="0" err="1">
                          <a:latin typeface="Arial"/>
                          <a:ea typeface="Times New Roman"/>
                          <a:cs typeface="Times New Roman"/>
                        </a:rPr>
                        <a:t>рН</a:t>
                      </a: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, РаСO2, РаO2, BE, SB, ВВ, SO2, </a:t>
                      </a:r>
                      <a:r>
                        <a:rPr lang="ru-RU" sz="1600" dirty="0" err="1">
                          <a:latin typeface="Arial"/>
                          <a:ea typeface="Times New Roman"/>
                          <a:cs typeface="Times New Roman"/>
                        </a:rPr>
                        <a:t>HbO</a:t>
                      </a: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) не позднее 1 часа от момента поступления в стационар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Да/Нет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1520" y="3787299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3.15.15. Критерии качества специализированной медицинской помощи взрослым при послеродовом сепсисе (код по МКБ-10: O85)</a:t>
            </a:r>
            <a:endParaRPr lang="ru-RU" sz="24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13509048"/>
              </p:ext>
            </p:extLst>
          </p:nvPr>
        </p:nvGraphicFramePr>
        <p:xfrm>
          <a:off x="395536" y="5085185"/>
          <a:ext cx="8496944" cy="720079"/>
        </p:xfrm>
        <a:graphic>
          <a:graphicData uri="http://schemas.openxmlformats.org/drawingml/2006/table">
            <a:tbl>
              <a:tblPr/>
              <a:tblGrid>
                <a:gridCol w="6962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1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814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20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8.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Выполнено исследование кислотно-основного состояния крови (рН, РаСO2, РаO2, BE, SB, ВВ, SO2, </a:t>
                      </a:r>
                      <a:r>
                        <a:rPr lang="ru-RU" sz="1600" dirty="0" err="1">
                          <a:latin typeface="Arial"/>
                          <a:ea typeface="Times New Roman"/>
                          <a:cs typeface="Times New Roman"/>
                        </a:rPr>
                        <a:t>HbO</a:t>
                      </a: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Да/Нет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/>
              <a:t>Приказ Министерства здравоохранения РФ от 10 мая 2017 г. № 203н</a:t>
            </a:r>
            <a:br>
              <a:rPr lang="ru-RU" b="1" u="sng" dirty="0" smtClean="0"/>
            </a:br>
            <a:r>
              <a:rPr lang="ru-RU" b="1" u="sng" dirty="0" smtClean="0"/>
              <a:t>"Об утверждении критериев оценки качества медицинской помощи"</a:t>
            </a:r>
            <a:endParaRPr lang="ru-RU" b="1" u="sng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124744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3.4.5. Критерии качества специализированной медицинской помощи взрослым и детям при сахарном диабете с комой или </a:t>
            </a:r>
            <a:r>
              <a:rPr lang="ru-RU" sz="2400" dirty="0" err="1" smtClean="0"/>
              <a:t>кетоацидозом</a:t>
            </a:r>
            <a:r>
              <a:rPr lang="ru-RU" sz="2400" dirty="0" smtClean="0"/>
              <a:t> (коды по МКБ-10: Е10.0; Е10.1; Е11.0; E11.1; Е13.0; Е13.1)</a:t>
            </a:r>
            <a:endParaRPr lang="ru-RU" sz="2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91021991"/>
              </p:ext>
            </p:extLst>
          </p:nvPr>
        </p:nvGraphicFramePr>
        <p:xfrm>
          <a:off x="395536" y="2924944"/>
          <a:ext cx="8496943" cy="841248"/>
        </p:xfrm>
        <a:graphic>
          <a:graphicData uri="http://schemas.openxmlformats.org/drawingml/2006/table">
            <a:tbl>
              <a:tblPr/>
              <a:tblGrid>
                <a:gridCol w="7165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08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22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0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7.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Выполнено исследование кислотно-основного состояния крови (рН, РаСO2, РаO2, BE, SB, ВВ, SO2, </a:t>
                      </a:r>
                      <a:r>
                        <a:rPr lang="ru-RU" sz="1600" dirty="0" err="1">
                          <a:latin typeface="Arial"/>
                          <a:ea typeface="Times New Roman"/>
                          <a:cs typeface="Times New Roman"/>
                        </a:rPr>
                        <a:t>HbO</a:t>
                      </a: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) не позднее 1 часа от момента поступления в стационар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Да/Нет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78229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/>
              <a:t>Приказ Министерства здравоохранения РФ от 10 мая 2017 г. № 203н</a:t>
            </a:r>
            <a:br>
              <a:rPr lang="ru-RU" b="1" u="sng" dirty="0" smtClean="0"/>
            </a:br>
            <a:r>
              <a:rPr lang="ru-RU" b="1" u="sng" dirty="0" smtClean="0"/>
              <a:t>"Об утверждении критериев оценки качества медицинской помощи"</a:t>
            </a:r>
            <a:endParaRPr lang="ru-RU" b="1" u="sng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985952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3.16. Критерии качества при отдельных состояниях, возникающих в перинатальном периоде</a:t>
            </a:r>
          </a:p>
          <a:p>
            <a:r>
              <a:rPr lang="ru-RU" sz="2400" dirty="0" smtClean="0"/>
              <a:t>3.16.1. Критерии качества специализированной медицинской помощи детям при замедленном росте и недостаточности питания плода (код по МКБ-10: Р05)</a:t>
            </a:r>
            <a:endParaRPr lang="ru-RU" sz="24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62353119"/>
              </p:ext>
            </p:extLst>
          </p:nvPr>
        </p:nvGraphicFramePr>
        <p:xfrm>
          <a:off x="395536" y="2924944"/>
          <a:ext cx="8496943" cy="841248"/>
        </p:xfrm>
        <a:graphic>
          <a:graphicData uri="http://schemas.openxmlformats.org/drawingml/2006/table">
            <a:tbl>
              <a:tblPr/>
              <a:tblGrid>
                <a:gridCol w="7165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123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80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0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Выполнено исследование кислотно-основного состояния крови (рН, РаСO2, РаO2, BE) не реже 1 раза в 24 часа (при дыхательной недостаточности)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Да/Нет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95535" y="4017838"/>
            <a:ext cx="84969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3.16.2. Критерии качества специализированной медицинской помощи детям при расстройствах, связанных с укорочением срока беременности и малой массой тела при рождении (код по МКБ-10: Р07)</a:t>
            </a:r>
            <a:endParaRPr lang="ru-RU" sz="2400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3770984"/>
              </p:ext>
            </p:extLst>
          </p:nvPr>
        </p:nvGraphicFramePr>
        <p:xfrm>
          <a:off x="395534" y="5663440"/>
          <a:ext cx="8496943" cy="841248"/>
        </p:xfrm>
        <a:graphic>
          <a:graphicData uri="http://schemas.openxmlformats.org/drawingml/2006/table">
            <a:tbl>
              <a:tblPr/>
              <a:tblGrid>
                <a:gridCol w="7165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081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22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0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Выполнено исследование кислотно-основного состояния крови (</a:t>
                      </a:r>
                      <a:r>
                        <a:rPr lang="ru-RU" sz="1600" dirty="0" err="1">
                          <a:latin typeface="Arial"/>
                          <a:ea typeface="Times New Roman"/>
                          <a:cs typeface="Times New Roman"/>
                        </a:rPr>
                        <a:t>рН</a:t>
                      </a: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, РаСO2, РаO2, BE) не реже 1 раз в 24 часа (при дыхательной недостаточности)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Да/Нет</a:t>
                      </a: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424721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3017</Words>
  <Application>Microsoft Office PowerPoint</Application>
  <PresentationFormat>Экран (4:3)</PresentationFormat>
  <Paragraphs>248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Правила организации исследования газового и кислотно-щелочного состава крови в специализированной медицинской помощи</vt:lpstr>
      <vt:lpstr>Кодирование по МКБ 10</vt:lpstr>
      <vt:lpstr>МИНИСТЕРСТВО ЗДРАВООХРАНЕНИЯ И СОЦИАЛЬНОГО РАЗВИТИЯ РОССИЙСКОЙ ФЕДЕРАЦИИ  ПРИКАЗ от 23 июля 2010 г. N 541н (ред. от 09.04.2018) ОБ УТВЕРЖДЕНИИ ЕДИНОГО КВАЛИФИКАЦИОННОГО СПРАВОЧНИКА ДОЛЖНОСТЕЙ РУКОВОДИТЕЛЕЙ, СПЕЦИАЛИСТОВ И СЛУЖАЩИХ, РАЗДЕЛ "КВАЛИФИКАЦИОННЫЕ ХАРАКТЕРИСТИКИ ДОЛЖНОСТЕЙ РАБОТНИКОВ В СФЕРЕ ЗДРАВООХРАНЕНИЯ"</vt:lpstr>
      <vt:lpstr>Слайд 4</vt:lpstr>
      <vt:lpstr>ГОСТ Р 55991.5-2014 Медицинские изделия для диагностики ин витро. Часть 5. Автоматические анализаторы для определения газов крови, метаболитов и кислотно-щелочного состояния. Технические требования для государственных закупок НАЦИОНАЛЬНЫЙ СТАНДАРТ РОССИЙСКОЙ ФЕДЕРАЦИИ МЕДИЦИНСКИЕ ИЗДЕЛИЯ ДЛЯ ДИАГНОСТИКИ ИН ВИТРО Часть 5</vt:lpstr>
      <vt:lpstr>ГОСТ Р 55991.5-2014 Медицинские изделия для диагностики ин витро. Часть 5. Автоматические анализаторы для определения газов крови, метаболитов и кислотно-щелочного состояния. Технические требования для государственных закупок НАЦИОНАЛЬНЫЙ СТАНДАРТ РОССИЙСКОЙ ФЕДЕРАЦИИ МЕДИЦИНСКИЕ ИЗДЕЛИЯ ДЛЯ ДИАГНОСТИКИ ИН ВИТРО Часть 5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мониторинга показателей газового и кислотно-щелочного состава крови в определении тактики ведения больных в отделении анестезиологии и реаниматологии</dc:title>
  <dc:creator>Пользователь</dc:creator>
  <cp:lastModifiedBy>RePack by SPecialiST</cp:lastModifiedBy>
  <cp:revision>171</cp:revision>
  <dcterms:created xsi:type="dcterms:W3CDTF">2020-09-27T13:16:28Z</dcterms:created>
  <dcterms:modified xsi:type="dcterms:W3CDTF">2020-10-28T20:40:20Z</dcterms:modified>
</cp:coreProperties>
</file>