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302" r:id="rId4"/>
    <p:sldId id="288" r:id="rId5"/>
    <p:sldId id="289" r:id="rId6"/>
    <p:sldId id="303" r:id="rId7"/>
    <p:sldId id="291" r:id="rId8"/>
    <p:sldId id="306" r:id="rId9"/>
    <p:sldId id="305" r:id="rId10"/>
    <p:sldId id="307" r:id="rId11"/>
    <p:sldId id="317" r:id="rId12"/>
    <p:sldId id="308" r:id="rId13"/>
    <p:sldId id="309" r:id="rId14"/>
    <p:sldId id="290" r:id="rId15"/>
    <p:sldId id="312" r:id="rId16"/>
    <p:sldId id="292" r:id="rId17"/>
    <p:sldId id="313" r:id="rId18"/>
    <p:sldId id="314" r:id="rId19"/>
    <p:sldId id="315" r:id="rId20"/>
    <p:sldId id="316" r:id="rId21"/>
    <p:sldId id="298" r:id="rId22"/>
    <p:sldId id="29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 varScale="1">
        <p:scale>
          <a:sx n="80" d="100"/>
          <a:sy n="80" d="100"/>
        </p:scale>
        <p:origin x="145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F52BED-3B08-4288-AEF3-E2820A7DA62A}" type="doc">
      <dgm:prSet loTypeId="urn:microsoft.com/office/officeart/2005/8/layout/pyramid2" loCatId="pyramid" qsTypeId="urn:microsoft.com/office/officeart/2005/8/quickstyle/simple2" qsCatId="simple" csTypeId="urn:microsoft.com/office/officeart/2005/8/colors/accent1_3" csCatId="accent1" phldr="1"/>
      <dgm:spPr/>
    </dgm:pt>
    <dgm:pt modelId="{13FE2430-AE39-4FEA-A984-891F1B9F644E}">
      <dgm:prSet custT="1"/>
      <dgm:spPr/>
      <dgm:t>
        <a:bodyPr/>
        <a:lstStyle/>
        <a:p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Обследован  21 ребенок, находивших на лечении в неврологическом отделении </a:t>
          </a:r>
        </a:p>
        <a:p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КУ «Городская детская клиническая больница №5 г. Донецка»</a:t>
          </a:r>
        </a:p>
        <a:p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по поводу вегетативной дисфункции. </a:t>
          </a:r>
        </a:p>
        <a:p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 всех пациентов выявлена нестабильность шейного отдела позвоночника.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A2274B6-92AF-4AB2-B66C-5F704D9772CD}" type="parTrans" cxnId="{A6FB704D-5807-4C1E-9085-BF077105F93F}">
      <dgm:prSet/>
      <dgm:spPr/>
      <dgm:t>
        <a:bodyPr/>
        <a:lstStyle/>
        <a:p>
          <a:endParaRPr lang="ru-RU"/>
        </a:p>
      </dgm:t>
    </dgm:pt>
    <dgm:pt modelId="{698A33DC-9F21-4291-AE48-F324103DF86F}" type="sibTrans" cxnId="{A6FB704D-5807-4C1E-9085-BF077105F93F}">
      <dgm:prSet/>
      <dgm:spPr/>
      <dgm:t>
        <a:bodyPr/>
        <a:lstStyle/>
        <a:p>
          <a:endParaRPr lang="ru-RU"/>
        </a:p>
      </dgm:t>
    </dgm:pt>
    <dgm:pt modelId="{938E5D98-9DF4-4DD0-9578-EA8DDD69B413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Дети были в возрасте 7-17 лет.</a:t>
          </a:r>
        </a:p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7-14 лет – 9 (42,9%), 4-17 лет – 12 (57,1%). </a:t>
          </a:r>
        </a:p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Преобладали девочки – 13 (61,9%), мальчиков было 8 (38,1%). 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FAAD54E-BF8A-481D-A54C-D991FEACBF4F}" type="parTrans" cxnId="{9954FC3E-FC1C-41EA-A022-3A80072D763C}">
      <dgm:prSet/>
      <dgm:spPr/>
      <dgm:t>
        <a:bodyPr/>
        <a:lstStyle/>
        <a:p>
          <a:endParaRPr lang="ru-RU"/>
        </a:p>
      </dgm:t>
    </dgm:pt>
    <dgm:pt modelId="{1880EA33-84FC-41C4-AD12-2A6C42774F60}" type="sibTrans" cxnId="{9954FC3E-FC1C-41EA-A022-3A80072D763C}">
      <dgm:prSet/>
      <dgm:spPr/>
      <dgm:t>
        <a:bodyPr/>
        <a:lstStyle/>
        <a:p>
          <a:endParaRPr lang="ru-RU"/>
        </a:p>
      </dgm:t>
    </dgm:pt>
    <dgm:pt modelId="{8C3A4BCB-C1F5-44EC-AC6C-FA9A56805C26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 всех пациентов проводилась функциональная рентгенография шейного отдела позвоночника, </a:t>
          </a:r>
          <a:r>
            <a:rPr lang="ru-RU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реоэнцефалография</a:t>
          </a:r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(РЭГ),  ультразвуковая допплерография (УЗДГ) сосудов головы  и шеи, ЭКГ.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C7A383C-D4DC-4C13-9552-C7D7981E4DBB}" type="parTrans" cxnId="{7076E833-F7F3-4A7A-94AC-70B382BB97C4}">
      <dgm:prSet/>
      <dgm:spPr/>
      <dgm:t>
        <a:bodyPr/>
        <a:lstStyle/>
        <a:p>
          <a:endParaRPr lang="ru-RU"/>
        </a:p>
      </dgm:t>
    </dgm:pt>
    <dgm:pt modelId="{9C939A7D-3291-4B22-8CAB-1ECEBA39156E}" type="sibTrans" cxnId="{7076E833-F7F3-4A7A-94AC-70B382BB97C4}">
      <dgm:prSet/>
      <dgm:spPr/>
      <dgm:t>
        <a:bodyPr/>
        <a:lstStyle/>
        <a:p>
          <a:endParaRPr lang="ru-RU"/>
        </a:p>
      </dgm:t>
    </dgm:pt>
    <dgm:pt modelId="{F860C53C-F862-4755-83F5-7A19EDBB59D3}">
      <dgm:prSet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возрасте 7-14 лет девочек было 6 (28,6%), </a:t>
          </a:r>
        </a:p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мальчиков 3 (14,3%), </a:t>
          </a:r>
        </a:p>
      </dgm:t>
    </dgm:pt>
    <dgm:pt modelId="{663787A4-4CE8-4E90-9D94-9A86BBF7C3FD}" type="parTrans" cxnId="{A8A7FDAB-8A86-4D5C-B801-1F1DBFAB565E}">
      <dgm:prSet/>
      <dgm:spPr/>
      <dgm:t>
        <a:bodyPr/>
        <a:lstStyle/>
        <a:p>
          <a:endParaRPr lang="ru-RU"/>
        </a:p>
      </dgm:t>
    </dgm:pt>
    <dgm:pt modelId="{12803708-EC0E-4FDC-8EF3-EB7133C8BA74}" type="sibTrans" cxnId="{A8A7FDAB-8A86-4D5C-B801-1F1DBFAB565E}">
      <dgm:prSet/>
      <dgm:spPr/>
      <dgm:t>
        <a:bodyPr/>
        <a:lstStyle/>
        <a:p>
          <a:endParaRPr lang="ru-RU"/>
        </a:p>
      </dgm:t>
    </dgm:pt>
    <dgm:pt modelId="{89399A3E-775C-4DE6-B24D-3538FE76C178}">
      <dgm:prSet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возрасте 14-17 лет девочек – 7 (33,3%),    </a:t>
          </a:r>
        </a:p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мальчиков – 5 (23,8%).</a:t>
          </a:r>
        </a:p>
      </dgm:t>
    </dgm:pt>
    <dgm:pt modelId="{8E83D5A5-7632-47FF-99F2-19CEBE6B027E}" type="parTrans" cxnId="{CBC56DB9-6710-4DAB-B964-6BC9546FDF22}">
      <dgm:prSet/>
      <dgm:spPr/>
      <dgm:t>
        <a:bodyPr/>
        <a:lstStyle/>
        <a:p>
          <a:endParaRPr lang="ru-RU"/>
        </a:p>
      </dgm:t>
    </dgm:pt>
    <dgm:pt modelId="{9EE6E40B-BF8B-4023-9899-27B200D73334}" type="sibTrans" cxnId="{CBC56DB9-6710-4DAB-B964-6BC9546FDF22}">
      <dgm:prSet/>
      <dgm:spPr/>
      <dgm:t>
        <a:bodyPr/>
        <a:lstStyle/>
        <a:p>
          <a:endParaRPr lang="ru-RU"/>
        </a:p>
      </dgm:t>
    </dgm:pt>
    <dgm:pt modelId="{6AEB417F-37F4-49EB-A01F-44E22A5D75CA}" type="pres">
      <dgm:prSet presAssocID="{DFF52BED-3B08-4288-AEF3-E2820A7DA62A}" presName="compositeShape" presStyleCnt="0">
        <dgm:presLayoutVars>
          <dgm:dir/>
          <dgm:resizeHandles/>
        </dgm:presLayoutVars>
      </dgm:prSet>
      <dgm:spPr/>
    </dgm:pt>
    <dgm:pt modelId="{6BF67DFC-7208-4C50-A7E0-7F9C7019826C}" type="pres">
      <dgm:prSet presAssocID="{DFF52BED-3B08-4288-AEF3-E2820A7DA62A}" presName="pyramid" presStyleLbl="node1" presStyleIdx="0" presStyleCnt="1" custLinFactNeighborX="5416"/>
      <dgm:spPr/>
    </dgm:pt>
    <dgm:pt modelId="{896515BB-C2A8-42B9-9989-D18EF12F9E93}" type="pres">
      <dgm:prSet presAssocID="{DFF52BED-3B08-4288-AEF3-E2820A7DA62A}" presName="theList" presStyleCnt="0"/>
      <dgm:spPr/>
    </dgm:pt>
    <dgm:pt modelId="{D684FA31-B6BE-43CD-8197-5D71F9133312}" type="pres">
      <dgm:prSet presAssocID="{13FE2430-AE39-4FEA-A984-891F1B9F644E}" presName="aNode" presStyleLbl="fgAcc1" presStyleIdx="0" presStyleCnt="5" custScaleX="195363" custScaleY="145124" custLinFactY="73390" custLinFactNeighborX="-1462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2AF58-56A0-4BA2-B0F6-88BDF47F057E}" type="pres">
      <dgm:prSet presAssocID="{13FE2430-AE39-4FEA-A984-891F1B9F644E}" presName="aSpace" presStyleCnt="0"/>
      <dgm:spPr/>
    </dgm:pt>
    <dgm:pt modelId="{DDC526A3-3A10-4D79-A657-DAD43699F54C}" type="pres">
      <dgm:prSet presAssocID="{938E5D98-9DF4-4DD0-9578-EA8DDD69B413}" presName="aNode" presStyleLbl="fgAcc1" presStyleIdx="1" presStyleCnt="5" custScaleX="195363" custScaleY="124016" custLinFactY="75394" custLinFactNeighborX="-2292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1799E-9F28-42EC-92FF-69505C44579E}" type="pres">
      <dgm:prSet presAssocID="{938E5D98-9DF4-4DD0-9578-EA8DDD69B413}" presName="aSpace" presStyleCnt="0"/>
      <dgm:spPr/>
    </dgm:pt>
    <dgm:pt modelId="{83C8E0D2-8D38-4040-AD1F-82B79D40BB25}" type="pres">
      <dgm:prSet presAssocID="{89399A3E-775C-4DE6-B24D-3538FE76C178}" presName="aNode" presStyleLbl="fgAcc1" presStyleIdx="2" presStyleCnt="5" custScaleX="195363" custLinFactY="75008" custLinFactNeighborX="-1657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09373-ACF0-4128-900D-4BC323156842}" type="pres">
      <dgm:prSet presAssocID="{89399A3E-775C-4DE6-B24D-3538FE76C178}" presName="aSpace" presStyleCnt="0"/>
      <dgm:spPr/>
    </dgm:pt>
    <dgm:pt modelId="{BD522F76-3C39-4E22-BB11-8A5370073312}" type="pres">
      <dgm:prSet presAssocID="{F860C53C-F862-4755-83F5-7A19EDBB59D3}" presName="aNode" presStyleLbl="fgAcc1" presStyleIdx="3" presStyleCnt="5" custScaleX="195363" custLinFactY="71909" custLinFactNeighborX="-1856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95721-D2E7-463C-B8E9-68C0E23725B4}" type="pres">
      <dgm:prSet presAssocID="{F860C53C-F862-4755-83F5-7A19EDBB59D3}" presName="aSpace" presStyleCnt="0"/>
      <dgm:spPr/>
    </dgm:pt>
    <dgm:pt modelId="{219211AB-B3ED-405E-9218-7F29CCABB949}" type="pres">
      <dgm:prSet presAssocID="{8C3A4BCB-C1F5-44EC-AC6C-FA9A56805C26}" presName="aNode" presStyleLbl="fgAcc1" presStyleIdx="4" presStyleCnt="5" custScaleX="195363" custLinFactY="68811" custLinFactNeighborX="-2027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0DA91-FF29-4D1C-B820-63B9104E65ED}" type="pres">
      <dgm:prSet presAssocID="{8C3A4BCB-C1F5-44EC-AC6C-FA9A56805C26}" presName="aSpace" presStyleCnt="0"/>
      <dgm:spPr/>
    </dgm:pt>
  </dgm:ptLst>
  <dgm:cxnLst>
    <dgm:cxn modelId="{A6FB704D-5807-4C1E-9085-BF077105F93F}" srcId="{DFF52BED-3B08-4288-AEF3-E2820A7DA62A}" destId="{13FE2430-AE39-4FEA-A984-891F1B9F644E}" srcOrd="0" destOrd="0" parTransId="{CA2274B6-92AF-4AB2-B66C-5F704D9772CD}" sibTransId="{698A33DC-9F21-4291-AE48-F324103DF86F}"/>
    <dgm:cxn modelId="{9954FC3E-FC1C-41EA-A022-3A80072D763C}" srcId="{DFF52BED-3B08-4288-AEF3-E2820A7DA62A}" destId="{938E5D98-9DF4-4DD0-9578-EA8DDD69B413}" srcOrd="1" destOrd="0" parTransId="{5FAAD54E-BF8A-481D-A54C-D991FEACBF4F}" sibTransId="{1880EA33-84FC-41C4-AD12-2A6C42774F60}"/>
    <dgm:cxn modelId="{8A4D8809-9DE0-4E86-89DB-B13E4B555D48}" type="presOf" srcId="{F860C53C-F862-4755-83F5-7A19EDBB59D3}" destId="{BD522F76-3C39-4E22-BB11-8A5370073312}" srcOrd="0" destOrd="0" presId="urn:microsoft.com/office/officeart/2005/8/layout/pyramid2"/>
    <dgm:cxn modelId="{14681BA0-7EBD-4171-AEEC-5A6414C719EA}" type="presOf" srcId="{13FE2430-AE39-4FEA-A984-891F1B9F644E}" destId="{D684FA31-B6BE-43CD-8197-5D71F9133312}" srcOrd="0" destOrd="0" presId="urn:microsoft.com/office/officeart/2005/8/layout/pyramid2"/>
    <dgm:cxn modelId="{D104C129-85BE-43EE-AE3F-87F837B4843F}" type="presOf" srcId="{938E5D98-9DF4-4DD0-9578-EA8DDD69B413}" destId="{DDC526A3-3A10-4D79-A657-DAD43699F54C}" srcOrd="0" destOrd="0" presId="urn:microsoft.com/office/officeart/2005/8/layout/pyramid2"/>
    <dgm:cxn modelId="{A8A7FDAB-8A86-4D5C-B801-1F1DBFAB565E}" srcId="{DFF52BED-3B08-4288-AEF3-E2820A7DA62A}" destId="{F860C53C-F862-4755-83F5-7A19EDBB59D3}" srcOrd="3" destOrd="0" parTransId="{663787A4-4CE8-4E90-9D94-9A86BBF7C3FD}" sibTransId="{12803708-EC0E-4FDC-8EF3-EB7133C8BA74}"/>
    <dgm:cxn modelId="{BD369BFB-FFDA-4EDA-935A-598BD381EE7F}" type="presOf" srcId="{89399A3E-775C-4DE6-B24D-3538FE76C178}" destId="{83C8E0D2-8D38-4040-AD1F-82B79D40BB25}" srcOrd="0" destOrd="0" presId="urn:microsoft.com/office/officeart/2005/8/layout/pyramid2"/>
    <dgm:cxn modelId="{7076E833-F7F3-4A7A-94AC-70B382BB97C4}" srcId="{DFF52BED-3B08-4288-AEF3-E2820A7DA62A}" destId="{8C3A4BCB-C1F5-44EC-AC6C-FA9A56805C26}" srcOrd="4" destOrd="0" parTransId="{4C7A383C-D4DC-4C13-9552-C7D7981E4DBB}" sibTransId="{9C939A7D-3291-4B22-8CAB-1ECEBA39156E}"/>
    <dgm:cxn modelId="{CBC56DB9-6710-4DAB-B964-6BC9546FDF22}" srcId="{DFF52BED-3B08-4288-AEF3-E2820A7DA62A}" destId="{89399A3E-775C-4DE6-B24D-3538FE76C178}" srcOrd="2" destOrd="0" parTransId="{8E83D5A5-7632-47FF-99F2-19CEBE6B027E}" sibTransId="{9EE6E40B-BF8B-4023-9899-27B200D73334}"/>
    <dgm:cxn modelId="{434E1D15-7166-421F-A9D1-92310DA1A3E2}" type="presOf" srcId="{DFF52BED-3B08-4288-AEF3-E2820A7DA62A}" destId="{6AEB417F-37F4-49EB-A01F-44E22A5D75CA}" srcOrd="0" destOrd="0" presId="urn:microsoft.com/office/officeart/2005/8/layout/pyramid2"/>
    <dgm:cxn modelId="{588AD30C-99F0-4CB2-A61D-DC1DE9187E9E}" type="presOf" srcId="{8C3A4BCB-C1F5-44EC-AC6C-FA9A56805C26}" destId="{219211AB-B3ED-405E-9218-7F29CCABB949}" srcOrd="0" destOrd="0" presId="urn:microsoft.com/office/officeart/2005/8/layout/pyramid2"/>
    <dgm:cxn modelId="{C7342F6E-6413-4255-B613-21C47EBF60F8}" type="presParOf" srcId="{6AEB417F-37F4-49EB-A01F-44E22A5D75CA}" destId="{6BF67DFC-7208-4C50-A7E0-7F9C7019826C}" srcOrd="0" destOrd="0" presId="urn:microsoft.com/office/officeart/2005/8/layout/pyramid2"/>
    <dgm:cxn modelId="{686341BA-99B6-4199-B59D-416DD4700E89}" type="presParOf" srcId="{6AEB417F-37F4-49EB-A01F-44E22A5D75CA}" destId="{896515BB-C2A8-42B9-9989-D18EF12F9E93}" srcOrd="1" destOrd="0" presId="urn:microsoft.com/office/officeart/2005/8/layout/pyramid2"/>
    <dgm:cxn modelId="{8DCCC91E-E63E-45D3-97D5-7153A3B92D2C}" type="presParOf" srcId="{896515BB-C2A8-42B9-9989-D18EF12F9E93}" destId="{D684FA31-B6BE-43CD-8197-5D71F9133312}" srcOrd="0" destOrd="0" presId="urn:microsoft.com/office/officeart/2005/8/layout/pyramid2"/>
    <dgm:cxn modelId="{0E0C8CF8-255D-41CB-9704-4A53DE669236}" type="presParOf" srcId="{896515BB-C2A8-42B9-9989-D18EF12F9E93}" destId="{B522AF58-56A0-4BA2-B0F6-88BDF47F057E}" srcOrd="1" destOrd="0" presId="urn:microsoft.com/office/officeart/2005/8/layout/pyramid2"/>
    <dgm:cxn modelId="{E1C49FD1-299C-422E-9AD3-6409C4AC4718}" type="presParOf" srcId="{896515BB-C2A8-42B9-9989-D18EF12F9E93}" destId="{DDC526A3-3A10-4D79-A657-DAD43699F54C}" srcOrd="2" destOrd="0" presId="urn:microsoft.com/office/officeart/2005/8/layout/pyramid2"/>
    <dgm:cxn modelId="{3142F91F-8442-410A-B1DC-FB6ED02FBBA2}" type="presParOf" srcId="{896515BB-C2A8-42B9-9989-D18EF12F9E93}" destId="{C681799E-9F28-42EC-92FF-69505C44579E}" srcOrd="3" destOrd="0" presId="urn:microsoft.com/office/officeart/2005/8/layout/pyramid2"/>
    <dgm:cxn modelId="{D62BC85F-FF40-42F5-8EE3-C4E7D8D13237}" type="presParOf" srcId="{896515BB-C2A8-42B9-9989-D18EF12F9E93}" destId="{83C8E0D2-8D38-4040-AD1F-82B79D40BB25}" srcOrd="4" destOrd="0" presId="urn:microsoft.com/office/officeart/2005/8/layout/pyramid2"/>
    <dgm:cxn modelId="{3D062C53-F08B-419E-B3EC-65A0FE82BD4F}" type="presParOf" srcId="{896515BB-C2A8-42B9-9989-D18EF12F9E93}" destId="{CD309373-ACF0-4128-900D-4BC323156842}" srcOrd="5" destOrd="0" presId="urn:microsoft.com/office/officeart/2005/8/layout/pyramid2"/>
    <dgm:cxn modelId="{B697D18B-7AA8-4A7E-8E3B-38B93B01F909}" type="presParOf" srcId="{896515BB-C2A8-42B9-9989-D18EF12F9E93}" destId="{BD522F76-3C39-4E22-BB11-8A5370073312}" srcOrd="6" destOrd="0" presId="urn:microsoft.com/office/officeart/2005/8/layout/pyramid2"/>
    <dgm:cxn modelId="{566C9CDE-D5E9-4EFD-9DCD-BEC55B52D924}" type="presParOf" srcId="{896515BB-C2A8-42B9-9989-D18EF12F9E93}" destId="{9CE95721-D2E7-463C-B8E9-68C0E23725B4}" srcOrd="7" destOrd="0" presId="urn:microsoft.com/office/officeart/2005/8/layout/pyramid2"/>
    <dgm:cxn modelId="{EA719E87-189C-4821-A419-D689DDDB3898}" type="presParOf" srcId="{896515BB-C2A8-42B9-9989-D18EF12F9E93}" destId="{219211AB-B3ED-405E-9218-7F29CCABB949}" srcOrd="8" destOrd="0" presId="urn:microsoft.com/office/officeart/2005/8/layout/pyramid2"/>
    <dgm:cxn modelId="{5DA3061B-9B43-4B36-B824-D54A08B2EB3A}" type="presParOf" srcId="{896515BB-C2A8-42B9-9989-D18EF12F9E93}" destId="{7340DA91-FF29-4D1C-B820-63B9104E65ED}" srcOrd="9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67DFC-7208-4C50-A7E0-7F9C7019826C}">
      <dsp:nvSpPr>
        <dsp:cNvPr id="0" name=""/>
        <dsp:cNvSpPr/>
      </dsp:nvSpPr>
      <dsp:spPr>
        <a:xfrm>
          <a:off x="-264902" y="0"/>
          <a:ext cx="6480720" cy="6480720"/>
        </a:xfrm>
        <a:prstGeom prst="triangl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84FA31-B6BE-43CD-8197-5D71F9133312}">
      <dsp:nvSpPr>
        <dsp:cNvPr id="0" name=""/>
        <dsp:cNvSpPr/>
      </dsp:nvSpPr>
      <dsp:spPr>
        <a:xfrm>
          <a:off x="0" y="1356278"/>
          <a:ext cx="8229603" cy="11891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Обследован  21 ребенок, находивших на лечении в неврологическом отделении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КУ «Городская детская клиническая больница №5 г. Донецка»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по поводу вегетативной дисфункции.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 всех пациентов выявлена нестабильность шейного отдела позвоночника.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8050" y="1414328"/>
        <a:ext cx="8113503" cy="1073068"/>
      </dsp:txXfrm>
    </dsp:sp>
    <dsp:sp modelId="{DDC526A3-3A10-4D79-A657-DAD43699F54C}">
      <dsp:nvSpPr>
        <dsp:cNvPr id="0" name=""/>
        <dsp:cNvSpPr/>
      </dsp:nvSpPr>
      <dsp:spPr>
        <a:xfrm>
          <a:off x="0" y="2664294"/>
          <a:ext cx="8229603" cy="10162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-16617"/>
              <a:satOff val="-22590"/>
              <a:lumOff val="11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Дети были в возрасте 7-17 лет.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7-14 лет – 9 (42,9%), 4-17 лет – 12 (57,1%).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Преобладали девочки – 13 (61,9%), мальчиков было 8 (38,1%). 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9607" y="2713901"/>
        <a:ext cx="8130389" cy="916991"/>
      </dsp:txXfrm>
    </dsp:sp>
    <dsp:sp modelId="{83C8E0D2-8D38-4040-AD1F-82B79D40BB25}">
      <dsp:nvSpPr>
        <dsp:cNvPr id="0" name=""/>
        <dsp:cNvSpPr/>
      </dsp:nvSpPr>
      <dsp:spPr>
        <a:xfrm>
          <a:off x="0" y="3779764"/>
          <a:ext cx="8229603" cy="8194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-33235"/>
              <a:satOff val="-45179"/>
              <a:lumOff val="222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возрасте 14-17 лет девочек – 7 (33,3%), 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мальчиков – 5 (23,8%).</a:t>
          </a:r>
        </a:p>
      </dsp:txBody>
      <dsp:txXfrm>
        <a:off x="40001" y="3819765"/>
        <a:ext cx="8149601" cy="739413"/>
      </dsp:txXfrm>
    </dsp:sp>
    <dsp:sp modelId="{BD522F76-3C39-4E22-BB11-8A5370073312}">
      <dsp:nvSpPr>
        <dsp:cNvPr id="0" name=""/>
        <dsp:cNvSpPr/>
      </dsp:nvSpPr>
      <dsp:spPr>
        <a:xfrm>
          <a:off x="0" y="4676212"/>
          <a:ext cx="8229603" cy="8194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-49852"/>
              <a:satOff val="-67769"/>
              <a:lumOff val="33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возрасте 7-14 лет девочек было 6 (28,6%),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мальчиков 3 (14,3%), </a:t>
          </a:r>
        </a:p>
      </dsp:txBody>
      <dsp:txXfrm>
        <a:off x="40001" y="4716213"/>
        <a:ext cx="8149601" cy="739413"/>
      </dsp:txXfrm>
    </dsp:sp>
    <dsp:sp modelId="{219211AB-B3ED-405E-9218-7F29CCABB949}">
      <dsp:nvSpPr>
        <dsp:cNvPr id="0" name=""/>
        <dsp:cNvSpPr/>
      </dsp:nvSpPr>
      <dsp:spPr>
        <a:xfrm>
          <a:off x="0" y="5572669"/>
          <a:ext cx="8229603" cy="8194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-66469"/>
              <a:satOff val="-90358"/>
              <a:lumOff val="444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 всех пациентов проводилась функциональная рентгенография шейного отдела позвоночника, </a:t>
          </a:r>
          <a:r>
            <a:rPr lang="ru-RU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реоэнцефалография</a:t>
          </a: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(РЭГ),  ультразвуковая допплерография (УЗДГ) сосудов головы  и шеи, ЭКГ.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0001" y="5612670"/>
        <a:ext cx="8149601" cy="739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4EB46C-7EAB-46A1-9B5B-1C42528C1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00A0D8-697E-42DD-8E33-0E765407C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F7E9A4-71C1-43E7-B463-5F9F2ABE4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CE9ED-F864-45D2-ADAF-FD29BC6D24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28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CB2205-2008-4437-8F91-0FCBDC511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78A6B-CC2B-42C4-849B-421BB36640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649505-DAC8-4FEA-B92B-1796446F8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9B6B5-858A-4EB6-92F9-BD5C8AD812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99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CED79A-16D3-4A9D-A4C5-F758F5E1B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8C74AA-CF23-405B-9115-E96842B37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349570-AF22-4268-A421-B0942D858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E28F8-5B7D-4C40-B7E0-47F9C72FB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7504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ED75-0FD8-4DF7-B08C-C6A168CE0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8649B3-F401-4075-8F1D-2FBC372BC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887298-5045-47C8-B3A9-2AB2124B5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88D49-7808-4908-A3CB-7D5025AE84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00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92B501-0E8E-4790-8055-81DFA26E8F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409EB1-B153-44BC-BFF2-1A4C1BBF1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5B1AED-457A-4E5A-AB8D-6FFD10580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883A-81C6-4356-85ED-4F1DFDE54F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063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552BC0-8A3E-44E9-B23F-4EAE3D5012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A6D11F-F8E8-4C7C-AF48-B87F7D9A4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3AED68-4A28-4A3E-8637-FD3253199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FF482-1FB0-4CE2-BD6A-8C54F335BF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220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ADF1AB-988B-4F8D-941B-F09B1E1CC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14145-9119-4B1C-B735-6B635B4FF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7944A5-70BF-48BB-B937-74C01A2C1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90815-C33E-483C-8FAA-ED14049759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247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7407A4-FF11-4A26-AA00-A0A01E902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7374D48-9BFF-4521-A937-ACCD053F5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FF249F-EBB9-4998-A4CF-51AD1D289D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85880-40F9-49A5-A590-464A9F9058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245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2CD20B-BB36-44AB-AC7A-4E2A511DEB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2BD907-BD0F-4156-88CB-058433B19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7F41DA-3207-4AFC-A676-4E0FC1699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42B9-99C6-4049-A30A-1735C785D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28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F2BF30-7ED4-46C1-91C5-C9DBC2B4F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99CC788-5AE2-4F3C-A4A4-BC0DD9125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7D7179A-BD9D-4558-A76C-0852BE082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E22E9-7C9F-457C-99E5-2ABB134513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216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CE177E-A3E7-4370-81B6-F28CD0C3F5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5A92A8-33E5-4ACD-B011-FF31610D7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69C04A-C04E-42F4-B807-2B8EF505D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E9328-54DF-4E6B-AA2D-2240576B7A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686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44266A-B4A5-4C08-A12C-54D361D07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F75F3A-942A-4389-8C5B-130D36FA6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13E171-D0DC-4153-8341-A0DF2054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E4D0-CA29-4E52-A07D-0081BDBCF6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04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E7AAAB-4870-4FA0-A2C9-90A682F79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4C6626-4BC8-4884-A8BD-51898915A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44388" name="Rectangle 4">
            <a:extLst>
              <a:ext uri="{FF2B5EF4-FFF2-40B4-BE49-F238E27FC236}">
                <a16:creationId xmlns:a16="http://schemas.microsoft.com/office/drawing/2014/main" id="{D02274E2-1BF2-4B6B-8B70-C7863354B4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89" name="Rectangle 5">
            <a:extLst>
              <a:ext uri="{FF2B5EF4-FFF2-40B4-BE49-F238E27FC236}">
                <a16:creationId xmlns:a16="http://schemas.microsoft.com/office/drawing/2014/main" id="{272FE476-62E9-443B-9BDE-579D89011E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90" name="Rectangle 6">
            <a:extLst>
              <a:ext uri="{FF2B5EF4-FFF2-40B4-BE49-F238E27FC236}">
                <a16:creationId xmlns:a16="http://schemas.microsoft.com/office/drawing/2014/main" id="{B257B83B-6A25-4164-8934-86971A1A64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8C6746A-B787-4BDF-9E9F-70A6BC1E3E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36222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931CF7A8-B661-44CB-9632-760DFFF263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0313" y="327025"/>
            <a:ext cx="6335712" cy="1966913"/>
          </a:xfrm>
          <a:solidFill>
            <a:schemeClr val="accent1">
              <a:lumMod val="25000"/>
              <a:lumOff val="75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ru-RU" altLang="ru-R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ГОО ВПО ДОННМУ ИМ.М.ГОРЬКОГО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ru-RU" altLang="ru-RU" sz="2800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афедра  пропедевтики педиатрии</a:t>
            </a:r>
            <a:endParaRPr lang="ru-RU" altLang="ru-RU" sz="2800" b="1" dirty="0">
              <a:solidFill>
                <a:srgbClr val="CC0066"/>
              </a:solidFill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ru-RU" altLang="ru-RU" b="1" dirty="0"/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0FA35E17-BD6A-4708-A2FD-F1F5293B4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356" y="3044137"/>
            <a:ext cx="7424669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КЛИНИЧЕСКОЙ КАРТИНЫ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ВЕГЕТАТИВНОЙ ДИСФУНКЦИИ НА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ФОНЕ НЕСТАБИЛЬНОСТИ ШЕЙНОГО </a:t>
            </a:r>
          </a:p>
          <a:p>
            <a:pPr algn="r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ОТДЕЛА ПОЗВОНОЧНИКА</a:t>
            </a: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BA5D2793-450F-4216-BA06-594850B0A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6032182"/>
            <a:ext cx="8641656" cy="49244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tabLst>
                <a:tab pos="1257300" algn="l"/>
              </a:tabLst>
              <a:defRPr/>
            </a:pPr>
            <a:r>
              <a:rPr kumimoji="0" lang="ru-RU" altLang="ru-RU" sz="2600" b="1" i="1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Докладчик: доцент </a:t>
            </a:r>
            <a:r>
              <a:rPr kumimoji="0" lang="ru-RU" altLang="ru-RU" sz="2600" b="1" i="1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Москалюк</a:t>
            </a:r>
            <a:r>
              <a:rPr kumimoji="0" lang="ru-RU" altLang="ru-RU" sz="2600" b="1" i="1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 О.Н. </a:t>
            </a:r>
            <a:endParaRPr kumimoji="0" lang="ru-RU" altLang="ru-RU" sz="26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3077" name="Picture 8" descr="http://novostidonetsk.com/wp-content/uploads/2015/03/DDAsGLrRBU.jpg">
            <a:extLst>
              <a:ext uri="{FF2B5EF4-FFF2-40B4-BE49-F238E27FC236}">
                <a16:creationId xmlns:a16="http://schemas.microsoft.com/office/drawing/2014/main" id="{04540F90-FE77-489A-9AD3-4F6BE06C8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214563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B676-E21D-48C8-A427-2A85A65E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 err="1"/>
              <a:t>Этиопатогенез</a:t>
            </a:r>
            <a:r>
              <a:rPr lang="ru-RU" sz="2800" b="1" dirty="0"/>
              <a:t> вертебробазилярной недостаточности на фоне нестабильности ШОП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FECF1-336A-40CC-A1DB-8B22F2FC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11256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	В результате нестабильности суставов в ШОП формируются </a:t>
            </a:r>
            <a:r>
              <a:rPr lang="ru-RU" sz="2400" dirty="0" err="1"/>
              <a:t>миофасциальные</a:t>
            </a:r>
            <a:r>
              <a:rPr lang="ru-RU" sz="2400" dirty="0"/>
              <a:t> блоки, которые имеют защитный характер и ограничивают подвижность в </a:t>
            </a:r>
            <a:r>
              <a:rPr lang="ru-RU" sz="2400" dirty="0" err="1"/>
              <a:t>гиперобильном</a:t>
            </a:r>
            <a:r>
              <a:rPr lang="ru-RU" sz="2400" dirty="0"/>
              <a:t> суставе.</a:t>
            </a:r>
          </a:p>
          <a:p>
            <a:pPr marL="0" indent="0">
              <a:buNone/>
            </a:pPr>
            <a:r>
              <a:rPr lang="ru-RU" sz="2400" dirty="0"/>
              <a:t>	Длительные </a:t>
            </a:r>
            <a:r>
              <a:rPr lang="ru-RU" sz="2400" dirty="0" err="1"/>
              <a:t>миофасциальные</a:t>
            </a:r>
            <a:r>
              <a:rPr lang="ru-RU" sz="2400" dirty="0"/>
              <a:t> блоки способствуют нарушению трофики тканей, что способствует развитию остеохондроза.</a:t>
            </a:r>
          </a:p>
          <a:p>
            <a:pPr marL="0" indent="0">
              <a:buNone/>
            </a:pPr>
            <a:r>
              <a:rPr lang="ru-RU" sz="2400" dirty="0"/>
              <a:t>	Эти изменения могут приводить к сдавлению корешков спинного мозга, что сопровождается разнообразной клинической симптоматикой, в зависимости от вида нервного волокна, локализации пораженного сегмента и степени поражения. Раздражение вегетативной нервной системы на цервикальном уровне, вызванное остеохондрозом, усиливает симптомы ВБН.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8EA042F9-C34A-412C-8A11-D5DE87BD5646}"/>
              </a:ext>
            </a:extLst>
          </p:cNvPr>
          <p:cNvSpPr/>
          <p:nvPr/>
        </p:nvSpPr>
        <p:spPr>
          <a:xfrm>
            <a:off x="258727" y="1484086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B7347A42-5184-4A1B-BC80-E45CAAF1635D}"/>
              </a:ext>
            </a:extLst>
          </p:cNvPr>
          <p:cNvSpPr/>
          <p:nvPr/>
        </p:nvSpPr>
        <p:spPr>
          <a:xfrm>
            <a:off x="258727" y="3068960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B39526B0-7787-4615-8A31-764AEA5380E5}"/>
              </a:ext>
            </a:extLst>
          </p:cNvPr>
          <p:cNvSpPr/>
          <p:nvPr/>
        </p:nvSpPr>
        <p:spPr>
          <a:xfrm>
            <a:off x="258727" y="4221088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555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A5EB0-1F73-4972-AE55-9BF8A506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551608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Взаимосвязь основных звеньев патогенеза диспластической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нестабильности шейного отдела позвоночника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(«Большой патологический круг диспластической нестабильности ШОП»)</a:t>
            </a:r>
            <a:r>
              <a:rPr lang="ru-RU" sz="2000" dirty="0"/>
              <a:t> 					</a:t>
            </a:r>
            <a:r>
              <a:rPr lang="ru-RU" sz="2000" dirty="0">
                <a:solidFill>
                  <a:srgbClr val="002060"/>
                </a:solidFill>
              </a:rPr>
              <a:t>Кравченко А.И.,</a:t>
            </a:r>
            <a:r>
              <a:rPr lang="en-US" sz="2000">
                <a:solidFill>
                  <a:srgbClr val="002060"/>
                </a:solidFill>
              </a:rPr>
              <a:t> </a:t>
            </a:r>
            <a:r>
              <a:rPr lang="ru-RU" sz="2000">
                <a:solidFill>
                  <a:srgbClr val="002060"/>
                </a:solidFill>
              </a:rPr>
              <a:t>2019г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90AEF15-0AF8-456D-82A6-2462125B30B8}"/>
              </a:ext>
            </a:extLst>
          </p:cNvPr>
          <p:cNvGrpSpPr/>
          <p:nvPr/>
        </p:nvGrpSpPr>
        <p:grpSpPr>
          <a:xfrm>
            <a:off x="448884" y="1476180"/>
            <a:ext cx="8237917" cy="5661630"/>
            <a:chOff x="433124" y="1177864"/>
            <a:chExt cx="8237917" cy="5661630"/>
          </a:xfrm>
        </p:grpSpPr>
        <p:sp>
          <p:nvSpPr>
            <p:cNvPr id="7" name="Стрелка: круговая 6">
              <a:extLst>
                <a:ext uri="{FF2B5EF4-FFF2-40B4-BE49-F238E27FC236}">
                  <a16:creationId xmlns:a16="http://schemas.microsoft.com/office/drawing/2014/main" id="{19B4235E-2CAF-4A58-A7F4-2D205E5FA86B}"/>
                </a:ext>
              </a:extLst>
            </p:cNvPr>
            <p:cNvSpPr/>
            <p:nvPr/>
          </p:nvSpPr>
          <p:spPr>
            <a:xfrm>
              <a:off x="1521822" y="1177864"/>
              <a:ext cx="6453314" cy="5661630"/>
            </a:xfrm>
            <a:prstGeom prst="circularArrow">
              <a:avLst>
                <a:gd name="adj1" fmla="val 8894"/>
                <a:gd name="adj2" fmla="val 824231"/>
                <a:gd name="adj3" fmla="val 11954498"/>
                <a:gd name="adj4" fmla="val 19217816"/>
                <a:gd name="adj5" fmla="val 10090"/>
              </a:avLst>
            </a:prstGeom>
            <a:solidFill>
              <a:srgbClr val="92D05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FF55039F-D6FE-4DB5-B6D7-A9BB89EE534E}"/>
                </a:ext>
              </a:extLst>
            </p:cNvPr>
            <p:cNvSpPr/>
            <p:nvPr/>
          </p:nvSpPr>
          <p:spPr>
            <a:xfrm>
              <a:off x="5015539" y="3587865"/>
              <a:ext cx="3655501" cy="1033688"/>
            </a:xfrm>
            <a:custGeom>
              <a:avLst/>
              <a:gdLst>
                <a:gd name="connsiteX0" fmla="*/ 0 w 3791012"/>
                <a:gd name="connsiteY0" fmla="*/ 176142 h 1056828"/>
                <a:gd name="connsiteX1" fmla="*/ 176142 w 3791012"/>
                <a:gd name="connsiteY1" fmla="*/ 0 h 1056828"/>
                <a:gd name="connsiteX2" fmla="*/ 3614870 w 3791012"/>
                <a:gd name="connsiteY2" fmla="*/ 0 h 1056828"/>
                <a:gd name="connsiteX3" fmla="*/ 3791012 w 3791012"/>
                <a:gd name="connsiteY3" fmla="*/ 176142 h 1056828"/>
                <a:gd name="connsiteX4" fmla="*/ 3791012 w 3791012"/>
                <a:gd name="connsiteY4" fmla="*/ 880686 h 1056828"/>
                <a:gd name="connsiteX5" fmla="*/ 3614870 w 3791012"/>
                <a:gd name="connsiteY5" fmla="*/ 1056828 h 1056828"/>
                <a:gd name="connsiteX6" fmla="*/ 176142 w 3791012"/>
                <a:gd name="connsiteY6" fmla="*/ 1056828 h 1056828"/>
                <a:gd name="connsiteX7" fmla="*/ 0 w 3791012"/>
                <a:gd name="connsiteY7" fmla="*/ 880686 h 1056828"/>
                <a:gd name="connsiteX8" fmla="*/ 0 w 3791012"/>
                <a:gd name="connsiteY8" fmla="*/ 176142 h 1056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91012" h="1056828">
                  <a:moveTo>
                    <a:pt x="0" y="176142"/>
                  </a:moveTo>
                  <a:cubicBezTo>
                    <a:pt x="0" y="78861"/>
                    <a:pt x="78861" y="0"/>
                    <a:pt x="176142" y="0"/>
                  </a:cubicBezTo>
                  <a:lnTo>
                    <a:pt x="3614870" y="0"/>
                  </a:lnTo>
                  <a:cubicBezTo>
                    <a:pt x="3712151" y="0"/>
                    <a:pt x="3791012" y="78861"/>
                    <a:pt x="3791012" y="176142"/>
                  </a:cubicBezTo>
                  <a:lnTo>
                    <a:pt x="3791012" y="880686"/>
                  </a:lnTo>
                  <a:cubicBezTo>
                    <a:pt x="3791012" y="977967"/>
                    <a:pt x="3712151" y="1056828"/>
                    <a:pt x="3614870" y="1056828"/>
                  </a:cubicBezTo>
                  <a:lnTo>
                    <a:pt x="176142" y="1056828"/>
                  </a:lnTo>
                  <a:cubicBezTo>
                    <a:pt x="78861" y="1056828"/>
                    <a:pt x="0" y="977967"/>
                    <a:pt x="0" y="880686"/>
                  </a:cubicBezTo>
                  <a:lnTo>
                    <a:pt x="0" y="17614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170" tIns="120170" rIns="120170" bIns="12017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/>
                <a:t>Слабость </a:t>
              </a:r>
              <a:r>
                <a:rPr lang="ru-RU" sz="2200" kern="1200" dirty="0" err="1"/>
                <a:t>сумочно</a:t>
              </a:r>
              <a:r>
                <a:rPr lang="ru-RU" sz="2200" kern="1200" dirty="0"/>
                <a:t>-связочного аппарат</a:t>
              </a:r>
              <a:r>
                <a:rPr lang="ru-RU" sz="2000" kern="1200" dirty="0"/>
                <a:t>а</a:t>
              </a:r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EDF23974-13F6-4225-88F1-304758B70E1B}"/>
                </a:ext>
              </a:extLst>
            </p:cNvPr>
            <p:cNvSpPr/>
            <p:nvPr/>
          </p:nvSpPr>
          <p:spPr>
            <a:xfrm>
              <a:off x="5097893" y="5193615"/>
              <a:ext cx="3573148" cy="1056828"/>
            </a:xfrm>
            <a:custGeom>
              <a:avLst/>
              <a:gdLst>
                <a:gd name="connsiteX0" fmla="*/ 0 w 3751318"/>
                <a:gd name="connsiteY0" fmla="*/ 190060 h 1140339"/>
                <a:gd name="connsiteX1" fmla="*/ 190060 w 3751318"/>
                <a:gd name="connsiteY1" fmla="*/ 0 h 1140339"/>
                <a:gd name="connsiteX2" fmla="*/ 3561258 w 3751318"/>
                <a:gd name="connsiteY2" fmla="*/ 0 h 1140339"/>
                <a:gd name="connsiteX3" fmla="*/ 3751318 w 3751318"/>
                <a:gd name="connsiteY3" fmla="*/ 190060 h 1140339"/>
                <a:gd name="connsiteX4" fmla="*/ 3751318 w 3751318"/>
                <a:gd name="connsiteY4" fmla="*/ 950279 h 1140339"/>
                <a:gd name="connsiteX5" fmla="*/ 3561258 w 3751318"/>
                <a:gd name="connsiteY5" fmla="*/ 1140339 h 1140339"/>
                <a:gd name="connsiteX6" fmla="*/ 190060 w 3751318"/>
                <a:gd name="connsiteY6" fmla="*/ 1140339 h 1140339"/>
                <a:gd name="connsiteX7" fmla="*/ 0 w 3751318"/>
                <a:gd name="connsiteY7" fmla="*/ 950279 h 1140339"/>
                <a:gd name="connsiteX8" fmla="*/ 0 w 3751318"/>
                <a:gd name="connsiteY8" fmla="*/ 190060 h 114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51318" h="1140339">
                  <a:moveTo>
                    <a:pt x="0" y="190060"/>
                  </a:moveTo>
                  <a:cubicBezTo>
                    <a:pt x="0" y="85093"/>
                    <a:pt x="85093" y="0"/>
                    <a:pt x="190060" y="0"/>
                  </a:cubicBezTo>
                  <a:lnTo>
                    <a:pt x="3561258" y="0"/>
                  </a:lnTo>
                  <a:cubicBezTo>
                    <a:pt x="3666225" y="0"/>
                    <a:pt x="3751318" y="85093"/>
                    <a:pt x="3751318" y="190060"/>
                  </a:cubicBezTo>
                  <a:lnTo>
                    <a:pt x="3751318" y="950279"/>
                  </a:lnTo>
                  <a:cubicBezTo>
                    <a:pt x="3751318" y="1055246"/>
                    <a:pt x="3666225" y="1140339"/>
                    <a:pt x="3561258" y="1140339"/>
                  </a:cubicBezTo>
                  <a:lnTo>
                    <a:pt x="190060" y="1140339"/>
                  </a:lnTo>
                  <a:cubicBezTo>
                    <a:pt x="85093" y="1140339"/>
                    <a:pt x="0" y="1055246"/>
                    <a:pt x="0" y="950279"/>
                  </a:cubicBezTo>
                  <a:lnTo>
                    <a:pt x="0" y="19006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247" tIns="124247" rIns="124247" bIns="124247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/>
                <a:t>Сосудистые нарушения </a:t>
              </a:r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7D0356F5-4BC4-4C7F-8894-BD14DA1D78A5}"/>
                </a:ext>
              </a:extLst>
            </p:cNvPr>
            <p:cNvSpPr/>
            <p:nvPr/>
          </p:nvSpPr>
          <p:spPr>
            <a:xfrm>
              <a:off x="433124" y="1556792"/>
              <a:ext cx="8173554" cy="1056828"/>
            </a:xfrm>
            <a:custGeom>
              <a:avLst/>
              <a:gdLst>
                <a:gd name="connsiteX0" fmla="*/ 0 w 8173554"/>
                <a:gd name="connsiteY0" fmla="*/ 176142 h 1056828"/>
                <a:gd name="connsiteX1" fmla="*/ 176142 w 8173554"/>
                <a:gd name="connsiteY1" fmla="*/ 0 h 1056828"/>
                <a:gd name="connsiteX2" fmla="*/ 7997412 w 8173554"/>
                <a:gd name="connsiteY2" fmla="*/ 0 h 1056828"/>
                <a:gd name="connsiteX3" fmla="*/ 8173554 w 8173554"/>
                <a:gd name="connsiteY3" fmla="*/ 176142 h 1056828"/>
                <a:gd name="connsiteX4" fmla="*/ 8173554 w 8173554"/>
                <a:gd name="connsiteY4" fmla="*/ 880686 h 1056828"/>
                <a:gd name="connsiteX5" fmla="*/ 7997412 w 8173554"/>
                <a:gd name="connsiteY5" fmla="*/ 1056828 h 1056828"/>
                <a:gd name="connsiteX6" fmla="*/ 176142 w 8173554"/>
                <a:gd name="connsiteY6" fmla="*/ 1056828 h 1056828"/>
                <a:gd name="connsiteX7" fmla="*/ 0 w 8173554"/>
                <a:gd name="connsiteY7" fmla="*/ 880686 h 1056828"/>
                <a:gd name="connsiteX8" fmla="*/ 0 w 8173554"/>
                <a:gd name="connsiteY8" fmla="*/ 176142 h 1056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73554" h="1056828">
                  <a:moveTo>
                    <a:pt x="0" y="176142"/>
                  </a:moveTo>
                  <a:cubicBezTo>
                    <a:pt x="0" y="78861"/>
                    <a:pt x="78861" y="0"/>
                    <a:pt x="176142" y="0"/>
                  </a:cubicBezTo>
                  <a:lnTo>
                    <a:pt x="7997412" y="0"/>
                  </a:lnTo>
                  <a:cubicBezTo>
                    <a:pt x="8094693" y="0"/>
                    <a:pt x="8173554" y="78861"/>
                    <a:pt x="8173554" y="176142"/>
                  </a:cubicBezTo>
                  <a:lnTo>
                    <a:pt x="8173554" y="880686"/>
                  </a:lnTo>
                  <a:cubicBezTo>
                    <a:pt x="8173554" y="977967"/>
                    <a:pt x="8094693" y="1056828"/>
                    <a:pt x="7997412" y="1056828"/>
                  </a:cubicBezTo>
                  <a:lnTo>
                    <a:pt x="176142" y="1056828"/>
                  </a:lnTo>
                  <a:cubicBezTo>
                    <a:pt x="78861" y="1056828"/>
                    <a:pt x="0" y="977967"/>
                    <a:pt x="0" y="880686"/>
                  </a:cubicBezTo>
                  <a:lnTo>
                    <a:pt x="0" y="17614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3510" tIns="173510" rIns="173510" bIns="17351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3200" kern="1200" dirty="0"/>
                <a:t>Диспластическая нестабильность шейного отдела позвоночника</a:t>
              </a: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7AEFF3AB-F8D6-4EC9-9D85-6DB66F0AD580}"/>
                </a:ext>
              </a:extLst>
            </p:cNvPr>
            <p:cNvSpPr/>
            <p:nvPr/>
          </p:nvSpPr>
          <p:spPr>
            <a:xfrm>
              <a:off x="433124" y="5193615"/>
              <a:ext cx="3576070" cy="1056828"/>
            </a:xfrm>
            <a:custGeom>
              <a:avLst/>
              <a:gdLst>
                <a:gd name="connsiteX0" fmla="*/ 0 w 2983574"/>
                <a:gd name="connsiteY0" fmla="*/ 176142 h 1056828"/>
                <a:gd name="connsiteX1" fmla="*/ 176142 w 2983574"/>
                <a:gd name="connsiteY1" fmla="*/ 0 h 1056828"/>
                <a:gd name="connsiteX2" fmla="*/ 2807432 w 2983574"/>
                <a:gd name="connsiteY2" fmla="*/ 0 h 1056828"/>
                <a:gd name="connsiteX3" fmla="*/ 2983574 w 2983574"/>
                <a:gd name="connsiteY3" fmla="*/ 176142 h 1056828"/>
                <a:gd name="connsiteX4" fmla="*/ 2983574 w 2983574"/>
                <a:gd name="connsiteY4" fmla="*/ 880686 h 1056828"/>
                <a:gd name="connsiteX5" fmla="*/ 2807432 w 2983574"/>
                <a:gd name="connsiteY5" fmla="*/ 1056828 h 1056828"/>
                <a:gd name="connsiteX6" fmla="*/ 176142 w 2983574"/>
                <a:gd name="connsiteY6" fmla="*/ 1056828 h 1056828"/>
                <a:gd name="connsiteX7" fmla="*/ 0 w 2983574"/>
                <a:gd name="connsiteY7" fmla="*/ 880686 h 1056828"/>
                <a:gd name="connsiteX8" fmla="*/ 0 w 2983574"/>
                <a:gd name="connsiteY8" fmla="*/ 176142 h 1056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83574" h="1056828">
                  <a:moveTo>
                    <a:pt x="0" y="176142"/>
                  </a:moveTo>
                  <a:cubicBezTo>
                    <a:pt x="0" y="78861"/>
                    <a:pt x="78861" y="0"/>
                    <a:pt x="176142" y="0"/>
                  </a:cubicBezTo>
                  <a:lnTo>
                    <a:pt x="2807432" y="0"/>
                  </a:lnTo>
                  <a:cubicBezTo>
                    <a:pt x="2904713" y="0"/>
                    <a:pt x="2983574" y="78861"/>
                    <a:pt x="2983574" y="176142"/>
                  </a:cubicBezTo>
                  <a:lnTo>
                    <a:pt x="2983574" y="880686"/>
                  </a:lnTo>
                  <a:cubicBezTo>
                    <a:pt x="2983574" y="977967"/>
                    <a:pt x="2904713" y="1056828"/>
                    <a:pt x="2807432" y="1056828"/>
                  </a:cubicBezTo>
                  <a:lnTo>
                    <a:pt x="176142" y="1056828"/>
                  </a:lnTo>
                  <a:cubicBezTo>
                    <a:pt x="78861" y="1056828"/>
                    <a:pt x="0" y="977967"/>
                    <a:pt x="0" y="880686"/>
                  </a:cubicBezTo>
                  <a:lnTo>
                    <a:pt x="0" y="17614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170" tIns="120170" rIns="120170" bIns="12017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/>
                <a:t>Снижение минерализации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/>
                <a:t> костной ткани</a:t>
              </a:r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1DFAE074-4007-4CA1-9719-5D2663C1B45D}"/>
                </a:ext>
              </a:extLst>
            </p:cNvPr>
            <p:cNvSpPr/>
            <p:nvPr/>
          </p:nvSpPr>
          <p:spPr>
            <a:xfrm>
              <a:off x="515476" y="3601242"/>
              <a:ext cx="3493717" cy="1056828"/>
            </a:xfrm>
            <a:custGeom>
              <a:avLst/>
              <a:gdLst>
                <a:gd name="connsiteX0" fmla="*/ 0 w 2977741"/>
                <a:gd name="connsiteY0" fmla="*/ 176142 h 1056828"/>
                <a:gd name="connsiteX1" fmla="*/ 176142 w 2977741"/>
                <a:gd name="connsiteY1" fmla="*/ 0 h 1056828"/>
                <a:gd name="connsiteX2" fmla="*/ 2801599 w 2977741"/>
                <a:gd name="connsiteY2" fmla="*/ 0 h 1056828"/>
                <a:gd name="connsiteX3" fmla="*/ 2977741 w 2977741"/>
                <a:gd name="connsiteY3" fmla="*/ 176142 h 1056828"/>
                <a:gd name="connsiteX4" fmla="*/ 2977741 w 2977741"/>
                <a:gd name="connsiteY4" fmla="*/ 880686 h 1056828"/>
                <a:gd name="connsiteX5" fmla="*/ 2801599 w 2977741"/>
                <a:gd name="connsiteY5" fmla="*/ 1056828 h 1056828"/>
                <a:gd name="connsiteX6" fmla="*/ 176142 w 2977741"/>
                <a:gd name="connsiteY6" fmla="*/ 1056828 h 1056828"/>
                <a:gd name="connsiteX7" fmla="*/ 0 w 2977741"/>
                <a:gd name="connsiteY7" fmla="*/ 880686 h 1056828"/>
                <a:gd name="connsiteX8" fmla="*/ 0 w 2977741"/>
                <a:gd name="connsiteY8" fmla="*/ 176142 h 1056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77741" h="1056828">
                  <a:moveTo>
                    <a:pt x="0" y="176142"/>
                  </a:moveTo>
                  <a:cubicBezTo>
                    <a:pt x="0" y="78861"/>
                    <a:pt x="78861" y="0"/>
                    <a:pt x="176142" y="0"/>
                  </a:cubicBezTo>
                  <a:lnTo>
                    <a:pt x="2801599" y="0"/>
                  </a:lnTo>
                  <a:cubicBezTo>
                    <a:pt x="2898880" y="0"/>
                    <a:pt x="2977741" y="78861"/>
                    <a:pt x="2977741" y="176142"/>
                  </a:cubicBezTo>
                  <a:lnTo>
                    <a:pt x="2977741" y="880686"/>
                  </a:lnTo>
                  <a:cubicBezTo>
                    <a:pt x="2977741" y="977967"/>
                    <a:pt x="2898880" y="1056828"/>
                    <a:pt x="2801599" y="1056828"/>
                  </a:cubicBezTo>
                  <a:lnTo>
                    <a:pt x="176142" y="1056828"/>
                  </a:lnTo>
                  <a:cubicBezTo>
                    <a:pt x="78861" y="1056828"/>
                    <a:pt x="0" y="977967"/>
                    <a:pt x="0" y="880686"/>
                  </a:cubicBezTo>
                  <a:lnTo>
                    <a:pt x="0" y="17614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170" tIns="120170" rIns="120170" bIns="12017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/>
                <a:t>Нарушения обмена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065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B676-E21D-48C8-A427-2A85A65E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6745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/>
              <a:t>Клинико-рентгенологические критерии Уайта для определения нестабильности позвоночника: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FECF1-336A-40CC-A1DB-8B22F2FC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75252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	нарушение целостности или функциональная несостоятельность переднего и заднего опорного комплекса;</a:t>
            </a:r>
          </a:p>
          <a:p>
            <a:pPr marL="0" indent="0">
              <a:buNone/>
            </a:pPr>
            <a:r>
              <a:rPr lang="ru-RU" sz="2400" dirty="0"/>
              <a:t>	смещение позвонков в сагиттальной плоскости более 3,5 мм;</a:t>
            </a:r>
          </a:p>
          <a:p>
            <a:pPr marL="0" indent="0">
              <a:buNone/>
            </a:pPr>
            <a:r>
              <a:rPr lang="ru-RU" sz="2400" dirty="0"/>
              <a:t>	увеличение угла между позвонками более 11 градусов;</a:t>
            </a:r>
          </a:p>
          <a:p>
            <a:pPr marL="0" indent="0">
              <a:buNone/>
            </a:pPr>
            <a:r>
              <a:rPr lang="ru-RU" sz="2400" dirty="0"/>
              <a:t>	снижение высоты диска;</a:t>
            </a:r>
          </a:p>
          <a:p>
            <a:pPr marL="0" indent="0">
              <a:buNone/>
            </a:pPr>
            <a:r>
              <a:rPr lang="ru-RU" sz="2400" dirty="0"/>
              <a:t>	повреждение спинного мозга;</a:t>
            </a:r>
          </a:p>
          <a:p>
            <a:pPr marL="0" indent="0">
              <a:buNone/>
            </a:pPr>
            <a:r>
              <a:rPr lang="ru-RU" sz="2400" dirty="0"/>
              <a:t>	повреждение корешков нервов;</a:t>
            </a:r>
          </a:p>
          <a:p>
            <a:pPr marL="0" indent="0">
              <a:buNone/>
            </a:pPr>
            <a:r>
              <a:rPr lang="ru-RU" sz="2400" dirty="0"/>
              <a:t>	облегчение состояния при </a:t>
            </a:r>
            <a:r>
              <a:rPr lang="ru-RU" sz="2400" dirty="0" err="1"/>
              <a:t>тракции</a:t>
            </a:r>
            <a:r>
              <a:rPr lang="ru-RU" sz="2400" dirty="0"/>
              <a:t> (вытяжении) позвоночника;</a:t>
            </a:r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err="1"/>
              <a:t>щажение</a:t>
            </a:r>
            <a:r>
              <a:rPr lang="ru-RU" sz="2400" dirty="0"/>
              <a:t> позвоночника при нагрузке.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8EA042F9-C34A-412C-8A11-D5DE87BD5646}"/>
              </a:ext>
            </a:extLst>
          </p:cNvPr>
          <p:cNvSpPr/>
          <p:nvPr/>
        </p:nvSpPr>
        <p:spPr>
          <a:xfrm>
            <a:off x="260940" y="1907753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B7347A42-5184-4A1B-BC80-E45CAAF1635D}"/>
              </a:ext>
            </a:extLst>
          </p:cNvPr>
          <p:cNvSpPr/>
          <p:nvPr/>
        </p:nvSpPr>
        <p:spPr>
          <a:xfrm>
            <a:off x="257978" y="2736833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B39526B0-7787-4615-8A31-764AEA5380E5}"/>
              </a:ext>
            </a:extLst>
          </p:cNvPr>
          <p:cNvSpPr/>
          <p:nvPr/>
        </p:nvSpPr>
        <p:spPr>
          <a:xfrm>
            <a:off x="262438" y="3539218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AE9B106D-6495-4ED8-8B39-1AF47A34DA64}"/>
              </a:ext>
            </a:extLst>
          </p:cNvPr>
          <p:cNvSpPr/>
          <p:nvPr/>
        </p:nvSpPr>
        <p:spPr>
          <a:xfrm>
            <a:off x="258727" y="4390937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BA4525B6-7732-4353-81C7-E15FEA741A14}"/>
              </a:ext>
            </a:extLst>
          </p:cNvPr>
          <p:cNvSpPr/>
          <p:nvPr/>
        </p:nvSpPr>
        <p:spPr>
          <a:xfrm>
            <a:off x="257978" y="4832901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55B1E6C8-11E4-4E91-8B3D-CFC95BACC990}"/>
              </a:ext>
            </a:extLst>
          </p:cNvPr>
          <p:cNvSpPr/>
          <p:nvPr/>
        </p:nvSpPr>
        <p:spPr>
          <a:xfrm>
            <a:off x="259138" y="5288797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F9EF62C0-BC3E-4126-810D-AEBDD2999D02}"/>
              </a:ext>
            </a:extLst>
          </p:cNvPr>
          <p:cNvSpPr/>
          <p:nvPr/>
        </p:nvSpPr>
        <p:spPr>
          <a:xfrm>
            <a:off x="257978" y="6075070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33B770B6-FB6E-46FC-8142-9AEEAFE8A64A}"/>
              </a:ext>
            </a:extLst>
          </p:cNvPr>
          <p:cNvSpPr/>
          <p:nvPr/>
        </p:nvSpPr>
        <p:spPr>
          <a:xfrm>
            <a:off x="258727" y="3907200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462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2464F-8705-4DDF-9017-870969D65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315475-565F-48D1-B7F3-96DA6A47D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351"/>
            <a:ext cx="8229600" cy="657901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600" dirty="0"/>
              <a:t>Нестабильность позвоночника выявляют при проведении </a:t>
            </a:r>
            <a:r>
              <a:rPr lang="ru-RU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функциональной рентгенографии. </a:t>
            </a:r>
          </a:p>
          <a:p>
            <a:pPr marL="0" indent="0" algn="just">
              <a:buNone/>
            </a:pPr>
            <a:endParaRPr lang="ru-RU" sz="2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Признаками </a:t>
            </a:r>
            <a:r>
              <a:rPr lang="ru-RU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гипермобильности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являются</a:t>
            </a:r>
            <a:r>
              <a:rPr lang="ru-RU" sz="2400" dirty="0"/>
              <a:t>: </a:t>
            </a:r>
          </a:p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300" dirty="0"/>
              <a:t>значительное увеличение ( при разгибании) или уменьшение (при сгибании) угла между </a:t>
            </a:r>
            <a:r>
              <a:rPr lang="ru-RU" sz="2300" dirty="0" err="1"/>
              <a:t>между</a:t>
            </a:r>
            <a:r>
              <a:rPr lang="ru-RU" sz="2300" dirty="0"/>
              <a:t> смежными замыкательными пластинами исследуемом сегменте. </a:t>
            </a:r>
          </a:p>
          <a:p>
            <a:pPr marL="0" indent="0" algn="just">
              <a:buNone/>
            </a:pPr>
            <a:r>
              <a:rPr lang="ru-RU" sz="2300" dirty="0"/>
              <a:t>	Суммарно разница величины углов во время сгибания и разгибания по сравнению с нейтральным положением при </a:t>
            </a:r>
            <a:r>
              <a:rPr lang="ru-RU" sz="2300" dirty="0" err="1"/>
              <a:t>гипермобильности</a:t>
            </a:r>
            <a:r>
              <a:rPr lang="ru-RU" sz="2300" dirty="0"/>
              <a:t> превышает 10 градусов. </a:t>
            </a:r>
          </a:p>
          <a:p>
            <a:pPr marL="0" indent="0" algn="just">
              <a:buNone/>
            </a:pPr>
            <a:r>
              <a:rPr lang="ru-RU" sz="2300" dirty="0"/>
              <a:t>	Нестабильность в исследуемом позвоночном сегменте констатируют при наличии смещения тел смежных позвонков относительно друг друга на 3 мм и более в одном направлении от нейтрального положения.  </a:t>
            </a:r>
            <a:r>
              <a:rPr lang="ru-RU" sz="2200" dirty="0"/>
              <a:t>                                                                                                 </a:t>
            </a:r>
          </a:p>
          <a:p>
            <a:pPr marL="0" indent="0" algn="r">
              <a:buNone/>
            </a:pPr>
            <a:endParaRPr lang="ru-RU" sz="1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МЧС ДНР № 158, 2019 г.</a:t>
            </a:r>
          </a:p>
          <a:p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D13375AE-E0C5-43AB-BC09-CE2B2DF6F50C}"/>
              </a:ext>
            </a:extLst>
          </p:cNvPr>
          <p:cNvSpPr/>
          <p:nvPr/>
        </p:nvSpPr>
        <p:spPr>
          <a:xfrm>
            <a:off x="578422" y="2080906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96744E40-031F-4634-A548-C2CFB970644A}"/>
              </a:ext>
            </a:extLst>
          </p:cNvPr>
          <p:cNvSpPr/>
          <p:nvPr/>
        </p:nvSpPr>
        <p:spPr>
          <a:xfrm>
            <a:off x="578422" y="3228685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E8031F19-AC6A-4F92-B821-42C7D1EF99C6}"/>
              </a:ext>
            </a:extLst>
          </p:cNvPr>
          <p:cNvSpPr/>
          <p:nvPr/>
        </p:nvSpPr>
        <p:spPr>
          <a:xfrm>
            <a:off x="578422" y="4653136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6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CE6D9-DA3F-4A7E-B739-CE9AE621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268760"/>
            <a:ext cx="7560840" cy="4752528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i="1" dirty="0"/>
              <a:t>Цель работы: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изучить клиническую картину детей с вегетативной дисфункцией, имеющих  нестабильность шейного отдела позвоночника</a:t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8CFF56-914E-4AEF-ADF4-EDC86CF1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3284984"/>
            <a:ext cx="8856984" cy="3240360"/>
          </a:xfrm>
        </p:spPr>
        <p:txBody>
          <a:bodyPr/>
          <a:lstStyle/>
          <a:p>
            <a:pPr algn="just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4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0F1B43-D698-4DF3-8F2C-02D64BE9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0" y="116632"/>
            <a:ext cx="4032448" cy="136815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sz="3800" b="1" dirty="0"/>
              <a:t/>
            </a:r>
            <a:br>
              <a:rPr lang="ru-RU" sz="3800" b="1" dirty="0"/>
            </a:br>
            <a:r>
              <a:rPr lang="ru-RU" sz="2800" b="1" dirty="0"/>
              <a:t>Материал и методы исследования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2B39ECD-2797-40BE-A13B-9D58124B5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922529"/>
              </p:ext>
            </p:extLst>
          </p:nvPr>
        </p:nvGraphicFramePr>
        <p:xfrm>
          <a:off x="457200" y="116632"/>
          <a:ext cx="82296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89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B4986-6AC2-44DA-84DA-B67A3C67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/>
              <a:t>Жалобы детей с вегетативной дисфункцией на фоне нестабильности ШОП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E1CF8-1F18-4D74-AE6D-ED02CBA0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84576"/>
          </a:xfrm>
        </p:spPr>
        <p:txBody>
          <a:bodyPr/>
          <a:lstStyle/>
          <a:p>
            <a:r>
              <a:rPr lang="ru-RU" sz="3000" dirty="0"/>
              <a:t>Головная боль – 21 (100%)</a:t>
            </a:r>
          </a:p>
          <a:p>
            <a:r>
              <a:rPr lang="ru-RU" sz="3000" dirty="0"/>
              <a:t>Эмоциональная лабильность - 21 (100%)</a:t>
            </a:r>
          </a:p>
          <a:p>
            <a:r>
              <a:rPr lang="ru-RU" sz="3000" dirty="0"/>
              <a:t>Головокружение – 18 (85,7%)</a:t>
            </a:r>
          </a:p>
          <a:p>
            <a:r>
              <a:rPr lang="ru-RU" sz="3000" dirty="0"/>
              <a:t>Потемнение в глазах – 16 (76,2%)</a:t>
            </a:r>
          </a:p>
          <a:p>
            <a:r>
              <a:rPr lang="ru-RU" sz="3000" dirty="0"/>
              <a:t>Боль в шее – 15 (71,4%)</a:t>
            </a:r>
          </a:p>
          <a:p>
            <a:r>
              <a:rPr lang="ru-RU" sz="3000" dirty="0"/>
              <a:t>Тошнота/рвота – 12 (57,1%)</a:t>
            </a:r>
          </a:p>
          <a:p>
            <a:r>
              <a:rPr lang="ru-RU" sz="3000" dirty="0"/>
              <a:t>Повышенная утомляемость 11 (52,4%)</a:t>
            </a:r>
          </a:p>
          <a:p>
            <a:r>
              <a:rPr lang="ru-RU" sz="3000" dirty="0"/>
              <a:t>Слабость – 10 (47,6%)</a:t>
            </a:r>
          </a:p>
          <a:p>
            <a:r>
              <a:rPr lang="ru-RU" sz="3000" dirty="0"/>
              <a:t>Обмороки – 10 чел (47,6%)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898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B4986-6AC2-44DA-84DA-B67A3C67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/>
              <a:t>Жалобы детей с вегетативной дисфункцией на фоне нестабильности ШОП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E1CF8-1F18-4D74-AE6D-ED02CBA0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00600"/>
          </a:xfrm>
        </p:spPr>
        <p:txBody>
          <a:bodyPr/>
          <a:lstStyle/>
          <a:p>
            <a:r>
              <a:rPr lang="ru-RU" sz="3000" dirty="0"/>
              <a:t>Холодные конечности – 4 чел (19,0%)</a:t>
            </a:r>
          </a:p>
          <a:p>
            <a:r>
              <a:rPr lang="ru-RU" sz="3000" dirty="0"/>
              <a:t>Шум в ушах 9 (42,8%)</a:t>
            </a:r>
          </a:p>
          <a:p>
            <a:r>
              <a:rPr lang="ru-RU" sz="3000" dirty="0"/>
              <a:t>Нарушение сна – 6 чел (28,6%)</a:t>
            </a:r>
          </a:p>
          <a:p>
            <a:r>
              <a:rPr lang="ru-RU" sz="3000" dirty="0"/>
              <a:t>«Хруст» при вращательных движениях головой  - 5 (23,8%)</a:t>
            </a:r>
          </a:p>
          <a:p>
            <a:r>
              <a:rPr lang="ru-RU" sz="3000" dirty="0"/>
              <a:t>Повышенная потливость ладоней – 2  (9,5%)</a:t>
            </a:r>
          </a:p>
          <a:p>
            <a:r>
              <a:rPr lang="ru-RU" sz="3000" dirty="0"/>
              <a:t>Боль в спине – 2  (9,5%)</a:t>
            </a:r>
          </a:p>
          <a:p>
            <a:r>
              <a:rPr lang="ru-RU" sz="3000" dirty="0"/>
              <a:t>Онемение рук – 1(4,7%)</a:t>
            </a:r>
          </a:p>
          <a:p>
            <a:r>
              <a:rPr lang="ru-RU" sz="3000" dirty="0"/>
              <a:t>Боль в сердце – 1(4,7%)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931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B4986-6AC2-44DA-84DA-B67A3C67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52128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/>
              <a:t>Жалобы, обусловленные  нестабильностью ШОП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E1CF8-1F18-4D74-AE6D-ED02CBA0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420888"/>
            <a:ext cx="8928992" cy="4248472"/>
          </a:xfrm>
        </p:spPr>
        <p:txBody>
          <a:bodyPr/>
          <a:lstStyle/>
          <a:p>
            <a:r>
              <a:rPr lang="ru-RU" dirty="0"/>
              <a:t>Боль в области шеи</a:t>
            </a:r>
          </a:p>
          <a:p>
            <a:r>
              <a:rPr lang="ru-RU" dirty="0"/>
              <a:t>Дискомфорт в области шеи</a:t>
            </a:r>
          </a:p>
          <a:p>
            <a:r>
              <a:rPr lang="ru-RU" dirty="0"/>
              <a:t>Шум в ушах</a:t>
            </a:r>
          </a:p>
          <a:p>
            <a:r>
              <a:rPr lang="ru-RU" dirty="0"/>
              <a:t>«Хруст» при вращательных движениях головой  </a:t>
            </a:r>
          </a:p>
          <a:p>
            <a:r>
              <a:rPr lang="ru-RU" dirty="0"/>
              <a:t>Онемение рук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153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B4986-6AC2-44DA-84DA-B67A3C67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65618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/>
              <a:t>Особенности неврологического статуса детей </a:t>
            </a:r>
            <a:br>
              <a:rPr lang="ru-RU" sz="2800" b="1" dirty="0"/>
            </a:br>
            <a:r>
              <a:rPr lang="ru-RU" sz="2800" b="1" dirty="0"/>
              <a:t>с вегетативной дисфункцией на фоне нестабильности ШОП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E1CF8-1F18-4D74-AE6D-ED02CBA0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420888"/>
            <a:ext cx="8928992" cy="4248472"/>
          </a:xfrm>
        </p:spPr>
        <p:txBody>
          <a:bodyPr/>
          <a:lstStyle/>
          <a:p>
            <a:r>
              <a:rPr lang="ru-RU" sz="2400" dirty="0"/>
              <a:t>Напряжение мышц  шеи и плечевого пояса – 19 (90,5%)</a:t>
            </a:r>
          </a:p>
          <a:p>
            <a:r>
              <a:rPr lang="ru-RU" sz="2400" dirty="0"/>
              <a:t>Болезненность при пальпации </a:t>
            </a:r>
            <a:r>
              <a:rPr lang="ru-RU" sz="2400" dirty="0" err="1"/>
              <a:t>паравертебральной</a:t>
            </a:r>
            <a:r>
              <a:rPr lang="ru-RU" sz="2400" dirty="0"/>
              <a:t> зоны и остистых отростков- 14 (66,7%)</a:t>
            </a:r>
          </a:p>
          <a:p>
            <a:r>
              <a:rPr lang="ru-RU" sz="2400" dirty="0"/>
              <a:t>Мышечная гипотония - 12 (57,1%) </a:t>
            </a:r>
          </a:p>
          <a:p>
            <a:r>
              <a:rPr lang="ru-RU" sz="2400" dirty="0"/>
              <a:t>Повышение коленного рефлекса - 12 (57,1%)</a:t>
            </a:r>
          </a:p>
          <a:p>
            <a:r>
              <a:rPr lang="ru-RU" sz="2400" dirty="0"/>
              <a:t>«Хруст» при вращательных движениях головой  - 5 (23,8%)</a:t>
            </a:r>
          </a:p>
          <a:p>
            <a:r>
              <a:rPr lang="ru-RU" sz="2400" dirty="0"/>
              <a:t>Ограничение подвижности в шейном отделе позвоночника - 4  (19,0%)</a:t>
            </a:r>
          </a:p>
          <a:p>
            <a:r>
              <a:rPr lang="ru-RU" sz="2400" dirty="0"/>
              <a:t>Асимметрия носогубных складок - 2  (9,5%)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88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C9344-F44A-462B-A40C-62360BC2C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1514"/>
            <a:ext cx="8229600" cy="101724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Нестабильность шейного отдела позвоночника (ШОП)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58B392-328B-409A-9F46-4261E157C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Является одной из наиболее часто встречающихся форм краниовертебральной патологии у взрослых и, наряду с деформациями позвоночника, у детей.  </a:t>
            </a:r>
          </a:p>
          <a:p>
            <a:pPr marL="0" indent="0" algn="just">
              <a:buNone/>
            </a:pPr>
            <a:r>
              <a:rPr lang="ru-RU" sz="2400" dirty="0"/>
              <a:t>В последние годы отмечается нарастающий интерес к заболеваниям, возникающим   на  фоне  краниовертебральной патологии. Одно из таких заболеваний – вегетативная дисфункция. </a:t>
            </a:r>
          </a:p>
          <a:p>
            <a:pPr marL="0" indent="0" algn="just">
              <a:buNone/>
            </a:pPr>
            <a:r>
              <a:rPr lang="ru-RU" sz="2400" dirty="0"/>
              <a:t>Актуальность изучения проблемы вегетативной дисфункции и нестабильности шейного отдела позвоночника в детском возрасте обусловлена не только нарастающей частотой обоих состояний.   Проблема имеет междисциплинарный характер: медицинский, педагогический и социальный. </a:t>
            </a:r>
          </a:p>
          <a:p>
            <a:pPr algn="just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C5152393-7BA7-44E5-B8BD-83F2DB871B27}"/>
              </a:ext>
            </a:extLst>
          </p:cNvPr>
          <p:cNvSpPr/>
          <p:nvPr/>
        </p:nvSpPr>
        <p:spPr>
          <a:xfrm>
            <a:off x="87524" y="1700808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BFAD62ED-4576-496D-BA42-56BD61E92FC1}"/>
              </a:ext>
            </a:extLst>
          </p:cNvPr>
          <p:cNvSpPr/>
          <p:nvPr/>
        </p:nvSpPr>
        <p:spPr>
          <a:xfrm>
            <a:off x="87524" y="2826644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7A26AA85-55E2-45C7-B25C-3D29744CFED3}"/>
              </a:ext>
            </a:extLst>
          </p:cNvPr>
          <p:cNvSpPr/>
          <p:nvPr/>
        </p:nvSpPr>
        <p:spPr>
          <a:xfrm>
            <a:off x="87524" y="4437112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144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B4986-6AC2-44DA-84DA-B67A3C67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273630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rgbClr val="FF0000"/>
                </a:solidFill>
              </a:rPr>
              <a:t>Особенности УЗДГ сосудов головы и шеи у</a:t>
            </a:r>
            <a:r>
              <a:rPr lang="ru-RU" sz="2600" dirty="0">
                <a:solidFill>
                  <a:srgbClr val="FF0000"/>
                </a:solidFill>
              </a:rPr>
              <a:t> 	</a:t>
            </a:r>
            <a:r>
              <a:rPr lang="ru-RU" sz="2600" b="1" dirty="0">
                <a:solidFill>
                  <a:srgbClr val="FF0000"/>
                </a:solidFill>
              </a:rPr>
              <a:t>детей с вегетативной дисфункцией на фоне 	нестабильности ШОП: </a:t>
            </a:r>
            <a:r>
              <a:rPr lang="ru-RU" sz="2600" b="1" dirty="0">
                <a:solidFill>
                  <a:srgbClr val="002060"/>
                </a:solidFill>
              </a:rPr>
              <a:t/>
            </a:r>
            <a:br>
              <a:rPr lang="ru-RU" sz="2600" b="1" dirty="0">
                <a:solidFill>
                  <a:srgbClr val="002060"/>
                </a:solidFill>
              </a:rPr>
            </a:br>
            <a:r>
              <a:rPr lang="ru-RU" sz="2600" b="1" dirty="0">
                <a:solidFill>
                  <a:srgbClr val="002060"/>
                </a:solidFill>
              </a:rPr>
              <a:t> </a:t>
            </a:r>
            <a:br>
              <a:rPr lang="ru-RU" sz="2600" b="1" dirty="0">
                <a:solidFill>
                  <a:srgbClr val="002060"/>
                </a:solidFill>
              </a:rPr>
            </a:br>
            <a:r>
              <a:rPr lang="ru-RU" sz="2600" dirty="0" err="1">
                <a:solidFill>
                  <a:srgbClr val="002060"/>
                </a:solidFill>
              </a:rPr>
              <a:t>Ассиметрия</a:t>
            </a:r>
            <a:r>
              <a:rPr lang="ru-RU" sz="2600" dirty="0">
                <a:solidFill>
                  <a:srgbClr val="002060"/>
                </a:solidFill>
              </a:rPr>
              <a:t>  кровенаполнения позвоночных артерий;</a:t>
            </a:r>
            <a:br>
              <a:rPr lang="ru-RU" sz="2600" dirty="0">
                <a:solidFill>
                  <a:srgbClr val="002060"/>
                </a:solidFill>
              </a:rPr>
            </a:br>
            <a:r>
              <a:rPr lang="ru-RU" sz="2600" dirty="0" err="1">
                <a:solidFill>
                  <a:srgbClr val="002060"/>
                </a:solidFill>
              </a:rPr>
              <a:t>Ассиметрия</a:t>
            </a:r>
            <a:r>
              <a:rPr lang="ru-RU" sz="2600" dirty="0">
                <a:solidFill>
                  <a:srgbClr val="002060"/>
                </a:solidFill>
              </a:rPr>
              <a:t>  кровенаполнения  сонных артерий; </a:t>
            </a:r>
            <a:br>
              <a:rPr lang="ru-RU" sz="2600" dirty="0">
                <a:solidFill>
                  <a:srgbClr val="002060"/>
                </a:solidFill>
              </a:rPr>
            </a:br>
            <a:r>
              <a:rPr lang="ru-RU" sz="2600" dirty="0">
                <a:solidFill>
                  <a:srgbClr val="002060"/>
                </a:solidFill>
              </a:rPr>
              <a:t>Застойные проявления;</a:t>
            </a:r>
            <a:br>
              <a:rPr lang="ru-RU" sz="2600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E1CF8-1F18-4D74-AE6D-ED02CBA0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3140968"/>
            <a:ext cx="8928992" cy="3528392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>
                <a:solidFill>
                  <a:srgbClr val="FFFF00"/>
                </a:solidFill>
              </a:rPr>
              <a:t>Особенности РЭГ у</a:t>
            </a:r>
            <a:r>
              <a:rPr lang="ru-RU" sz="2600" dirty="0">
                <a:solidFill>
                  <a:srgbClr val="FFFF00"/>
                </a:solidFill>
              </a:rPr>
              <a:t> </a:t>
            </a:r>
            <a:r>
              <a:rPr lang="ru-RU" sz="2600" b="1" dirty="0">
                <a:solidFill>
                  <a:srgbClr val="FFFF00"/>
                </a:solidFill>
              </a:rPr>
              <a:t>детей с вегетативной</a:t>
            </a:r>
            <a:endParaRPr lang="ru-RU" sz="2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600" b="1" dirty="0">
                <a:solidFill>
                  <a:srgbClr val="FFFF00"/>
                </a:solidFill>
              </a:rPr>
              <a:t>дисфункцией на фоне нестабильности ШОП:</a:t>
            </a:r>
            <a:endParaRPr lang="ru-RU" sz="2600" dirty="0">
              <a:solidFill>
                <a:srgbClr val="FFFF00"/>
              </a:solidFill>
            </a:endParaRPr>
          </a:p>
          <a:p>
            <a:r>
              <a:rPr lang="ru-RU" sz="2600" dirty="0"/>
              <a:t>Снижение объемного пульсового кровенаполнения в ВБС;</a:t>
            </a:r>
          </a:p>
          <a:p>
            <a:r>
              <a:rPr lang="ru-RU" sz="2600" dirty="0"/>
              <a:t>Церебральная </a:t>
            </a:r>
            <a:r>
              <a:rPr lang="ru-RU" sz="2600" dirty="0" err="1"/>
              <a:t>ангиодистония</a:t>
            </a:r>
            <a:r>
              <a:rPr lang="ru-RU" sz="2600" dirty="0"/>
              <a:t>  по гипертоническому типу в ВБС;</a:t>
            </a:r>
          </a:p>
          <a:p>
            <a:r>
              <a:rPr lang="ru-RU" sz="2600" dirty="0"/>
              <a:t>Затруднение венозного оттока из полости черепа, преимущественно в области ВБС.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970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4CFEB-1B5A-46F1-A4F0-6BAC74F4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86409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15B230-5DB5-4D4B-BDE1-C53CC9B13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	Жалобы детей с вегетативной дисфункцией на фоне нестабильности шейного отдела позвоночника имеют  специфический характер, свидетельствующий о краниовертебральной патологии.</a:t>
            </a:r>
          </a:p>
          <a:p>
            <a:pPr marL="0" indent="0" algn="just">
              <a:buNone/>
            </a:pPr>
            <a:r>
              <a:rPr lang="ru-RU" sz="2000" dirty="0"/>
              <a:t>	</a:t>
            </a:r>
          </a:p>
          <a:p>
            <a:pPr marL="0" indent="0" algn="just">
              <a:buNone/>
            </a:pPr>
            <a:r>
              <a:rPr lang="ru-RU" sz="2000" dirty="0"/>
              <a:t>	Пациенты с вегетативной дисфункцией на фоне нестабильности шейного отдела позвоночника имеют характерные </a:t>
            </a:r>
            <a:r>
              <a:rPr lang="ru-RU" sz="2000" dirty="0" err="1"/>
              <a:t>вертеброгенные</a:t>
            </a:r>
            <a:r>
              <a:rPr lang="ru-RU" sz="2000" dirty="0"/>
              <a:t> симптомы,  выявление которых возможно на этапе объективного обследования ребенка педиатром.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	Для подтверждения нестабильности шейного отдела позвоночника необходимо проведение функциональной рентгенографии.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	Выявление нестабильности шейного отдела позвоночника требует обязательной консультации вертебролога для назначения соответствующего лечения.</a:t>
            </a: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8CEBB50C-EEED-4E08-B4EE-017FF19027E0}"/>
              </a:ext>
            </a:extLst>
          </p:cNvPr>
          <p:cNvSpPr/>
          <p:nvPr/>
        </p:nvSpPr>
        <p:spPr>
          <a:xfrm>
            <a:off x="334813" y="1274242"/>
            <a:ext cx="402433" cy="291221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898BA336-8332-437C-86FA-50D7C8E6637C}"/>
              </a:ext>
            </a:extLst>
          </p:cNvPr>
          <p:cNvSpPr/>
          <p:nvPr/>
        </p:nvSpPr>
        <p:spPr>
          <a:xfrm>
            <a:off x="334814" y="2635872"/>
            <a:ext cx="402433" cy="291221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795C330D-7E42-40E6-BE31-C6194FC19079}"/>
              </a:ext>
            </a:extLst>
          </p:cNvPr>
          <p:cNvSpPr/>
          <p:nvPr/>
        </p:nvSpPr>
        <p:spPr>
          <a:xfrm>
            <a:off x="299786" y="4221088"/>
            <a:ext cx="402433" cy="291221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280F9B7E-133F-4827-97FD-28E44FBCD6CC}"/>
              </a:ext>
            </a:extLst>
          </p:cNvPr>
          <p:cNvSpPr/>
          <p:nvPr/>
        </p:nvSpPr>
        <p:spPr>
          <a:xfrm>
            <a:off x="334815" y="5582718"/>
            <a:ext cx="402433" cy="291221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92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826C3-211B-4695-B28C-345FB8C8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layer.myshared.ru/4/214098/slides/slide_19.jpg">
            <a:extLst>
              <a:ext uri="{FF2B5EF4-FFF2-40B4-BE49-F238E27FC236}">
                <a16:creationId xmlns:a16="http://schemas.microsoft.com/office/drawing/2014/main" id="{585300D4-2364-4499-9E8E-7F3D24095A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" y="0"/>
            <a:ext cx="9128585" cy="684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575116-969B-43A9-B127-AB6CC116F6A0}"/>
              </a:ext>
            </a:extLst>
          </p:cNvPr>
          <p:cNvSpPr txBox="1"/>
          <p:nvPr/>
        </p:nvSpPr>
        <p:spPr>
          <a:xfrm>
            <a:off x="5076056" y="5813921"/>
            <a:ext cx="3960440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2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</a:t>
            </a:r>
          </a:p>
          <a:p>
            <a:pPr algn="r"/>
            <a:r>
              <a:rPr lang="ru-RU" sz="22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пропедевтики педиатрии</a:t>
            </a:r>
          </a:p>
        </p:txBody>
      </p:sp>
    </p:spTree>
    <p:extLst>
      <p:ext uri="{BB962C8B-B14F-4D97-AF65-F5344CB8AC3E}">
        <p14:creationId xmlns:p14="http://schemas.microsoft.com/office/powerpoint/2010/main" val="205157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71A37-B4B8-4FFF-A6AC-A18E8C628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AF66F3-0F3E-49FF-8001-6C65AEACB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Вегетативная дисфункция развивается в результате нарушения деятельности структур центральной и периферической нервной системы (Захарова И.Н., 2016). </a:t>
            </a:r>
          </a:p>
          <a:p>
            <a:pPr marL="0" indent="0" algn="just">
              <a:buNone/>
            </a:pPr>
            <a:r>
              <a:rPr lang="ru-RU" sz="2400" dirty="0"/>
              <a:t>Нестабильность шейного отдела позвоночника – одна из причин вертебробазилярной недостаточности. Доказано влияние даже негрубых церебральных сосудистых расстройств в детском возрасте на последующее возникновение мозговых катастроф   по достижению зрелого возраста.  </a:t>
            </a:r>
          </a:p>
          <a:p>
            <a:pPr marL="0" indent="0" algn="just">
              <a:buNone/>
            </a:pPr>
            <a:r>
              <a:rPr lang="ru-RU" sz="2400" dirty="0"/>
              <a:t>Вертебробазилярная недостаточность  усугубляет </a:t>
            </a:r>
            <a:r>
              <a:rPr lang="ru-RU" sz="2400" dirty="0" err="1"/>
              <a:t>надсегментарные</a:t>
            </a:r>
            <a:r>
              <a:rPr lang="ru-RU" sz="2400" dirty="0"/>
              <a:t> нарушения  вегетативной регуляции деятельности различных органов и систем и является частой патогенетической причиной вегетативных дисфункций  (</a:t>
            </a:r>
            <a:r>
              <a:rPr lang="ru-RU" sz="2400" dirty="0" err="1"/>
              <a:t>Вейн</a:t>
            </a:r>
            <a:r>
              <a:rPr lang="ru-RU" sz="2400" dirty="0"/>
              <a:t> А.М., 2003). 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5DC1CC-DB13-41FE-93E8-8EE645FF0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7" y="2492896"/>
            <a:ext cx="475529" cy="56088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D425DD8-EC04-4BAA-A341-222DCC1F1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1" y="970500"/>
            <a:ext cx="475529" cy="5608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B56EE0E-3347-4A9C-88FE-DAD40E70F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7" y="4797152"/>
            <a:ext cx="475529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00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5387F-3F5B-4093-A397-9F71C680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430649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     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педиатрической практике симптомы нестабильности шейного отдела позвоночника часто принимают за симптомы вегетативной дисфункции.</a:t>
            </a:r>
            <a:b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 жалобах детей с нестабильностью ШОП преобладают жалобы, обусловленные вегетативной дисфункцией, по поводу которой 72,3% детей находятся с дошкольного возраста под наблюдением невролога и педиатра (Кравченко А.И., 2019). Нестабильность ШОП выявлена у 90% детей с вегетативной дисфункцией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(Кочеткова Е.Ф.,2017).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6037AA-7BEF-4F1C-BB3D-0BDB6D9BE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4581128"/>
            <a:ext cx="8712967" cy="2146250"/>
          </a:xfrm>
        </p:spPr>
        <p:txBody>
          <a:bodyPr/>
          <a:lstStyle/>
          <a:p>
            <a:pPr marL="0" indent="0" algn="r">
              <a:buNone/>
            </a:pP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 педиатрами и детским неврологами ранних симптомов нестабильности шейного отдела позвоночника позволит своевременно диагностировать эту патологию и назначить соответствующее лечение</a:t>
            </a:r>
            <a:r>
              <a:rPr lang="ru-RU" dirty="0"/>
              <a:t>.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4E1AA134-6AD2-4EDA-944E-8922AFE48BD0}"/>
              </a:ext>
            </a:extLst>
          </p:cNvPr>
          <p:cNvSpPr/>
          <p:nvPr/>
        </p:nvSpPr>
        <p:spPr>
          <a:xfrm>
            <a:off x="251519" y="359907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D2D8686C-CD00-49F6-8FBD-9DE51A800BD2}"/>
              </a:ext>
            </a:extLst>
          </p:cNvPr>
          <p:cNvSpPr/>
          <p:nvPr/>
        </p:nvSpPr>
        <p:spPr>
          <a:xfrm>
            <a:off x="251519" y="1772816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66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BA502-6764-47AA-8708-72A8ECE5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216024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Позвоночник, являясь основой опорно-двигательного аппарата, представляет собой уникальную систему, которая сочетает в себе свойства мобильности и стабильности. При этом самой  подвижной частью его является шейный отдел.</a:t>
            </a:r>
            <a:br>
              <a:rPr lang="ru-RU" sz="24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8F03E4-6B30-4CEB-860E-90E1D228B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708920"/>
            <a:ext cx="8856984" cy="4032448"/>
          </a:xfrm>
        </p:spPr>
        <p:txBody>
          <a:bodyPr/>
          <a:lstStyle/>
          <a:p>
            <a:pPr marL="0" indent="0" algn="r">
              <a:buNone/>
            </a:pPr>
            <a:r>
              <a:rPr lang="ru-RU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Стабильность позвоночника – способность поддерживать такие соотношения между позвонками, которые предохраняют его от деформации. Статическая стабильность обеспечивается следующими анатомическими структурами: фиброзное кольцо и </a:t>
            </a:r>
            <a:r>
              <a:rPr lang="ru-RU" sz="23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пульпозное</a:t>
            </a:r>
            <a:r>
              <a:rPr lang="ru-RU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ядро межпозвонкового диска, связки позвоночника, капсула межпозвонковых суставов. Стабильность  всего позвоночника в целом обеспечивается стабильностью его отдельных сегментов, а в каждом позвоночном сегменте стабилизационную функцию выполняет несколько опорных комплексов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1BDEE1B0-49E8-4668-8D47-43BF431CFB63}"/>
              </a:ext>
            </a:extLst>
          </p:cNvPr>
          <p:cNvSpPr/>
          <p:nvPr/>
        </p:nvSpPr>
        <p:spPr>
          <a:xfrm>
            <a:off x="2195736" y="2698701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1C5261AD-5548-4B62-BB5D-A5EDF845661C}"/>
              </a:ext>
            </a:extLst>
          </p:cNvPr>
          <p:cNvSpPr/>
          <p:nvPr/>
        </p:nvSpPr>
        <p:spPr>
          <a:xfrm>
            <a:off x="251520" y="260648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3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9F16B-95A0-44EC-8DF3-764327F10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11B906-E969-432E-AC19-0EA12BDE7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78686"/>
          </a:xfrm>
        </p:spPr>
        <p:txBody>
          <a:bodyPr/>
          <a:lstStyle/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Нестабильность позвоночника – это патологическое состояние, которое характеризуется снижением способности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позвоночно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-двигательного сегмента сохранять такие взаимоотношения между позвонками, которые предупреждают раздражение спинного мозга или корешков нервов, предотвращают деформацию позвоночного столба под влиянием физической нагрузки.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</a:t>
            </a:r>
            <a:r>
              <a:rPr lang="ru-RU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Клинические рекомендации  МЗ  РФ 			     «Вывих шейного позвонка», 2019 г.</a:t>
            </a:r>
            <a:endParaRPr lang="ru-RU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705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B676-E21D-48C8-A427-2A85A65E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Анатомо-физиологические особенности, способствующие развитию нестабильности ШОП: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FECF1-336A-40CC-A1DB-8B22F2FC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/>
              <a:t>      </a:t>
            </a:r>
            <a:r>
              <a:rPr lang="ru-RU" sz="2000" dirty="0"/>
              <a:t>небольшая толщина тел шейных позвонков;</a:t>
            </a:r>
          </a:p>
          <a:p>
            <a:pPr marL="0" indent="0" algn="just">
              <a:buNone/>
            </a:pPr>
            <a:r>
              <a:rPr lang="ru-RU" sz="2000" dirty="0"/>
              <a:t>      суставные поверхности тел С3-С7 имеют плоскую форму и во фронтальной плоскости расположены под углом 45 градусов к горизонтальной линии;</a:t>
            </a:r>
          </a:p>
          <a:p>
            <a:pPr marL="0" indent="0" algn="just">
              <a:buNone/>
            </a:pPr>
            <a:r>
              <a:rPr lang="ru-RU" sz="2000" dirty="0"/>
              <a:t>      передненижний край С3-С7 вытянут книзу;</a:t>
            </a:r>
          </a:p>
          <a:p>
            <a:pPr marL="0" indent="0" algn="just">
              <a:buNone/>
            </a:pPr>
            <a:r>
              <a:rPr lang="ru-RU" sz="2000" dirty="0"/>
              <a:t>      шейный лордоз, вершина которого приходится на С4, нарушает осевую нагрузку;</a:t>
            </a:r>
          </a:p>
          <a:p>
            <a:pPr marL="0" indent="0" algn="just">
              <a:buNone/>
            </a:pPr>
            <a:r>
              <a:rPr lang="ru-RU" sz="2000" dirty="0"/>
              <a:t>      большая часть нагрузки проходится на задний отдел тел позвонков;</a:t>
            </a:r>
          </a:p>
          <a:p>
            <a:pPr marL="0" indent="0">
              <a:buNone/>
            </a:pPr>
            <a:r>
              <a:rPr lang="ru-RU" sz="2400" dirty="0"/>
              <a:t>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межпозвонковый диск приобретает клиновидную форму;</a:t>
            </a: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передняя продольная связка прочно связана с телами позвонков  и рыхло с их дисками;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задняя продольная связка прочно сращена с дисками и свободно перекидывается над телами позвонков;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поперечные связки слабы или отсутствуют; </a:t>
            </a:r>
            <a:endParaRPr lang="ru-RU" sz="2400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EE223DE2-BD5D-4D36-9F2A-3EE3FA22512C}"/>
              </a:ext>
            </a:extLst>
          </p:cNvPr>
          <p:cNvSpPr/>
          <p:nvPr/>
        </p:nvSpPr>
        <p:spPr>
          <a:xfrm>
            <a:off x="236292" y="1354824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6357022F-DAB6-486C-BC01-2CAABFFC07C8}"/>
              </a:ext>
            </a:extLst>
          </p:cNvPr>
          <p:cNvSpPr/>
          <p:nvPr/>
        </p:nvSpPr>
        <p:spPr>
          <a:xfrm>
            <a:off x="236292" y="1736070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F55E51E1-B5BC-4214-A618-C6D9469CFEEC}"/>
              </a:ext>
            </a:extLst>
          </p:cNvPr>
          <p:cNvSpPr/>
          <p:nvPr/>
        </p:nvSpPr>
        <p:spPr>
          <a:xfrm>
            <a:off x="264221" y="2745766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6FD5C0AA-A727-4F07-B349-B4591976DA49}"/>
              </a:ext>
            </a:extLst>
          </p:cNvPr>
          <p:cNvSpPr/>
          <p:nvPr/>
        </p:nvSpPr>
        <p:spPr>
          <a:xfrm>
            <a:off x="236292" y="3106272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35DB5301-ED13-4F18-A99B-2231DFA30BCB}"/>
              </a:ext>
            </a:extLst>
          </p:cNvPr>
          <p:cNvSpPr/>
          <p:nvPr/>
        </p:nvSpPr>
        <p:spPr>
          <a:xfrm>
            <a:off x="236292" y="3783326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BF1D4C0A-0942-4645-AC26-331995E89B9B}"/>
              </a:ext>
            </a:extLst>
          </p:cNvPr>
          <p:cNvSpPr/>
          <p:nvPr/>
        </p:nvSpPr>
        <p:spPr>
          <a:xfrm>
            <a:off x="236292" y="4231283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C93FF15D-C585-44DD-83B4-4F6D00D62230}"/>
              </a:ext>
            </a:extLst>
          </p:cNvPr>
          <p:cNvSpPr/>
          <p:nvPr/>
        </p:nvSpPr>
        <p:spPr>
          <a:xfrm>
            <a:off x="236292" y="4604068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7094188D-D8A1-4A42-A5B5-6BCA3463F1E4}"/>
              </a:ext>
            </a:extLst>
          </p:cNvPr>
          <p:cNvSpPr/>
          <p:nvPr/>
        </p:nvSpPr>
        <p:spPr>
          <a:xfrm>
            <a:off x="236292" y="5553695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3B1F6955-32AE-4EC3-A8DA-814C4765A6F9}"/>
              </a:ext>
            </a:extLst>
          </p:cNvPr>
          <p:cNvSpPr/>
          <p:nvPr/>
        </p:nvSpPr>
        <p:spPr>
          <a:xfrm>
            <a:off x="236292" y="6503322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91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B676-E21D-48C8-A427-2A85A65E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нестабильности ШОП</a:t>
            </a:r>
            <a:endParaRPr lang="ru-RU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FECF1-336A-40CC-A1DB-8B22F2FC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752528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         </a:t>
            </a:r>
            <a:r>
              <a:rPr lang="ru-RU" dirty="0"/>
              <a:t>Посттравматическая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       Дегенеративная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     Послеоперационная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      Диспластическая (как проявление</a:t>
            </a:r>
          </a:p>
          <a:p>
            <a:pPr marL="0" indent="0">
              <a:buNone/>
            </a:pPr>
            <a:r>
              <a:rPr lang="ru-RU" dirty="0"/>
              <a:t>       дисплазии соединительной ткани).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EE223DE2-BD5D-4D36-9F2A-3EE3FA22512C}"/>
              </a:ext>
            </a:extLst>
          </p:cNvPr>
          <p:cNvSpPr/>
          <p:nvPr/>
        </p:nvSpPr>
        <p:spPr>
          <a:xfrm>
            <a:off x="198895" y="2693300"/>
            <a:ext cx="329616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A956A578-19A7-4600-9FB3-52A16E4E040E}"/>
              </a:ext>
            </a:extLst>
          </p:cNvPr>
          <p:cNvSpPr/>
          <p:nvPr/>
        </p:nvSpPr>
        <p:spPr>
          <a:xfrm>
            <a:off x="208807" y="1503394"/>
            <a:ext cx="329615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A5D53E57-047B-45A1-89ED-47DCA3274D5C}"/>
              </a:ext>
            </a:extLst>
          </p:cNvPr>
          <p:cNvSpPr/>
          <p:nvPr/>
        </p:nvSpPr>
        <p:spPr>
          <a:xfrm>
            <a:off x="227136" y="3792699"/>
            <a:ext cx="329615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36AB3236-8023-4304-BF7C-F0D5D98CA63F}"/>
              </a:ext>
            </a:extLst>
          </p:cNvPr>
          <p:cNvSpPr/>
          <p:nvPr/>
        </p:nvSpPr>
        <p:spPr>
          <a:xfrm>
            <a:off x="211923" y="5012498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02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B676-E21D-48C8-A427-2A85A65E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500" b="1" dirty="0" err="1"/>
              <a:t>Этиопатогенез</a:t>
            </a:r>
            <a:r>
              <a:rPr lang="ru-RU" sz="2500" b="1" dirty="0"/>
              <a:t> вертебробазилярной недостаточности (ВБН) на фоне нестабильности ШОП</a:t>
            </a:r>
            <a:endParaRPr lang="ru-RU" sz="25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FECF1-336A-40CC-A1DB-8B22F2FC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328592"/>
          </a:xfrm>
        </p:spPr>
        <p:txBody>
          <a:bodyPr/>
          <a:lstStyle/>
          <a:p>
            <a:pPr marL="0" indent="0">
              <a:buNone/>
            </a:pPr>
            <a:r>
              <a:rPr lang="ru-RU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Причиной формирования гемодинамических расстройств в </a:t>
            </a:r>
            <a:r>
              <a:rPr lang="ru-RU" sz="1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вертебро</a:t>
            </a:r>
            <a:r>
              <a:rPr lang="ru-RU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-базилярной системе (ВБС) у пациентов с нестабильностью ШОП является раздражение </a:t>
            </a:r>
            <a:r>
              <a:rPr lang="ru-RU" sz="1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паравертебральных</a:t>
            </a:r>
            <a:r>
              <a:rPr lang="ru-RU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нервных сплетений, нарушение каркасной функции стенок сосудов вертебробазилярной системы.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b="1" i="1" dirty="0"/>
              <a:t>В отверстиях поперечных отростков 1-6 шейных позвонков проходят позвоночные артерии и вены. Позвоночные артерии питают основание мозга,  ствол,  задние доли и </a:t>
            </a:r>
            <a:r>
              <a:rPr lang="ru-RU" sz="1800" b="1" i="1" dirty="0" err="1"/>
              <a:t>мозжечек</a:t>
            </a:r>
            <a:r>
              <a:rPr lang="ru-RU" sz="1800" b="1" i="1" dirty="0"/>
              <a:t>. </a:t>
            </a:r>
          </a:p>
          <a:p>
            <a:pPr marL="0" indent="0">
              <a:buNone/>
            </a:pPr>
            <a:r>
              <a:rPr lang="ru-RU" sz="1800" dirty="0"/>
              <a:t>	Изменения в  шейном отделе позвоночника приводят к частичной компрессии сосудов,  нарушая нормальную гемодинамику. </a:t>
            </a:r>
          </a:p>
          <a:p>
            <a:pPr marL="0" indent="0">
              <a:buNone/>
            </a:pPr>
            <a:r>
              <a:rPr lang="ru-RU" sz="1800" dirty="0"/>
              <a:t>	Затруднения венозного оттока  приводят к повышению  внутричерепного давления. </a:t>
            </a:r>
          </a:p>
          <a:p>
            <a:pPr marL="0" indent="0">
              <a:buNone/>
            </a:pPr>
            <a:r>
              <a:rPr lang="ru-RU" sz="1800" dirty="0"/>
              <a:t>	Недостаточность кровоснабжения и нарушения </a:t>
            </a:r>
            <a:r>
              <a:rPr lang="ru-RU" sz="1800" dirty="0" err="1"/>
              <a:t>ликвородинамики</a:t>
            </a:r>
            <a:r>
              <a:rPr lang="ru-RU" sz="1800" dirty="0"/>
              <a:t> могут быть причиной возникновения </a:t>
            </a:r>
            <a:r>
              <a:rPr lang="ru-RU" sz="1800" dirty="0" err="1"/>
              <a:t>надсегментарных</a:t>
            </a:r>
            <a:r>
              <a:rPr lang="ru-RU" sz="1800" dirty="0"/>
              <a:t> вегетативных нарушений.</a:t>
            </a:r>
          </a:p>
          <a:p>
            <a:pPr marL="0" indent="0">
              <a:buNone/>
            </a:pPr>
            <a:r>
              <a:rPr lang="ru-RU" sz="1800" dirty="0"/>
              <a:t>	Позвоночные артерии обвиты густой сетью симпатических нервных волокон, а в их стенке располагаются рецепторы,  сходные с такими в каротидном синусе,  и их раздражение приводит к нарушениям вегетативной иннервации данной сосудистой области.</a:t>
            </a:r>
            <a:endParaRPr lang="ru-RU" dirty="0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8EA042F9-C34A-412C-8A11-D5DE87BD5646}"/>
              </a:ext>
            </a:extLst>
          </p:cNvPr>
          <p:cNvSpPr/>
          <p:nvPr/>
        </p:nvSpPr>
        <p:spPr>
          <a:xfrm>
            <a:off x="205106" y="3758411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B7347A42-5184-4A1B-BC80-E45CAAF1635D}"/>
              </a:ext>
            </a:extLst>
          </p:cNvPr>
          <p:cNvSpPr/>
          <p:nvPr/>
        </p:nvSpPr>
        <p:spPr>
          <a:xfrm>
            <a:off x="205106" y="4430520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B39526B0-7787-4615-8A31-764AEA5380E5}"/>
              </a:ext>
            </a:extLst>
          </p:cNvPr>
          <p:cNvSpPr/>
          <p:nvPr/>
        </p:nvSpPr>
        <p:spPr>
          <a:xfrm>
            <a:off x="236292" y="5016016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2A848D82-94FE-47DF-9BC4-62D308CB110B}"/>
              </a:ext>
            </a:extLst>
          </p:cNvPr>
          <p:cNvSpPr/>
          <p:nvPr/>
        </p:nvSpPr>
        <p:spPr>
          <a:xfrm>
            <a:off x="205106" y="5589240"/>
            <a:ext cx="273740" cy="223174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52663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5A58"/>
      </a:dk1>
      <a:lt1>
        <a:srgbClr val="FFFFFF"/>
      </a:lt1>
      <a:dk2>
        <a:srgbClr val="008080"/>
      </a:dk2>
      <a:lt2>
        <a:srgbClr val="FF0066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5A58"/>
        </a:dk1>
        <a:lt1>
          <a:srgbClr val="FFFFFF"/>
        </a:lt1>
        <a:dk2>
          <a:srgbClr val="D95D6F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E9B6BB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5A58"/>
        </a:dk1>
        <a:lt1>
          <a:srgbClr val="FFFFFF"/>
        </a:lt1>
        <a:dk2>
          <a:srgbClr val="008080"/>
        </a:dk2>
        <a:lt2>
          <a:srgbClr val="FFFF05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5A58"/>
        </a:dk1>
        <a:lt1>
          <a:srgbClr val="FFFFFF"/>
        </a:lt1>
        <a:dk2>
          <a:srgbClr val="008080"/>
        </a:dk2>
        <a:lt2>
          <a:srgbClr val="DF254D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5A58"/>
        </a:dk1>
        <a:lt1>
          <a:srgbClr val="FFFFFF"/>
        </a:lt1>
        <a:dk2>
          <a:srgbClr val="008080"/>
        </a:dk2>
        <a:lt2>
          <a:srgbClr val="FFF905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1604</Words>
  <Application>Microsoft Office PowerPoint</Application>
  <PresentationFormat>Экран (4:3)</PresentationFormat>
  <Paragraphs>137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Monotype Corsiva</vt:lpstr>
      <vt:lpstr>Times New Roman</vt:lpstr>
      <vt:lpstr>Оформление по умолчанию</vt:lpstr>
      <vt:lpstr>Презентация PowerPoint</vt:lpstr>
      <vt:lpstr>Нестабильность шейного отдела позвоночника (ШОП)</vt:lpstr>
      <vt:lpstr>АКТУАЛЬНОСТЬ</vt:lpstr>
      <vt:lpstr>        В педиатрической практике симптомы нестабильности шейного отдела позвоночника часто принимают за симптомы вегетативной дисфункции.         В жалобах детей с нестабильностью ШОП преобладают жалобы, обусловленные вегетативной дисфункцией, по поводу которой 72,3% детей находятся с дошкольного возраста под наблюдением невролога и педиатра (Кравченко А.И., 2019). Нестабильность ШОП выявлена у 90% детей с вегетативной дисфункцией (Кочеткова Е.Ф.,2017).  .</vt:lpstr>
      <vt:lpstr>       Позвоночник, являясь основой опорно-двигательного аппарата, представляет собой уникальную систему, которая сочетает в себе свойства мобильности и стабильности. При этом самой  подвижной частью его является шейный отдел. </vt:lpstr>
      <vt:lpstr>Презентация PowerPoint</vt:lpstr>
      <vt:lpstr> Анатомо-физиологические особенности, способствующие развитию нестабильности ШОП: </vt:lpstr>
      <vt:lpstr>Виды нестабильности ШОП</vt:lpstr>
      <vt:lpstr>Этиопатогенез вертебробазилярной недостаточности (ВБН) на фоне нестабильности ШОП</vt:lpstr>
      <vt:lpstr>Этиопатогенез вертебробазилярной недостаточности на фоне нестабильности ШОП</vt:lpstr>
      <vt:lpstr> Взаимосвязь основных звеньев патогенеза диспластической нестабильности шейного отдела позвоночника  («Большой патологический круг диспластической нестабильности ШОП»)      Кравченко А.И., 2019г.  </vt:lpstr>
      <vt:lpstr>Клинико-рентгенологические критерии Уайта для определения нестабильности позвоночника:</vt:lpstr>
      <vt:lpstr>Презентация PowerPoint</vt:lpstr>
      <vt:lpstr>Цель работы:  изучить клиническую картину детей с вегетативной дисфункцией, имеющих  нестабильность шейного отдела позвоночника </vt:lpstr>
      <vt:lpstr> Материал и методы исследования </vt:lpstr>
      <vt:lpstr>    Жалобы детей с вегетативной дисфункцией на фоне нестабильности ШОП    </vt:lpstr>
      <vt:lpstr>    Жалобы детей с вегетативной дисфункцией на фоне нестабильности ШОП    </vt:lpstr>
      <vt:lpstr>    Жалобы, обусловленные  нестабильностью ШОП    </vt:lpstr>
      <vt:lpstr>     Особенности неврологического статуса детей  с вегетативной дисфункцией на фоне нестабильности ШОП     </vt:lpstr>
      <vt:lpstr>     Особенности УЗДГ сосудов головы и шеи у  детей с вегетативной дисфункцией на фоне  нестабильности ШОП:    Ассиметрия  кровенаполнения позвоночных артерий; Ассиметрия  кровенаполнения  сонных артерий;  Застойные проявления;    </vt:lpstr>
      <vt:lpstr> ЗАКЛЮЧЕНИЕ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ВИРУСНОЙ ИНФЕКЦИИ В ЭТИОПАТОГЕНЕЗЕ ГЛОМЕРУЛОНЕФРИТА У ДЕТЕЙ  Чалая Л.Ф., Налетов А.В., Москалюк О.Н. Кафедра педиатрии № 2 ГОО ВПО ДОННМУ им. М Горького Кафедра  пропедевтики педиатрии ВПО ДОННМУ им. М Горького</dc:title>
  <dc:creator>Борис</dc:creator>
  <cp:lastModifiedBy>Борис</cp:lastModifiedBy>
  <cp:revision>92</cp:revision>
  <dcterms:modified xsi:type="dcterms:W3CDTF">2020-11-16T12:44:55Z</dcterms:modified>
</cp:coreProperties>
</file>