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charts/style2.xml" ContentType="application/vnd.ms-office.chartstyle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6" r:id="rId9"/>
    <p:sldId id="267" r:id="rId10"/>
    <p:sldId id="265" r:id="rId11"/>
    <p:sldId id="268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6019" autoAdjust="0"/>
    <p:restoredTop sz="94660"/>
  </p:normalViewPr>
  <p:slideViewPr>
    <p:cSldViewPr snapToGrid="0">
      <p:cViewPr>
        <p:scale>
          <a:sx n="60" d="100"/>
          <a:sy n="60" d="100"/>
        </p:scale>
        <p:origin x="-846" y="-10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8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sng" strike="noStrike" kern="1200" spc="0" baseline="0">
                <a:solidFill>
                  <a:srgbClr val="92D050"/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ru-RU" sz="2200" b="1" u="sng" dirty="0">
                <a:solidFill>
                  <a:srgbClr val="92D050"/>
                </a:solidFill>
                <a:effectLst/>
              </a:rPr>
              <a:t>Заболеваемость </a:t>
            </a:r>
            <a:r>
              <a:rPr lang="en-US" sz="2200" b="1" u="sng" dirty="0">
                <a:solidFill>
                  <a:srgbClr val="92D050"/>
                </a:solidFill>
                <a:effectLst/>
              </a:rPr>
              <a:t>COVID-19</a:t>
            </a:r>
          </a:p>
        </c:rich>
      </c:tx>
      <c:layout>
        <c:manualLayout>
          <c:xMode val="edge"/>
          <c:yMode val="edge"/>
          <c:x val="0.12784515414460235"/>
          <c:y val="0"/>
        </c:manualLayout>
      </c:layout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1068270182325801"/>
          <c:y val="0.11311624603673792"/>
          <c:w val="0.76033590514077498"/>
          <c:h val="0.7465014308763656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Заболеваемость COVID-19</c:v>
                </c:pt>
              </c:strCache>
            </c:strRef>
          </c:tx>
          <c:spPr>
            <a:effectLst>
              <a:innerShdw blurRad="63500" dist="50800" dir="13500000">
                <a:prstClr val="black">
                  <a:alpha val="50000"/>
                </a:prstClr>
              </a:innerShdw>
            </a:effectLst>
          </c:spPr>
          <c:dPt>
            <c:idx val="0"/>
            <c:spPr>
              <a:solidFill>
                <a:srgbClr val="FF0000"/>
              </a:solidFill>
              <a:ln w="19050">
                <a:gradFill flip="none" rotWithShape="1">
                  <a:gsLst>
                    <a:gs pos="0">
                      <a:srgbClr val="FF0000"/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</c:dPt>
          <c:dPt>
            <c:idx val="1"/>
            <c:spPr>
              <a:solidFill>
                <a:schemeClr val="accent6">
                  <a:tint val="77000"/>
                </a:schemeClr>
              </a:solidFill>
              <a:ln w="19050">
                <a:solidFill>
                  <a:schemeClr val="lt1"/>
                </a:solidFill>
              </a:ln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</c:spPr>
          </c:dPt>
          <c:cat>
            <c:strRef>
              <c:f>Лист1!$A$2:$A$3</c:f>
              <c:strCache>
                <c:ptCount val="2"/>
                <c:pt idx="0">
                  <c:v>Заболевшие</c:v>
                </c:pt>
                <c:pt idx="1">
                  <c:v>Здоровы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7.3</c:v>
                </c:pt>
                <c:pt idx="1">
                  <c:v>92.7</c:v>
                </c:pt>
              </c:numCache>
            </c:numRef>
          </c:val>
        </c:ser>
        <c:dLbls/>
        <c:firstSliceAng val="8"/>
        <c:holeSize val="59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t" anchorCtr="0"/>
          <a:lstStyle/>
          <a:p>
            <a:pPr lvl="1" algn="ctr" rtl="0">
              <a:defRPr sz="2200" b="1" i="0" u="sng" strike="noStrike" kern="1200" spc="0" baseline="0">
                <a:solidFill>
                  <a:srgbClr val="333300"/>
                </a:solidFill>
                <a:latin typeface="+mn-lt"/>
                <a:ea typeface="+mn-ea"/>
                <a:cs typeface="+mn-cs"/>
              </a:defRPr>
            </a:pPr>
            <a:r>
              <a:rPr lang="ru-RU" sz="2200" b="1" u="sng" dirty="0">
                <a:solidFill>
                  <a:schemeClr val="tx1"/>
                </a:solidFill>
              </a:rPr>
              <a:t>Летальность среди заболевших</a:t>
            </a:r>
          </a:p>
        </c:rich>
      </c:tx>
      <c:layout>
        <c:manualLayout>
          <c:xMode val="edge"/>
          <c:yMode val="edge"/>
          <c:x val="0.25885823031133193"/>
          <c:y val="2.87019768598324E-2"/>
        </c:manualLayout>
      </c:layout>
      <c:spPr>
        <a:noFill/>
        <a:ln>
          <a:noFill/>
        </a:ln>
        <a:effectLst/>
      </c:spPr>
    </c:title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Летальность среди заболевших</c:v>
                </c:pt>
              </c:strCache>
            </c:strRef>
          </c:tx>
          <c:dPt>
            <c:idx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Лист1!$A$2:$A$3</c:f>
              <c:strCache>
                <c:ptCount val="2"/>
                <c:pt idx="0">
                  <c:v>Умерли</c:v>
                </c:pt>
                <c:pt idx="1">
                  <c:v>Выздоровели/продолжаю болеть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17.600000000000001</c:v>
                </c:pt>
                <c:pt idx="1">
                  <c:v>82.4</c:v>
                </c:pt>
              </c:numCache>
            </c:numRef>
          </c:val>
        </c:ser>
        <c:dLbls/>
        <c:firstSliceAng val="0"/>
        <c:holeSize val="59"/>
      </c:doughnut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00B05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622A0-36FF-43EC-AC20-ACCFC2B37EB6}" type="datetimeFigureOut">
              <a:rPr lang="ru-RU" smtClean="0"/>
              <a:pPr/>
              <a:t>01.11.2020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7F28-4A61-4C67-B18E-E4A3628E021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29798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DF4430-0EBC-42A4-B039-4F223BE71673}" type="slidenum">
              <a:rPr lang="ru-RU"/>
              <a:pPr/>
              <a:t>1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6391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3651251" y="1381126"/>
            <a:ext cx="8337549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655485" y="4124326"/>
            <a:ext cx="8333316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3657600" y="5410200"/>
            <a:ext cx="8331200" cy="457200"/>
          </a:xfrm>
        </p:spPr>
        <p:txBody>
          <a:bodyPr wrap="none"/>
          <a:lstStyle>
            <a:lvl1pPr>
              <a:defRPr sz="3200" b="1">
                <a:latin typeface="+mn-lt"/>
              </a:defRPr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2076451" cy="6878638"/>
            <a:chOff x="0" y="-6"/>
            <a:chExt cx="981" cy="4333"/>
          </a:xfrm>
        </p:grpSpPr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89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6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7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8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199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201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7202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698500" y="1428750"/>
            <a:ext cx="2794000" cy="2095500"/>
            <a:chOff x="330" y="900"/>
            <a:chExt cx="1320" cy="1320"/>
          </a:xfrm>
        </p:grpSpPr>
        <p:sp>
          <p:nvSpPr>
            <p:cNvPr id="7204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6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7208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1800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7209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1800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7210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1800">
                      <a:solidFill>
                        <a:srgbClr val="333300"/>
                      </a:solidFill>
                    </a:endParaRPr>
                  </a:p>
                </p:txBody>
              </p:sp>
              <p:sp>
                <p:nvSpPr>
                  <p:cNvPr id="7211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 sz="1800">
                      <a:solidFill>
                        <a:srgbClr val="333300"/>
                      </a:solidFill>
                    </a:endParaRPr>
                  </a:p>
                </p:txBody>
              </p:sp>
            </p:grpSp>
            <p:sp>
              <p:nvSpPr>
                <p:cNvPr id="7212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13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ru-RU" sz="2400">
                    <a:solidFill>
                      <a:srgbClr val="333300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7214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ru-RU" sz="2400">
                    <a:solidFill>
                      <a:srgbClr val="333300"/>
                    </a:solidFill>
                    <a:latin typeface="Times New Roman" charset="0"/>
                  </a:endParaRPr>
                </a:p>
              </p:txBody>
            </p:sp>
            <p:sp>
              <p:nvSpPr>
                <p:cNvPr id="7215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ru-RU" sz="2400">
                    <a:solidFill>
                      <a:srgbClr val="333300"/>
                    </a:solidFill>
                    <a:latin typeface="Times New Roman" charset="0"/>
                  </a:endParaRPr>
                </a:p>
              </p:txBody>
            </p:sp>
          </p:grp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7217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18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19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20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21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 sz="1800">
                    <a:solidFill>
                      <a:srgbClr val="333300"/>
                    </a:solidFill>
                  </a:endParaRPr>
                </a:p>
              </p:txBody>
            </p:sp>
            <p:sp>
              <p:nvSpPr>
                <p:cNvPr id="7222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kumimoji="1" lang="ru-RU" sz="2400">
                    <a:solidFill>
                      <a:srgbClr val="333300"/>
                    </a:solidFill>
                    <a:latin typeface="Times New Roman" charset="0"/>
                  </a:endParaRPr>
                </a:p>
              </p:txBody>
            </p:sp>
          </p:grpSp>
        </p:grpSp>
      </p:grpSp>
      <p:sp>
        <p:nvSpPr>
          <p:cNvPr id="7223" name="Rectangle 5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224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7B03F9B-1BB9-4BBD-89FF-49F0FF63A140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7618426"/>
      </p:ext>
    </p:extLst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0AD19-F725-4CC1-880D-3A9B639CCCF9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2738835"/>
      </p:ext>
    </p:extLst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93251" y="228601"/>
            <a:ext cx="2495549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000251" y="228601"/>
            <a:ext cx="7289800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B2FC3-E49D-48D0-9563-DCAAE3C5F6DA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978709"/>
      </p:ext>
    </p:extLst>
  </p:cSld>
  <p:clrMapOvr>
    <a:masterClrMapping/>
  </p:clrMapOvr>
  <p:transition spd="med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600"/>
            <a:ext cx="9988549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000251" y="1524000"/>
            <a:ext cx="9988549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00251" y="3957639"/>
            <a:ext cx="9988549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930400" y="6324600"/>
            <a:ext cx="1879600" cy="49053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978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6520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CB7383D-8848-497F-8290-AFB7C3368EAC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21308"/>
      </p:ext>
    </p:extLst>
  </p:cSld>
  <p:clrMapOvr>
    <a:masterClrMapping/>
  </p:clrMapOvr>
  <p:transition spd="med"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600"/>
            <a:ext cx="9988549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000251" y="1524000"/>
            <a:ext cx="9988549" cy="22812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000251" y="3957639"/>
            <a:ext cx="9988549" cy="22812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1930400" y="6324600"/>
            <a:ext cx="1879600" cy="49053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978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6520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0A8348B-3826-4921-955A-CAC924322CD4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1662476"/>
      </p:ext>
    </p:extLst>
  </p:cSld>
  <p:clrMapOvr>
    <a:masterClrMapping/>
  </p:clrMapOvr>
  <p:transition spd="med"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2000251" y="228601"/>
            <a:ext cx="9988549" cy="6010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1930400" y="6324600"/>
            <a:ext cx="1879600" cy="490538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978400" y="63246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9652000" y="63246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8D35F5CA-5190-4410-8AE9-5B59FDF1FBAE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4495924"/>
      </p:ext>
    </p:extLst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3A318-3838-4F1F-A78C-ADD6DE68528A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5591645"/>
      </p:ext>
    </p:extLst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5CB5A5-51F7-49C6-968B-A0894F150044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4332540"/>
      </p:ext>
    </p:extLst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000251" y="1524001"/>
            <a:ext cx="4891616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7095067" y="1524001"/>
            <a:ext cx="4893733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4034DB-5C7B-4EBC-A9D8-A5BFC893D24E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4977600"/>
      </p:ext>
    </p:extLst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3CA02-9DFC-4BF7-B08A-DB225291DA1E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3864537"/>
      </p:ext>
    </p:extLst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170C1-AB81-41BC-AD2D-586D1F731648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800585"/>
      </p:ext>
    </p:extLst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EC9E3-D4AE-47D2-8AC1-2C8E9D724B48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1872120"/>
      </p:ext>
    </p:extLst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3C1E9-1B47-450C-8951-5CD1F872D58D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2107384"/>
      </p:ext>
    </p:extLst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856DC-0019-4565-8056-43F4432B641A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599726"/>
      </p:ext>
    </p:extLst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9525"/>
            <a:ext cx="2076451" cy="6878638"/>
            <a:chOff x="0" y="-6"/>
            <a:chExt cx="981" cy="4333"/>
          </a:xfrm>
        </p:grpSpPr>
        <p:sp>
          <p:nvSpPr>
            <p:cNvPr id="6147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kumimoji="1" lang="ru-RU" sz="2400">
                <a:solidFill>
                  <a:srgbClr val="333300"/>
                </a:solidFill>
                <a:latin typeface="Times New Roman" charset="0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4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  <p:sp>
          <p:nvSpPr>
            <p:cNvPr id="6175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 sz="1800">
                <a:solidFill>
                  <a:srgbClr val="333300"/>
                </a:solidFill>
              </a:endParaRPr>
            </a:p>
          </p:txBody>
        </p:sp>
      </p:grpSp>
      <p:sp>
        <p:nvSpPr>
          <p:cNvPr id="6176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2000251" y="228600"/>
            <a:ext cx="99885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77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00251" y="1524001"/>
            <a:ext cx="9988549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30400" y="6324600"/>
            <a:ext cx="187960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j-lt"/>
              </a:defRPr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179" name="Rectangle 3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978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j-lt"/>
              </a:defRPr>
            </a:lvl1pPr>
          </a:lstStyle>
          <a:p>
            <a:endParaRPr lang="ru-RU">
              <a:solidFill>
                <a:srgbClr val="333300"/>
              </a:solidFill>
            </a:endParaRPr>
          </a:p>
        </p:txBody>
      </p:sp>
      <p:sp>
        <p:nvSpPr>
          <p:cNvPr id="6180" name="Rectangle 3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6520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j-lt"/>
              </a:defRPr>
            </a:lvl1pPr>
          </a:lstStyle>
          <a:p>
            <a:fld id="{264FEA09-9494-4F8C-9F3B-F093B725C0A0}" type="slidenum">
              <a:rPr lang="ru-RU">
                <a:solidFill>
                  <a:srgbClr val="333300"/>
                </a:solidFill>
              </a:rPr>
              <a:pPr/>
              <a:t>‹#›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123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spd="med">
    <p:randomBar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00122" y="2658979"/>
            <a:ext cx="6858016" cy="1395664"/>
          </a:xfrm>
          <a:noFill/>
          <a:ln/>
        </p:spPr>
        <p:txBody>
          <a:bodyPr/>
          <a:lstStyle/>
          <a:p>
            <a:pPr indent="450215">
              <a:spcAft>
                <a:spcPts val="0"/>
              </a:spcAft>
            </a:pP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3600" b="1" dirty="0"/>
              <a:t/>
            </a:r>
            <a:br>
              <a:rPr lang="ru-RU" sz="3600" b="1" dirty="0"/>
            </a:br>
            <a:r>
              <a:rPr lang="ru-RU" sz="2800" b="1" dirty="0"/>
              <a:t>ЗАМЕСТИТЕЛЬНАЯ ПОЧЕЧНАЯ ТЕРАПИЯ В УСЛОВИЯХ ПАНДЕМИИ НОВОЙ КОРРОНАВИРУСНОЙ ИНФЕКЦИИ </a:t>
            </a:r>
            <a:r>
              <a:rPr lang="en-US" sz="2800" b="1" dirty="0"/>
              <a:t>COVID</a:t>
            </a:r>
            <a:r>
              <a:rPr lang="ru-RU" sz="2800" b="1" dirty="0"/>
              <a:t>-19</a:t>
            </a:r>
            <a:r>
              <a:rPr lang="ru-RU" sz="4000" dirty="0"/>
              <a:t/>
            </a:r>
            <a:br>
              <a:rPr lang="ru-RU" sz="4000" dirty="0"/>
            </a:br>
            <a:r>
              <a:rPr lang="ru-RU" sz="4000" b="1" dirty="0"/>
              <a:t>	</a:t>
            </a:r>
            <a:r>
              <a:rPr lang="ru-RU" sz="3600" b="1" dirty="0"/>
              <a:t/>
            </a:r>
            <a:br>
              <a:rPr lang="ru-RU" sz="3600" b="1" dirty="0"/>
            </a:br>
            <a:r>
              <a:rPr lang="ru-RU" dirty="0" smtClean="0">
                <a:ea typeface="Times New Roman"/>
              </a:rPr>
              <a:t/>
            </a:r>
            <a:br>
              <a:rPr lang="ru-RU" dirty="0" smtClean="0">
                <a:ea typeface="Times New Roman"/>
              </a:rPr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i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65614" y="4439653"/>
            <a:ext cx="7549397" cy="1942099"/>
          </a:xfrm>
        </p:spPr>
        <p:txBody>
          <a:bodyPr/>
          <a:lstStyle/>
          <a:p>
            <a:r>
              <a:rPr lang="ru-RU" sz="1400" i="1" dirty="0"/>
              <a:t>Онищенко Е.В</a:t>
            </a:r>
            <a:r>
              <a:rPr lang="ru-RU" sz="1400" i="1" dirty="0" smtClean="0"/>
              <a:t>., </a:t>
            </a:r>
            <a:r>
              <a:rPr lang="ru-RU" sz="1400" i="1" dirty="0"/>
              <a:t>Денисов </a:t>
            </a:r>
            <a:r>
              <a:rPr lang="ru-RU" sz="1400" i="1" dirty="0" smtClean="0"/>
              <a:t>В.К., </a:t>
            </a:r>
            <a:r>
              <a:rPr lang="ru-RU" sz="1400" i="1" dirty="0"/>
              <a:t>Захаров </a:t>
            </a:r>
            <a:r>
              <a:rPr lang="ru-RU" sz="1400" i="1" dirty="0" smtClean="0"/>
              <a:t>В.В., </a:t>
            </a:r>
            <a:r>
              <a:rPr lang="ru-RU" sz="1400" i="1" dirty="0"/>
              <a:t>Комисаренко Э.Э</a:t>
            </a:r>
            <a:r>
              <a:rPr lang="ru-RU" sz="1400" i="1" dirty="0" smtClean="0"/>
              <a:t>.,</a:t>
            </a:r>
            <a:endParaRPr lang="ru-RU" sz="1400" i="1" dirty="0"/>
          </a:p>
          <a:p>
            <a:r>
              <a:rPr lang="ru-RU" sz="1400" i="1" dirty="0" err="1"/>
              <a:t>Голубова</a:t>
            </a:r>
            <a:r>
              <a:rPr lang="ru-RU" sz="1400" i="1" dirty="0"/>
              <a:t> Т.С</a:t>
            </a:r>
            <a:r>
              <a:rPr lang="ru-RU" sz="1400" i="1" dirty="0" smtClean="0"/>
              <a:t>., </a:t>
            </a:r>
            <a:r>
              <a:rPr lang="ru-RU" sz="1400" i="1" dirty="0"/>
              <a:t>Захарова О.В</a:t>
            </a:r>
            <a:r>
              <a:rPr lang="ru-RU" sz="1400" i="1" dirty="0" smtClean="0"/>
              <a:t>., </a:t>
            </a:r>
            <a:r>
              <a:rPr lang="ru-RU" sz="1400" i="1" dirty="0"/>
              <a:t>Варибрус С.А</a:t>
            </a:r>
            <a:r>
              <a:rPr lang="ru-RU" sz="1400" i="1" dirty="0" smtClean="0"/>
              <a:t>., </a:t>
            </a:r>
            <a:r>
              <a:rPr lang="ru-RU" sz="1400" i="1" dirty="0"/>
              <a:t>Давыдова Т.О</a:t>
            </a:r>
            <a:r>
              <a:rPr lang="ru-RU" sz="1400" i="1" dirty="0" smtClean="0"/>
              <a:t>.</a:t>
            </a:r>
            <a:endParaRPr lang="ru-RU" sz="1400" i="1" dirty="0"/>
          </a:p>
          <a:p>
            <a:r>
              <a:rPr lang="ru-RU" sz="1400" i="1" dirty="0" smtClean="0"/>
              <a:t>ГОО </a:t>
            </a:r>
            <a:r>
              <a:rPr lang="ru-RU" sz="1400" i="1" dirty="0"/>
              <a:t>ВПО Донецкий национальный медицинский университет им. </a:t>
            </a:r>
            <a:r>
              <a:rPr lang="ru-RU" sz="1400" i="1" dirty="0" smtClean="0"/>
              <a:t>М.Горького</a:t>
            </a:r>
            <a:endParaRPr lang="ru-RU" sz="1400" i="1" dirty="0" smtClean="0"/>
          </a:p>
          <a:p>
            <a:r>
              <a:rPr lang="ru-RU" sz="1400" i="1" dirty="0" smtClean="0">
                <a:cs typeface="Times New Roman" panose="02020603050405020304" pitchFamily="18" charset="0"/>
              </a:rPr>
              <a:t>Кафедра </a:t>
            </a:r>
            <a:r>
              <a:rPr lang="ru-RU" sz="1400" i="1" dirty="0">
                <a:cs typeface="Times New Roman" panose="02020603050405020304" pitchFamily="18" charset="0"/>
              </a:rPr>
              <a:t>трансплантологии и клинической лабораторной </a:t>
            </a:r>
            <a:r>
              <a:rPr lang="ru-RU" sz="1400" i="1" dirty="0" smtClean="0">
                <a:cs typeface="Times New Roman" panose="02020603050405020304" pitchFamily="18" charset="0"/>
              </a:rPr>
              <a:t>диагностики</a:t>
            </a:r>
            <a:endParaRPr lang="ru-RU" sz="1400" i="1" dirty="0"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98833" y="-1"/>
            <a:ext cx="3493168" cy="196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61029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14325" y="469232"/>
            <a:ext cx="4495549" cy="857232"/>
          </a:xfrm>
        </p:spPr>
        <p:txBody>
          <a:bodyPr/>
          <a:lstStyle/>
          <a:p>
            <a:r>
              <a:rPr lang="ru-RU" b="1" u="sng" dirty="0" smtClean="0">
                <a:solidFill>
                  <a:srgbClr val="FF0000"/>
                </a:solidFill>
              </a:rPr>
              <a:t>ВЫВОДЫ: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28305" y="2033337"/>
            <a:ext cx="8920432" cy="4538934"/>
          </a:xfrm>
        </p:spPr>
        <p:txBody>
          <a:bodyPr/>
          <a:lstStyle/>
          <a:p>
            <a:pPr algn="just"/>
            <a:r>
              <a:rPr lang="ru-RU" sz="2200" dirty="0"/>
              <a:t>Возможность использования современных средств коммуникации позволяет выполнять противоэпидемические мероприятия без существенного ухудшения качества оказания помощи</a:t>
            </a:r>
            <a:r>
              <a:rPr lang="ru-RU" sz="2200" dirty="0" smtClean="0"/>
              <a:t>.</a:t>
            </a:r>
          </a:p>
          <a:p>
            <a:pPr algn="just"/>
            <a:r>
              <a:rPr lang="ru-RU" sz="2200" dirty="0" smtClean="0"/>
              <a:t> </a:t>
            </a:r>
            <a:r>
              <a:rPr lang="ru-RU" sz="2200" dirty="0"/>
              <a:t>Заболеваемость </a:t>
            </a:r>
            <a:r>
              <a:rPr lang="en-US" sz="2200" dirty="0"/>
              <a:t>COVID</a:t>
            </a:r>
            <a:r>
              <a:rPr lang="ru-RU" sz="2200" dirty="0"/>
              <a:t>-19 у пациентов, получающих ЗПТ, сопоставима с заболеваемостью в общей популяции, однако вероятность летального исхода выше, особенно в случае декомпенсации основного заболевания. </a:t>
            </a:r>
            <a:endParaRPr lang="ru-RU" sz="2200" dirty="0" smtClean="0"/>
          </a:p>
          <a:p>
            <a:pPr algn="just"/>
            <a:r>
              <a:rPr lang="ru-RU" sz="2200" dirty="0" smtClean="0"/>
              <a:t>Соблюдение </a:t>
            </a:r>
            <a:r>
              <a:rPr lang="ru-RU" sz="2200" dirty="0"/>
              <a:t>противоэпидемических, санитарно-гигиенических мероприятий, маршрутизации пациентов, позволяют обеспечить стабильную работу центра в условиях пандемии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542420" y="0"/>
            <a:ext cx="3649579" cy="2033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81015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СПАСИБО ЗА ВНИМАНИЕ!!!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11</a:t>
            </a:fld>
            <a:endParaRPr lang="ru-RU">
              <a:solidFill>
                <a:srgbClr val="33330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6197" y="909135"/>
            <a:ext cx="4282740" cy="232460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56197" y="3319462"/>
            <a:ext cx="9159540" cy="3462338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8937" y="909135"/>
            <a:ext cx="4876800" cy="2367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233896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24188" y="0"/>
            <a:ext cx="7491412" cy="857232"/>
          </a:xfrm>
        </p:spPr>
        <p:txBody>
          <a:bodyPr/>
          <a:lstStyle/>
          <a:p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исследования: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97756" y="1058780"/>
            <a:ext cx="7491412" cy="5083844"/>
          </a:xfrm>
        </p:spPr>
        <p:txBody>
          <a:bodyPr/>
          <a:lstStyle/>
          <a:p>
            <a:pPr>
              <a:buNone/>
            </a:pPr>
            <a:r>
              <a:rPr lang="ru-RU" dirty="0"/>
              <a:t>	</a:t>
            </a:r>
            <a:r>
              <a:rPr lang="ru-RU" sz="2800" i="1" dirty="0"/>
              <a:t>анализ возможностей  профилактики распространения </a:t>
            </a:r>
            <a:r>
              <a:rPr lang="en-US" sz="2800" i="1" dirty="0"/>
              <a:t>COVID</a:t>
            </a:r>
            <a:r>
              <a:rPr lang="ru-RU" sz="2800" i="1" dirty="0"/>
              <a:t>-19, организация лечебной и консультативной помощи пациентам в Трансплантационном центре (ТЦ) ДОКТМО</a:t>
            </a:r>
            <a:endParaRPr lang="ru-RU" sz="3000" i="1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942220" y="3874169"/>
            <a:ext cx="5089359" cy="2875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117667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76726"/>
            <a:ext cx="9988549" cy="1143000"/>
          </a:xfrm>
        </p:spPr>
        <p:txBody>
          <a:bodyPr/>
          <a:lstStyle/>
          <a:p>
            <a:r>
              <a:rPr lang="ru-RU" sz="40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Заместительна</a:t>
            </a:r>
            <a:r>
              <a:rPr lang="ru-RU" sz="40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почечная терапия в трансплантационном центре ДОКТМО</a:t>
            </a:r>
            <a:endParaRPr lang="ru-RU" sz="40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04429" y="2306053"/>
            <a:ext cx="9988549" cy="2085473"/>
          </a:xfrm>
        </p:spPr>
        <p:txBody>
          <a:bodyPr/>
          <a:lstStyle/>
          <a:p>
            <a:pPr algn="just"/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Трансплантация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111 пациентов</a:t>
            </a:r>
          </a:p>
          <a:p>
            <a:pPr algn="just"/>
            <a:endParaRPr lang="ru-RU" sz="28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Гемодиализ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111 пациентов </a:t>
            </a:r>
          </a:p>
          <a:p>
            <a:pPr algn="just"/>
            <a:endParaRPr lang="ru-RU" sz="2800" i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u="sng" dirty="0" err="1" smtClean="0">
                <a:latin typeface="Arial" pitchFamily="34" charset="0"/>
                <a:cs typeface="Arial" pitchFamily="34" charset="0"/>
              </a:rPr>
              <a:t>Перитонеальный</a:t>
            </a:r>
            <a:r>
              <a:rPr lang="ru-RU" sz="2800" u="sng" dirty="0" smtClean="0">
                <a:latin typeface="Arial" pitchFamily="34" charset="0"/>
                <a:cs typeface="Arial" pitchFamily="34" charset="0"/>
              </a:rPr>
              <a:t> диализ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ru-RU" sz="2800" i="1" dirty="0" smtClean="0">
                <a:latin typeface="Arial" pitchFamily="34" charset="0"/>
                <a:cs typeface="Arial" pitchFamily="34" charset="0"/>
              </a:rPr>
              <a:t>10 пациентов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83147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599"/>
            <a:ext cx="9988549" cy="1395663"/>
          </a:xfrm>
        </p:spPr>
        <p:txBody>
          <a:bodyPr/>
          <a:lstStyle/>
          <a:p>
            <a:r>
              <a:rPr lang="ru-RU" dirty="0"/>
              <a:t>С марта 2020 года центр перешел на режим работы в условиях пандемии.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000252" y="1720516"/>
            <a:ext cx="9988548" cy="4848726"/>
          </a:xfrm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4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339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600"/>
            <a:ext cx="9988549" cy="757989"/>
          </a:xfrm>
        </p:spPr>
        <p:txBody>
          <a:bodyPr/>
          <a:lstStyle/>
          <a:p>
            <a:r>
              <a:rPr lang="ru-RU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Мероприятия, предпринятые в ТЦ, с целью противодействия </a:t>
            </a:r>
            <a:r>
              <a:rPr lang="en-US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251" y="1251285"/>
            <a:ext cx="9988549" cy="532999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400" dirty="0"/>
              <a:t>Для трансплантационных реципиентов и для пациентов, получающих </a:t>
            </a:r>
            <a:r>
              <a:rPr lang="ru-RU" sz="2400" dirty="0" err="1"/>
              <a:t>перитонеальный</a:t>
            </a:r>
            <a:r>
              <a:rPr lang="ru-RU" sz="2400" dirty="0"/>
              <a:t> диализ в амбулаторном </a:t>
            </a:r>
            <a:r>
              <a:rPr lang="ru-RU" sz="2400" dirty="0" smtClean="0"/>
              <a:t>режиме: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i="1" dirty="0"/>
              <a:t>организована возможность дистанционного наблюдения (мобильная связь, мессенджеры); </a:t>
            </a:r>
            <a:endParaRPr lang="ru-RU" sz="2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i="1" dirty="0" smtClean="0"/>
              <a:t>очные </a:t>
            </a:r>
            <a:r>
              <a:rPr lang="ru-RU" sz="2000" i="1" dirty="0"/>
              <a:t>консультации планируются заранее с соблюдением противоэпидемических, санитарных </a:t>
            </a:r>
            <a:r>
              <a:rPr lang="ru-RU" sz="2000" i="1" dirty="0" smtClean="0"/>
              <a:t>мероприятий</a:t>
            </a:r>
            <a:r>
              <a:rPr lang="ru-RU" sz="2000" i="1" dirty="0"/>
              <a:t>;</a:t>
            </a:r>
            <a:endParaRPr lang="ru-RU" sz="20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i="1" dirty="0" smtClean="0"/>
              <a:t> </a:t>
            </a:r>
            <a:r>
              <a:rPr lang="ru-RU" sz="2000" i="1" dirty="0"/>
              <a:t>г</a:t>
            </a:r>
            <a:r>
              <a:rPr lang="ru-RU" sz="2000" i="1" dirty="0" smtClean="0"/>
              <a:t>оспитализация </a:t>
            </a:r>
            <a:r>
              <a:rPr lang="ru-RU" sz="2000" i="1" dirty="0"/>
              <a:t>осуществляется только по ургентным показаниям после предварительной заочной консультации и отрицательного результата теста ПЦР на </a:t>
            </a:r>
            <a:r>
              <a:rPr lang="en-US" sz="2000" i="1" dirty="0"/>
              <a:t>COVID</a:t>
            </a:r>
            <a:r>
              <a:rPr lang="ru-RU" sz="2000" i="1" dirty="0"/>
              <a:t>-19; при отсутствии результатов теста  пациент расценивается как инфицированный с организацией комплекса противоэпидемических </a:t>
            </a:r>
            <a:r>
              <a:rPr lang="ru-RU" sz="2000" i="1" dirty="0" smtClean="0"/>
              <a:t>мероприятий;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i="1" dirty="0"/>
              <a:t>с</a:t>
            </a:r>
            <a:r>
              <a:rPr lang="ru-RU" sz="2000" i="1" dirty="0" smtClean="0"/>
              <a:t>рок </a:t>
            </a:r>
            <a:r>
              <a:rPr lang="ru-RU" sz="2000" i="1" dirty="0"/>
              <a:t>обеспечения </a:t>
            </a:r>
            <a:r>
              <a:rPr lang="ru-RU" sz="2000" i="1" dirty="0" err="1"/>
              <a:t>иммуносупрессивными</a:t>
            </a:r>
            <a:r>
              <a:rPr lang="ru-RU" sz="2000" i="1" dirty="0"/>
              <a:t> препаратами всех пациентов после трансплантации увеличен до 3 месяцев.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5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7259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0251" y="228600"/>
            <a:ext cx="9988549" cy="757989"/>
          </a:xfrm>
        </p:spPr>
        <p:txBody>
          <a:bodyPr/>
          <a:lstStyle/>
          <a:p>
            <a:r>
              <a:rPr lang="ru-RU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Мероприятия, предпринятые в ТЦ, с целью противодействия </a:t>
            </a:r>
            <a:r>
              <a:rPr lang="en-US" sz="3200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</a:t>
            </a:r>
            <a:endParaRPr lang="ru-RU" sz="3200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0251" y="1179094"/>
            <a:ext cx="9988549" cy="5602705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ru-RU" sz="2400" dirty="0"/>
              <a:t>В отделении гемодиализа </a:t>
            </a:r>
            <a:r>
              <a:rPr lang="ru-RU" sz="24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/>
              <a:t>Оценка состояния пациентов (с обязательным измерением температуры) проводится перед входом в клиническую зону, при наличии признаков инфекции – перенос процедуры гемодиализа до получения отрицательных результатов ПЦР к </a:t>
            </a:r>
            <a:r>
              <a:rPr lang="en-US" sz="2000" dirty="0"/>
              <a:t>COVID</a:t>
            </a:r>
            <a:r>
              <a:rPr lang="ru-RU" sz="2000" dirty="0"/>
              <a:t>-19, при положительном тесте пациент переводится для дальнейшего лечения в специализированное лечебное учреждение, определенное МЗ </a:t>
            </a:r>
            <a:r>
              <a:rPr lang="ru-RU" sz="2000" dirty="0" smtClean="0"/>
              <a:t>ДНР;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000" dirty="0"/>
              <a:t>Разработаны и внедрены правила проведения дезинфекционных мероприятий по профилактике заболеваний, вызываемых </a:t>
            </a:r>
            <a:r>
              <a:rPr lang="ru-RU" sz="2000" dirty="0" err="1"/>
              <a:t>коронавирусом</a:t>
            </a:r>
            <a:r>
              <a:rPr lang="ru-RU" sz="2000" dirty="0"/>
              <a:t>, правила поведения пациентов и посетителей в центре диализа в период пандемии, стандартные меры предосторожности по предупреждению распространения инфекции среди пациентов и персонала, в том числе 2019-nCov, ОРВИ и сезонного </a:t>
            </a:r>
            <a:r>
              <a:rPr lang="ru-RU" sz="2000" dirty="0" smtClean="0"/>
              <a:t>гриппа;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ru-RU" sz="2000" dirty="0" smtClean="0"/>
              <a:t> со </a:t>
            </a:r>
            <a:r>
              <a:rPr lang="ru-RU" sz="2000" dirty="0"/>
              <a:t>всеми пациентами проведены разъяснительные беседы о необходимости строгого соблюдения «водного» режима с учетом возможности переноса сеанса гемодиализа</a:t>
            </a:r>
            <a:r>
              <a:rPr lang="ru-RU" sz="2000" dirty="0" smtClean="0"/>
              <a:t>.</a:t>
            </a:r>
            <a:endParaRPr lang="ru-RU" sz="20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6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58814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Показатели заболеваемости и летальности при  </a:t>
            </a:r>
            <a:r>
              <a:rPr lang="en-US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COVID-19 </a:t>
            </a:r>
            <a:r>
              <a:rPr lang="ru-RU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ТЦ ДОКТМО</a:t>
            </a:r>
            <a:endParaRPr lang="ru-RU" sz="36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9" name="Объект 1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550562118"/>
              </p:ext>
            </p:extLst>
          </p:nvPr>
        </p:nvGraphicFramePr>
        <p:xfrm>
          <a:off x="2000250" y="1494126"/>
          <a:ext cx="4882688" cy="497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4" name="Объект 2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4022354036"/>
              </p:ext>
            </p:extLst>
          </p:nvPr>
        </p:nvGraphicFramePr>
        <p:xfrm>
          <a:off x="7204869" y="1494126"/>
          <a:ext cx="4894262" cy="5156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7</a:t>
            </a:fld>
            <a:endParaRPr lang="ru-RU">
              <a:solidFill>
                <a:srgbClr val="333300"/>
              </a:solidFill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651885" y="3275215"/>
            <a:ext cx="1579418" cy="1113906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011920" y="3473637"/>
            <a:ext cx="1280160" cy="119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858558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умерших пациентов</a:t>
            </a:r>
            <a:endParaRPr lang="ru-RU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000251" y="1852863"/>
            <a:ext cx="9988549" cy="4386013"/>
          </a:xfrm>
        </p:spPr>
        <p:txBody>
          <a:bodyPr/>
          <a:lstStyle/>
          <a:p>
            <a:r>
              <a:rPr lang="ru-RU" dirty="0" smtClean="0"/>
              <a:t>Возраст - старше </a:t>
            </a:r>
            <a:r>
              <a:rPr lang="ru-RU" dirty="0"/>
              <a:t>60 </a:t>
            </a:r>
            <a:r>
              <a:rPr lang="ru-RU" dirty="0" smtClean="0"/>
              <a:t>лет;</a:t>
            </a:r>
          </a:p>
          <a:p>
            <a:endParaRPr lang="ru-RU" dirty="0" smtClean="0"/>
          </a:p>
          <a:p>
            <a:r>
              <a:rPr lang="ru-RU" dirty="0" smtClean="0"/>
              <a:t>Метод ЗПТ – гемодиализ</a:t>
            </a:r>
          </a:p>
          <a:p>
            <a:endParaRPr lang="ru-RU" dirty="0" smtClean="0"/>
          </a:p>
          <a:p>
            <a:r>
              <a:rPr lang="ru-RU" dirty="0" smtClean="0"/>
              <a:t>Тяжелый </a:t>
            </a:r>
            <a:r>
              <a:rPr lang="ru-RU" dirty="0" err="1" smtClean="0"/>
              <a:t>преморбидный</a:t>
            </a:r>
            <a:r>
              <a:rPr lang="ru-RU" dirty="0" smtClean="0"/>
              <a:t> фон: </a:t>
            </a:r>
            <a:r>
              <a:rPr lang="ru-RU" i="1" dirty="0" smtClean="0"/>
              <a:t>декомпенсированный </a:t>
            </a:r>
            <a:r>
              <a:rPr lang="ru-RU" i="1" dirty="0" err="1" smtClean="0"/>
              <a:t>сах</a:t>
            </a:r>
            <a:r>
              <a:rPr lang="ru-RU" i="1" dirty="0" smtClean="0"/>
              <a:t>. диабет, ОНМК, систематическое нарушение «водного» режима </a:t>
            </a:r>
            <a:endParaRPr lang="ru-RU" i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034DB-5C7B-4EBC-A9D8-A5BFC893D24E}" type="slidenum">
              <a:rPr lang="ru-RU" smtClean="0">
                <a:solidFill>
                  <a:srgbClr val="333300"/>
                </a:solidFill>
              </a:rPr>
              <a:pPr/>
              <a:t>8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5289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Комментарии к лечебным мероприятиям и исходам:</a:t>
            </a:r>
            <a:endParaRPr 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500" dirty="0" smtClean="0"/>
              <a:t>лечение </a:t>
            </a:r>
            <a:r>
              <a:rPr lang="ru-RU" sz="2500" dirty="0"/>
              <a:t>проводилось по утвержденным протоколам в специализированных учреждениях или амбулаторном </a:t>
            </a:r>
            <a:r>
              <a:rPr lang="ru-RU" sz="2500" dirty="0" smtClean="0"/>
              <a:t>режиме;</a:t>
            </a:r>
          </a:p>
          <a:p>
            <a:r>
              <a:rPr lang="ru-RU" sz="2500" dirty="0" err="1" smtClean="0"/>
              <a:t>рециепиентам</a:t>
            </a:r>
            <a:r>
              <a:rPr lang="ru-RU" sz="2500" dirty="0" smtClean="0"/>
              <a:t>  </a:t>
            </a:r>
            <a:r>
              <a:rPr lang="ru-RU" sz="2500" dirty="0"/>
              <a:t>трансплантата выполнялась коррекция </a:t>
            </a:r>
            <a:r>
              <a:rPr lang="ru-RU" sz="2500" dirty="0" err="1"/>
              <a:t>иммуносупрессивной</a:t>
            </a:r>
            <a:r>
              <a:rPr lang="ru-RU" sz="2500" dirty="0"/>
              <a:t> терапии, контроль концентрации в крови ингибиторов </a:t>
            </a:r>
            <a:r>
              <a:rPr lang="ru-RU" sz="2500" dirty="0" err="1" smtClean="0"/>
              <a:t>кальциневрина</a:t>
            </a:r>
            <a:r>
              <a:rPr lang="ru-RU" sz="2500" dirty="0" smtClean="0"/>
              <a:t>;</a:t>
            </a:r>
          </a:p>
          <a:p>
            <a:r>
              <a:rPr lang="ru-RU" sz="2500" dirty="0" smtClean="0"/>
              <a:t>утраты </a:t>
            </a:r>
            <a:r>
              <a:rPr lang="ru-RU" sz="2500" dirty="0"/>
              <a:t>или значимого ухудшения функции трансплантата у пациентов, перенесших </a:t>
            </a:r>
            <a:r>
              <a:rPr lang="en-US" sz="2500" dirty="0"/>
              <a:t>COVID</a:t>
            </a:r>
            <a:r>
              <a:rPr lang="ru-RU" sz="2500" dirty="0"/>
              <a:t>-19, не </a:t>
            </a:r>
            <a:r>
              <a:rPr lang="ru-RU" sz="2500" dirty="0" smtClean="0"/>
              <a:t>зафиксировано;</a:t>
            </a:r>
          </a:p>
          <a:p>
            <a:r>
              <a:rPr lang="ru-RU" sz="2500" dirty="0"/>
              <a:t>Пациенты, получающие </a:t>
            </a:r>
            <a:r>
              <a:rPr lang="ru-RU" sz="2500" dirty="0" err="1"/>
              <a:t>гемодиализное</a:t>
            </a:r>
            <a:r>
              <a:rPr lang="ru-RU" sz="2500" dirty="0"/>
              <a:t> лечение, после получения отрицательных результатов ПЦР-теста на </a:t>
            </a:r>
            <a:r>
              <a:rPr lang="en-US" sz="2500" dirty="0"/>
              <a:t>COVID</a:t>
            </a:r>
            <a:r>
              <a:rPr lang="ru-RU" sz="2500" dirty="0"/>
              <a:t>-19, переведены из специализированных учреждений обратно в </a:t>
            </a:r>
            <a:r>
              <a:rPr lang="ru-RU" sz="2500"/>
              <a:t>наш </a:t>
            </a:r>
            <a:r>
              <a:rPr lang="ru-RU" sz="2500" smtClean="0"/>
              <a:t>центр.</a:t>
            </a:r>
            <a:endParaRPr lang="ru-RU" sz="2500" dirty="0" smtClean="0"/>
          </a:p>
          <a:p>
            <a:pPr algn="r"/>
            <a:endParaRPr lang="ru-RU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3A318-3838-4F1F-A78C-ADD6DE68528A}" type="slidenum">
              <a:rPr lang="ru-RU" smtClean="0">
                <a:solidFill>
                  <a:srgbClr val="333300"/>
                </a:solidFill>
              </a:rPr>
              <a:pPr/>
              <a:t>9</a:t>
            </a:fld>
            <a:endParaRPr lang="ru-RU">
              <a:solidFill>
                <a:srgbClr val="33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693453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Доклад о ходе работ">
  <a:themeElements>
    <a:clrScheme name="Доклад о ходе работ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Доклад о ходе работ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Доклад о ходе работ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о ходе работ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Доклад о ходе работ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820</TotalTime>
  <Words>499</Words>
  <Application>Microsoft Office PowerPoint</Application>
  <PresentationFormat>Произвольный</PresentationFormat>
  <Paragraphs>54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Доклад о ходе работ</vt:lpstr>
      <vt:lpstr>   ЗАМЕСТИТЕЛЬНАЯ ПОЧЕЧНАЯ ТЕРАПИЯ В УСЛОВИЯХ ПАНДЕМИИ НОВОЙ КОРРОНАВИРУСНОЙ ИНФЕКЦИИ COVID-19     </vt:lpstr>
      <vt:lpstr>Цель исследования:</vt:lpstr>
      <vt:lpstr>Заместительна почечная терапия в трансплантационном центре ДОКТМО</vt:lpstr>
      <vt:lpstr>С марта 2020 года центр перешел на режим работы в условиях пандемии.</vt:lpstr>
      <vt:lpstr>Мероприятия, предпринятые в ТЦ, с целью противодействия COVID-19</vt:lpstr>
      <vt:lpstr>Мероприятия, предпринятые в ТЦ, с целью противодействия COVID-19</vt:lpstr>
      <vt:lpstr>Показатели заболеваемости и летальности при  COVID-19 в ТЦ ДОКТМО</vt:lpstr>
      <vt:lpstr>Характеристика умерших пациентов</vt:lpstr>
      <vt:lpstr>Комментарии к лечебным мероприятиям и исходам:</vt:lpstr>
      <vt:lpstr>ВЫВОДЫ: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Евгений Онищенко</dc:creator>
  <cp:lastModifiedBy>Денисов</cp:lastModifiedBy>
  <cp:revision>20</cp:revision>
  <dcterms:created xsi:type="dcterms:W3CDTF">2020-10-29T15:55:53Z</dcterms:created>
  <dcterms:modified xsi:type="dcterms:W3CDTF">2020-11-01T12:40:12Z</dcterms:modified>
</cp:coreProperties>
</file>