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1" r:id="rId3"/>
    <p:sldId id="257" r:id="rId4"/>
    <p:sldId id="258" r:id="rId5"/>
    <p:sldId id="274" r:id="rId6"/>
    <p:sldId id="259" r:id="rId7"/>
    <p:sldId id="280" r:id="rId8"/>
    <p:sldId id="276" r:id="rId9"/>
    <p:sldId id="277" r:id="rId10"/>
    <p:sldId id="269" r:id="rId11"/>
    <p:sldId id="278" r:id="rId12"/>
    <p:sldId id="270" r:id="rId13"/>
    <p:sldId id="271" r:id="rId14"/>
    <p:sldId id="273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Б)</a:t>
            </a:r>
          </a:p>
        </c:rich>
      </c:tx>
      <c:layout>
        <c:manualLayout>
          <c:xMode val="edge"/>
          <c:yMode val="edge"/>
          <c:x val="0.14482703196912547"/>
          <c:y val="3.69596733260574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28947421142642"/>
          <c:y val="4.0452476957897929E-2"/>
          <c:w val="0.83061422137066732"/>
          <c:h val="0.7834144159420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Hb</c:v>
                </c:pt>
                <c:pt idx="1">
                  <c:v>Эр</c:v>
                </c:pt>
                <c:pt idx="2">
                  <c:v>Лейк</c:v>
                </c:pt>
                <c:pt idx="3">
                  <c:v>Трц</c:v>
                </c:pt>
                <c:pt idx="4">
                  <c:v>СОЭ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81</c:v>
                </c:pt>
                <c:pt idx="2">
                  <c:v>189</c:v>
                </c:pt>
                <c:pt idx="3">
                  <c:v>81</c:v>
                </c:pt>
                <c:pt idx="4">
                  <c:v>191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Hb</c:v>
                </c:pt>
                <c:pt idx="1">
                  <c:v>Эр</c:v>
                </c:pt>
                <c:pt idx="2">
                  <c:v>Лейк</c:v>
                </c:pt>
                <c:pt idx="3">
                  <c:v>Трц</c:v>
                </c:pt>
                <c:pt idx="4">
                  <c:v>СОЭ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97</c:v>
                </c:pt>
                <c:pt idx="2">
                  <c:v>118</c:v>
                </c:pt>
                <c:pt idx="3">
                  <c:v>98</c:v>
                </c:pt>
                <c:pt idx="4">
                  <c:v>115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151424"/>
        <c:axId val="78139328"/>
      </c:barChart>
      <c:catAx>
        <c:axId val="15415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139328"/>
        <c:crosses val="autoZero"/>
        <c:auto val="1"/>
        <c:lblAlgn val="ctr"/>
        <c:lblOffset val="100"/>
        <c:noMultiLvlLbl val="0"/>
      </c:catAx>
      <c:valAx>
        <c:axId val="78139328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151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ЭТ1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</c:v>
                </c:pt>
                <c:pt idx="1">
                  <c:v>143</c:v>
                </c:pt>
                <c:pt idx="2">
                  <c:v>144</c:v>
                </c:pt>
                <c:pt idx="3">
                  <c:v>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108</c:v>
                </c:pt>
                <c:pt idx="1">
                  <c:v>112</c:v>
                </c:pt>
                <c:pt idx="2">
                  <c:v>92</c:v>
                </c:pt>
                <c:pt idx="3">
                  <c:v>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eNOS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94</c:v>
                </c:pt>
                <c:pt idx="1">
                  <c:v>86</c:v>
                </c:pt>
                <c:pt idx="2">
                  <c:v>78</c:v>
                </c:pt>
                <c:pt idx="3">
                  <c:v>84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iNOS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121</c:v>
                </c:pt>
                <c:pt idx="1">
                  <c:v>145</c:v>
                </c:pt>
                <c:pt idx="2">
                  <c:v>138</c:v>
                </c:pt>
                <c:pt idx="3">
                  <c:v>127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563776"/>
        <c:axId val="83275712"/>
      </c:barChart>
      <c:catAx>
        <c:axId val="18356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83275712"/>
        <c:crosses val="autoZero"/>
        <c:auto val="1"/>
        <c:lblAlgn val="ctr"/>
        <c:lblOffset val="100"/>
        <c:noMultiLvlLbl val="0"/>
      </c:catAx>
      <c:valAx>
        <c:axId val="832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563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Лейк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128</c:v>
                </c:pt>
                <c:pt idx="1">
                  <c:v>189</c:v>
                </c:pt>
                <c:pt idx="2">
                  <c:v>195</c:v>
                </c:pt>
                <c:pt idx="3">
                  <c:v>175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Тромб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91</c:v>
                </c:pt>
                <c:pt idx="1">
                  <c:v>81</c:v>
                </c:pt>
                <c:pt idx="2">
                  <c:v>85</c:v>
                </c:pt>
                <c:pt idx="3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ЛТА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115</c:v>
                </c:pt>
                <c:pt idx="1">
                  <c:v>124</c:v>
                </c:pt>
                <c:pt idx="2">
                  <c:v>119</c:v>
                </c:pt>
                <c:pt idx="3">
                  <c:v>114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72704"/>
        <c:axId val="83278592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IL-12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softEdge rad="0"/>
            </a:effectLst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2.4691358024691357E-2"/>
                  <c:y val="-4.045853000674309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1.07889413351314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116</c:v>
                </c:pt>
                <c:pt idx="1">
                  <c:v>137</c:v>
                </c:pt>
                <c:pt idx="2">
                  <c:v>142</c:v>
                </c:pt>
                <c:pt idx="3">
                  <c:v>114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72704"/>
        <c:axId val="83278592"/>
      </c:lineChart>
      <c:catAx>
        <c:axId val="18407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3278592"/>
        <c:crosses val="autoZero"/>
        <c:auto val="1"/>
        <c:lblAlgn val="ctr"/>
        <c:lblOffset val="100"/>
        <c:noMultiLvlLbl val="0"/>
      </c:catAx>
      <c:valAx>
        <c:axId val="8327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072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А)</a:t>
            </a:r>
            <a:endParaRPr lang="ru-RU" dirty="0"/>
          </a:p>
        </c:rich>
      </c:tx>
      <c:layout>
        <c:manualLayout>
          <c:xMode val="edge"/>
          <c:yMode val="edge"/>
          <c:x val="8.600386994037703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7583416657408"/>
          <c:y val="0.14709038177044656"/>
          <c:w val="0.81309368403510718"/>
          <c:h val="0.7645290874113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Hb</c:v>
                </c:pt>
                <c:pt idx="1">
                  <c:v>Эр</c:v>
                </c:pt>
                <c:pt idx="2">
                  <c:v>Лейк</c:v>
                </c:pt>
                <c:pt idx="3">
                  <c:v>Трц</c:v>
                </c:pt>
                <c:pt idx="4">
                  <c:v>СОЭ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93</c:v>
                </c:pt>
                <c:pt idx="2">
                  <c:v>128</c:v>
                </c:pt>
                <c:pt idx="3">
                  <c:v>93</c:v>
                </c:pt>
                <c:pt idx="4">
                  <c:v>126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Hb</c:v>
                </c:pt>
                <c:pt idx="1">
                  <c:v>Эр</c:v>
                </c:pt>
                <c:pt idx="2">
                  <c:v>Лейк</c:v>
                </c:pt>
                <c:pt idx="3">
                  <c:v>Трц</c:v>
                </c:pt>
                <c:pt idx="4">
                  <c:v>СОЭ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94</c:v>
                </c:pt>
                <c:pt idx="1">
                  <c:v>98</c:v>
                </c:pt>
                <c:pt idx="2">
                  <c:v>114</c:v>
                </c:pt>
                <c:pt idx="3">
                  <c:v>98</c:v>
                </c:pt>
                <c:pt idx="4">
                  <c:v>108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152448"/>
        <c:axId val="78142784"/>
      </c:barChart>
      <c:catAx>
        <c:axId val="1541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8142784"/>
        <c:crosses val="autoZero"/>
        <c:auto val="1"/>
        <c:lblAlgn val="ctr"/>
        <c:lblOffset val="100"/>
        <c:noMultiLvlLbl val="0"/>
      </c:catAx>
      <c:valAx>
        <c:axId val="781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415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07132540828795"/>
          <c:y val="9.0267748027996917E-4"/>
          <c:w val="0.56410398844572818"/>
          <c:h val="0.14370089483234808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Hb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Эр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</c:v>
                </c:pt>
                <c:pt idx="1">
                  <c:v>81</c:v>
                </c:pt>
                <c:pt idx="2">
                  <c:v>81</c:v>
                </c:pt>
                <c:pt idx="3">
                  <c:v>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Лейк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128</c:v>
                </c:pt>
                <c:pt idx="1">
                  <c:v>189</c:v>
                </c:pt>
                <c:pt idx="2">
                  <c:v>195</c:v>
                </c:pt>
                <c:pt idx="3">
                  <c:v>175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Тромб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</c:v>
                </c:pt>
                <c:pt idx="1">
                  <c:v>81</c:v>
                </c:pt>
                <c:pt idx="2">
                  <c:v>85</c:v>
                </c:pt>
                <c:pt idx="3">
                  <c:v>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СОЭ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126</c:v>
                </c:pt>
                <c:pt idx="1">
                  <c:v>191</c:v>
                </c:pt>
                <c:pt idx="2">
                  <c:v>182</c:v>
                </c:pt>
                <c:pt idx="3">
                  <c:v>168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688320"/>
        <c:axId val="78743232"/>
      </c:barChart>
      <c:catAx>
        <c:axId val="17368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78743232"/>
        <c:crosses val="autoZero"/>
        <c:auto val="1"/>
        <c:lblAlgn val="ctr"/>
        <c:lblOffset val="100"/>
        <c:noMultiLvlLbl val="0"/>
      </c:catAx>
      <c:valAx>
        <c:axId val="7874323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2592592592592587E-3"/>
              <c:y val="0.427893873346748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368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Б)</a:t>
            </a:r>
          </a:p>
        </c:rich>
      </c:tx>
      <c:layout>
        <c:manualLayout>
          <c:xMode val="edge"/>
          <c:yMode val="edge"/>
          <c:x val="0.14482703196912547"/>
          <c:y val="3.69596733260574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28947421142642"/>
          <c:y val="4.0452476957897929E-2"/>
          <c:w val="0.83061422137066732"/>
          <c:h val="0.7834144159420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ПВ</c:v>
                </c:pt>
                <c:pt idx="1">
                  <c:v>ПТИ</c:v>
                </c:pt>
                <c:pt idx="2">
                  <c:v>АЧТВ</c:v>
                </c:pt>
                <c:pt idx="3">
                  <c:v>Ф</c:v>
                </c:pt>
                <c:pt idx="4">
                  <c:v>Д-д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</c:v>
                </c:pt>
                <c:pt idx="1">
                  <c:v>92</c:v>
                </c:pt>
                <c:pt idx="2">
                  <c:v>116</c:v>
                </c:pt>
                <c:pt idx="3">
                  <c:v>124</c:v>
                </c:pt>
                <c:pt idx="4">
                  <c:v>131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ПВ</c:v>
                </c:pt>
                <c:pt idx="1">
                  <c:v>ПТИ</c:v>
                </c:pt>
                <c:pt idx="2">
                  <c:v>АЧТВ</c:v>
                </c:pt>
                <c:pt idx="3">
                  <c:v>Ф</c:v>
                </c:pt>
                <c:pt idx="4">
                  <c:v>Д-д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104</c:v>
                </c:pt>
                <c:pt idx="1">
                  <c:v>97</c:v>
                </c:pt>
                <c:pt idx="2">
                  <c:v>108</c:v>
                </c:pt>
                <c:pt idx="3">
                  <c:v>107</c:v>
                </c:pt>
                <c:pt idx="4">
                  <c:v>103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689344"/>
        <c:axId val="78746688"/>
      </c:barChart>
      <c:catAx>
        <c:axId val="1736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46688"/>
        <c:crosses val="autoZero"/>
        <c:auto val="1"/>
        <c:lblAlgn val="ctr"/>
        <c:lblOffset val="100"/>
        <c:noMultiLvlLbl val="0"/>
      </c:catAx>
      <c:valAx>
        <c:axId val="78746688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68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А)</a:t>
            </a:r>
            <a:endParaRPr lang="ru-RU" dirty="0"/>
          </a:p>
        </c:rich>
      </c:tx>
      <c:layout>
        <c:manualLayout>
          <c:xMode val="edge"/>
          <c:yMode val="edge"/>
          <c:x val="8.600386994037703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7583416657408"/>
          <c:y val="0.14709038177044656"/>
          <c:w val="0.81309368403510718"/>
          <c:h val="0.7645290874113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ПВ</c:v>
                </c:pt>
                <c:pt idx="1">
                  <c:v>ПТИ</c:v>
                </c:pt>
                <c:pt idx="2">
                  <c:v>АЧТВ</c:v>
                </c:pt>
                <c:pt idx="3">
                  <c:v>Ф</c:v>
                </c:pt>
                <c:pt idx="4">
                  <c:v>Д-д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</c:v>
                </c:pt>
                <c:pt idx="1">
                  <c:v>110</c:v>
                </c:pt>
                <c:pt idx="2">
                  <c:v>97</c:v>
                </c:pt>
                <c:pt idx="3">
                  <c:v>109</c:v>
                </c:pt>
                <c:pt idx="4">
                  <c:v>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Лист1!$A$2:$A$6</c:f>
              <c:strCache>
                <c:ptCount val="5"/>
                <c:pt idx="0">
                  <c:v>ПВ</c:v>
                </c:pt>
                <c:pt idx="1">
                  <c:v>ПТИ</c:v>
                </c:pt>
                <c:pt idx="2">
                  <c:v>АЧТВ</c:v>
                </c:pt>
                <c:pt idx="3">
                  <c:v>Ф</c:v>
                </c:pt>
                <c:pt idx="4">
                  <c:v>Д-д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102</c:v>
                </c:pt>
                <c:pt idx="1">
                  <c:v>98</c:v>
                </c:pt>
                <c:pt idx="2">
                  <c:v>101</c:v>
                </c:pt>
                <c:pt idx="3">
                  <c:v>103</c:v>
                </c:pt>
                <c:pt idx="4">
                  <c:v>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690368"/>
        <c:axId val="79103680"/>
      </c:barChart>
      <c:catAx>
        <c:axId val="17369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9103680"/>
        <c:crosses val="autoZero"/>
        <c:auto val="1"/>
        <c:lblAlgn val="ctr"/>
        <c:lblOffset val="100"/>
        <c:noMultiLvlLbl val="0"/>
      </c:catAx>
      <c:valAx>
        <c:axId val="791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369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07132540828795"/>
          <c:y val="9.0267748027996917E-4"/>
          <c:w val="0.56410398844572818"/>
          <c:h val="0.14370089483234808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ПИ</c:v>
                </c:pt>
              </c:strCache>
            </c:strRef>
          </c:tx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92</c:v>
                </c:pt>
                <c:pt idx="2">
                  <c:v>95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ПВ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</c:v>
                </c:pt>
                <c:pt idx="1">
                  <c:v>118</c:v>
                </c:pt>
                <c:pt idx="2">
                  <c:v>114</c:v>
                </c:pt>
                <c:pt idx="3">
                  <c:v>102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АЧТВ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96</c:v>
                </c:pt>
                <c:pt idx="1">
                  <c:v>116</c:v>
                </c:pt>
                <c:pt idx="2">
                  <c:v>112</c:v>
                </c:pt>
                <c:pt idx="3">
                  <c:v>104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8.0914936206136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109</c:v>
                </c:pt>
                <c:pt idx="1">
                  <c:v>124</c:v>
                </c:pt>
                <c:pt idx="2">
                  <c:v>118</c:v>
                </c:pt>
                <c:pt idx="3">
                  <c:v>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Д-д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102</c:v>
                </c:pt>
                <c:pt idx="1">
                  <c:v>131</c:v>
                </c:pt>
                <c:pt idx="2">
                  <c:v>120</c:v>
                </c:pt>
                <c:pt idx="3">
                  <c:v>114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433280"/>
        <c:axId val="79105984"/>
      </c:barChart>
      <c:catAx>
        <c:axId val="174433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9105984"/>
        <c:crosses val="autoZero"/>
        <c:auto val="1"/>
        <c:lblAlgn val="ctr"/>
        <c:lblOffset val="100"/>
        <c:noMultiLvlLbl val="0"/>
      </c:catAx>
      <c:valAx>
        <c:axId val="7910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43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Б)</a:t>
            </a:r>
          </a:p>
        </c:rich>
      </c:tx>
      <c:layout>
        <c:manualLayout>
          <c:xMode val="edge"/>
          <c:yMode val="edge"/>
          <c:x val="0.22578342843509194"/>
          <c:y val="2.37745914941913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761557459007287"/>
          <c:y val="4.7368919793225592E-2"/>
          <c:w val="0.84507072073959011"/>
          <c:h val="0.86076928271586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Лист1!$A$2:$A$7</c:f>
              <c:strCache>
                <c:ptCount val="6"/>
                <c:pt idx="0">
                  <c:v>IL-1β</c:v>
                </c:pt>
                <c:pt idx="1">
                  <c:v>IL-6</c:v>
                </c:pt>
                <c:pt idx="2">
                  <c:v>IL-10</c:v>
                </c:pt>
                <c:pt idx="3">
                  <c:v>IL-12</c:v>
                </c:pt>
                <c:pt idx="4">
                  <c:v>TNFα</c:v>
                </c:pt>
                <c:pt idx="5">
                  <c:v>СрБ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232</c:v>
                </c:pt>
                <c:pt idx="1">
                  <c:v>144</c:v>
                </c:pt>
                <c:pt idx="2">
                  <c:v>126</c:v>
                </c:pt>
                <c:pt idx="3">
                  <c:v>137</c:v>
                </c:pt>
                <c:pt idx="4">
                  <c:v>184</c:v>
                </c:pt>
                <c:pt idx="5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Лист1!$A$2:$A$7</c:f>
              <c:strCache>
                <c:ptCount val="6"/>
                <c:pt idx="0">
                  <c:v>IL-1β</c:v>
                </c:pt>
                <c:pt idx="1">
                  <c:v>IL-6</c:v>
                </c:pt>
                <c:pt idx="2">
                  <c:v>IL-10</c:v>
                </c:pt>
                <c:pt idx="3">
                  <c:v>IL-12</c:v>
                </c:pt>
                <c:pt idx="4">
                  <c:v>TNFα</c:v>
                </c:pt>
                <c:pt idx="5">
                  <c:v>СрБ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115</c:v>
                </c:pt>
                <c:pt idx="1">
                  <c:v>110</c:v>
                </c:pt>
                <c:pt idx="2">
                  <c:v>109</c:v>
                </c:pt>
                <c:pt idx="3">
                  <c:v>107</c:v>
                </c:pt>
                <c:pt idx="4">
                  <c:v>106</c:v>
                </c:pt>
                <c:pt idx="5">
                  <c:v>108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434816"/>
        <c:axId val="79107712"/>
      </c:barChart>
      <c:catAx>
        <c:axId val="17443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107712"/>
        <c:crosses val="autoZero"/>
        <c:auto val="1"/>
        <c:lblAlgn val="ctr"/>
        <c:lblOffset val="100"/>
        <c:noMultiLvlLbl val="0"/>
      </c:catAx>
      <c:valAx>
        <c:axId val="791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4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201321893195831"/>
          <c:y val="4.0543970059971547E-2"/>
          <c:w val="0.21079169709740811"/>
          <c:h val="0.160606882459683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А)</a:t>
            </a:r>
            <a:endParaRPr lang="ru-RU" dirty="0"/>
          </a:p>
        </c:rich>
      </c:tx>
      <c:layout>
        <c:manualLayout>
          <c:xMode val="edge"/>
          <c:yMode val="edge"/>
          <c:x val="8.600386994037703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7583416657408"/>
          <c:y val="0.14709038177044656"/>
          <c:w val="0.81309368403510718"/>
          <c:h val="0.76452908741134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Лист1!$A$2:$A$7</c:f>
              <c:strCache>
                <c:ptCount val="6"/>
                <c:pt idx="0">
                  <c:v>IL-1β</c:v>
                </c:pt>
                <c:pt idx="1">
                  <c:v>IL-6</c:v>
                </c:pt>
                <c:pt idx="2">
                  <c:v>IL-10</c:v>
                </c:pt>
                <c:pt idx="3">
                  <c:v>IL-12</c:v>
                </c:pt>
                <c:pt idx="4">
                  <c:v>TNFα</c:v>
                </c:pt>
                <c:pt idx="5">
                  <c:v>CрБ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</c:v>
                </c:pt>
                <c:pt idx="1">
                  <c:v>129</c:v>
                </c:pt>
                <c:pt idx="2">
                  <c:v>107</c:v>
                </c:pt>
                <c:pt idx="3">
                  <c:v>116</c:v>
                </c:pt>
                <c:pt idx="4">
                  <c:v>135</c:v>
                </c:pt>
                <c:pt idx="5">
                  <c:v>138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Лист1!$A$2:$A$7</c:f>
              <c:strCache>
                <c:ptCount val="6"/>
                <c:pt idx="0">
                  <c:v>IL-1β</c:v>
                </c:pt>
                <c:pt idx="1">
                  <c:v>IL-6</c:v>
                </c:pt>
                <c:pt idx="2">
                  <c:v>IL-10</c:v>
                </c:pt>
                <c:pt idx="3">
                  <c:v>IL-12</c:v>
                </c:pt>
                <c:pt idx="4">
                  <c:v>TNFα</c:v>
                </c:pt>
                <c:pt idx="5">
                  <c:v>CрБ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119</c:v>
                </c:pt>
                <c:pt idx="1">
                  <c:v>114</c:v>
                </c:pt>
                <c:pt idx="2">
                  <c:v>101</c:v>
                </c:pt>
                <c:pt idx="3">
                  <c:v>98</c:v>
                </c:pt>
                <c:pt idx="4">
                  <c:v>116</c:v>
                </c:pt>
                <c:pt idx="5">
                  <c:v>115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435840"/>
        <c:axId val="83271680"/>
      </c:barChart>
      <c:catAx>
        <c:axId val="1744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3271680"/>
        <c:crosses val="autoZero"/>
        <c:auto val="1"/>
        <c:lblAlgn val="ctr"/>
        <c:lblOffset val="100"/>
        <c:noMultiLvlLbl val="0"/>
      </c:catAx>
      <c:valAx>
        <c:axId val="832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7443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828778283894381"/>
          <c:y val="1.9467866143527905E-2"/>
          <c:w val="0.21430489204903158"/>
          <c:h val="0.14370089483234808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IL-1β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</c:v>
                </c:pt>
                <c:pt idx="1">
                  <c:v>232</c:v>
                </c:pt>
                <c:pt idx="2">
                  <c:v>178</c:v>
                </c:pt>
                <c:pt idx="3">
                  <c:v>144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IL-6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129</c:v>
                </c:pt>
                <c:pt idx="1">
                  <c:v>144</c:v>
                </c:pt>
                <c:pt idx="2">
                  <c:v>148</c:v>
                </c:pt>
                <c:pt idx="3">
                  <c:v>120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IL-10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107</c:v>
                </c:pt>
                <c:pt idx="1">
                  <c:v>126</c:v>
                </c:pt>
                <c:pt idx="2">
                  <c:v>149</c:v>
                </c:pt>
                <c:pt idx="3">
                  <c:v>116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IL-12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116</c:v>
                </c:pt>
                <c:pt idx="1">
                  <c:v>137</c:v>
                </c:pt>
                <c:pt idx="2">
                  <c:v>142</c:v>
                </c:pt>
                <c:pt idx="3">
                  <c:v>114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TNFα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135</c:v>
                </c:pt>
                <c:pt idx="1">
                  <c:v>184</c:v>
                </c:pt>
                <c:pt idx="2">
                  <c:v>157</c:v>
                </c:pt>
                <c:pt idx="3">
                  <c:v>124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CрБ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percentage"/>
            <c:noEndCap val="0"/>
            <c:val val="5"/>
          </c:errBars>
          <c:cat>
            <c:strRef>
              <c:f>Лист1!$A$2:$A$5</c:f>
              <c:strCache>
                <c:ptCount val="4"/>
                <c:pt idx="0">
                  <c:v>1 cутки</c:v>
                </c:pt>
                <c:pt idx="1">
                  <c:v>3 сутки</c:v>
                </c:pt>
                <c:pt idx="2">
                  <c:v>7 сутки</c:v>
                </c:pt>
                <c:pt idx="3">
                  <c:v>14 сутки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138</c:v>
                </c:pt>
                <c:pt idx="1">
                  <c:v>167</c:v>
                </c:pt>
                <c:pt idx="2">
                  <c:v>154</c:v>
                </c:pt>
                <c:pt idx="3">
                  <c:v>131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240512"/>
        <c:axId val="83273408"/>
      </c:barChart>
      <c:catAx>
        <c:axId val="17824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83273408"/>
        <c:crosses val="autoZero"/>
        <c:auto val="1"/>
        <c:lblAlgn val="ctr"/>
        <c:lblOffset val="100"/>
        <c:noMultiLvlLbl val="0"/>
      </c:catAx>
      <c:valAx>
        <c:axId val="8327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24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421894-5E90-4B34-BD24-E08D6EF2B6CE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7F633F-59A3-4BA6-A3A0-D558B3AE96C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r>
              <a:rPr lang="uk-UA" sz="2000" dirty="0" err="1" smtClean="0">
                <a:effectLst/>
                <a:latin typeface="+mn-lt"/>
              </a:rPr>
              <a:t>Гоо</a:t>
            </a:r>
            <a:r>
              <a:rPr lang="uk-UA" sz="2000" dirty="0" smtClean="0">
                <a:effectLst/>
                <a:latin typeface="+mn-lt"/>
              </a:rPr>
              <a:t> </a:t>
            </a:r>
            <a:r>
              <a:rPr lang="uk-UA" sz="2000" dirty="0" err="1" smtClean="0">
                <a:effectLst/>
                <a:latin typeface="+mn-lt"/>
              </a:rPr>
              <a:t>впо</a:t>
            </a:r>
            <a:r>
              <a:rPr lang="uk-UA" sz="2000" dirty="0" smtClean="0">
                <a:effectLst/>
                <a:latin typeface="+mn-lt"/>
              </a:rPr>
              <a:t> «</a:t>
            </a:r>
            <a:r>
              <a:rPr lang="uk-UA" sz="2000" dirty="0" err="1" smtClean="0">
                <a:effectLst/>
                <a:latin typeface="+mn-lt"/>
              </a:rPr>
              <a:t>донецкий</a:t>
            </a:r>
            <a:r>
              <a:rPr lang="uk-UA" sz="2000" dirty="0" smtClean="0">
                <a:effectLst/>
                <a:latin typeface="+mn-lt"/>
              </a:rPr>
              <a:t>  </a:t>
            </a:r>
            <a:r>
              <a:rPr lang="uk-UA" sz="2000" dirty="0" err="1" smtClean="0">
                <a:effectLst/>
                <a:latin typeface="+mn-lt"/>
              </a:rPr>
              <a:t>национальн</a:t>
            </a:r>
            <a:r>
              <a:rPr lang="ru-RU" sz="2000" dirty="0" err="1" smtClean="0">
                <a:effectLst/>
                <a:latin typeface="+mn-lt"/>
              </a:rPr>
              <a:t>ый</a:t>
            </a:r>
            <a:r>
              <a:rPr lang="ru-RU" sz="2000" dirty="0" smtClean="0">
                <a:effectLst/>
                <a:latin typeface="+mn-lt"/>
              </a:rPr>
              <a:t>  медицинский университет  имени  м. горького</a:t>
            </a:r>
            <a:r>
              <a:rPr lang="uk-UA" sz="2000" dirty="0" smtClean="0">
                <a:effectLst/>
                <a:latin typeface="+mn-lt"/>
              </a:rPr>
              <a:t>»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4032448"/>
          </a:xfrm>
        </p:spPr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</a:rPr>
              <a:t>ЭНДОТЕЛИАЛЬНАЯ ДИСФУНКЦИЯ И НАРУШЕНИЯ ГЕМОСТАЗА ПРИ ЧЕРЕПНО-МОЗГОВОЙ </a:t>
            </a:r>
            <a:r>
              <a:rPr lang="ru-RU" sz="3200" b="1" dirty="0" smtClean="0">
                <a:solidFill>
                  <a:srgbClr val="FFC000"/>
                </a:solidFill>
              </a:rPr>
              <a:t>ТРАВМЕ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Ельский</a:t>
            </a:r>
            <a:r>
              <a:rPr lang="ru-RU" b="1" dirty="0" smtClean="0"/>
              <a:t> В.Н., Городник Г.А., Пищулина С.В., </a:t>
            </a:r>
            <a:r>
              <a:rPr lang="ru-RU" b="1" dirty="0" err="1" smtClean="0"/>
              <a:t>Чернобривцев</a:t>
            </a:r>
            <a:r>
              <a:rPr lang="ru-RU" b="1" dirty="0" smtClean="0"/>
              <a:t> П.А., </a:t>
            </a:r>
            <a:r>
              <a:rPr lang="ru-RU" b="1" dirty="0" err="1" smtClean="0"/>
              <a:t>Кишеня</a:t>
            </a:r>
            <a:r>
              <a:rPr lang="ru-RU" b="1" dirty="0" smtClean="0"/>
              <a:t> М.С.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8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Динамика показателей гемостаза у больных с тяжелой ЧМТ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200715"/>
              </p:ext>
            </p:extLst>
          </p:nvPr>
        </p:nvGraphicFramePr>
        <p:xfrm>
          <a:off x="467544" y="8367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5536" y="5589240"/>
            <a:ext cx="8748464" cy="86409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effectLst/>
                <a:latin typeface="+mn-lt"/>
              </a:rPr>
              <a:t>Примечание: - за 100 % взяты показатели контрольной группы;                            	      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8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+mn-lt"/>
              </a:rPr>
              <a:t>Динамика показателей воспалительного ответа у больных с ЧМТ в течение 1-3 суток</a:t>
            </a:r>
            <a:endParaRPr lang="ru-RU" sz="23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86510"/>
              </p:ext>
            </p:extLst>
          </p:nvPr>
        </p:nvGraphicFramePr>
        <p:xfrm>
          <a:off x="4590451" y="8367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877272"/>
            <a:ext cx="8892480" cy="9361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effectLst/>
                <a:latin typeface="+mn-lt"/>
              </a:rPr>
              <a:t>Примечание: А – в течение 1-х суток после травмы, Б - через  3-е суток после травмы	    </a:t>
            </a:r>
          </a:p>
          <a:p>
            <a:pPr algn="l"/>
            <a:r>
              <a:rPr lang="ru-RU" sz="1600" dirty="0">
                <a:effectLst/>
                <a:latin typeface="+mn-lt"/>
              </a:rPr>
              <a:t> </a:t>
            </a:r>
            <a:r>
              <a:rPr lang="ru-RU" sz="1600" dirty="0" smtClean="0">
                <a:effectLst/>
                <a:latin typeface="+mn-lt"/>
              </a:rPr>
              <a:t>                       - за 100 % взяты показатели контрольной группы;     </a:t>
            </a:r>
          </a:p>
          <a:p>
            <a:pPr algn="l"/>
            <a:r>
              <a:rPr lang="ru-RU" sz="1600" dirty="0" smtClean="0">
                <a:effectLst/>
                <a:latin typeface="+mn-lt"/>
              </a:rPr>
              <a:t>             	      -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499861"/>
              </p:ext>
            </p:extLst>
          </p:nvPr>
        </p:nvGraphicFramePr>
        <p:xfrm>
          <a:off x="107504" y="1484784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Динамика показателей воспалительного ответа больных с тяжелой ЧМТ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972628"/>
              </p:ext>
            </p:extLst>
          </p:nvPr>
        </p:nvGraphicFramePr>
        <p:xfrm>
          <a:off x="467544" y="8367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589240"/>
            <a:ext cx="8892480" cy="86409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effectLst/>
                <a:latin typeface="+mn-lt"/>
              </a:rPr>
              <a:t>Примечание: - за 100 % взяты показатели контрольной группы                            	      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2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Динамика показателей состояния эндотелия у больных с тяжелой ЧМТ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136377"/>
              </p:ext>
            </p:extLst>
          </p:nvPr>
        </p:nvGraphicFramePr>
        <p:xfrm>
          <a:off x="323528" y="84913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589240"/>
            <a:ext cx="8964488" cy="86409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effectLst/>
                <a:latin typeface="+mn-lt"/>
              </a:rPr>
              <a:t>Примечание: - за 100 % взяты показатели контрольной группы;                            	      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Динамика формирования </a:t>
            </a:r>
            <a:r>
              <a:rPr lang="ru-RU" sz="2800" dirty="0" err="1" smtClean="0">
                <a:latin typeface="+mn-lt"/>
              </a:rPr>
              <a:t>лейкоцитарно-тромбоцитарных</a:t>
            </a:r>
            <a:r>
              <a:rPr lang="ru-RU" sz="2800" dirty="0" smtClean="0">
                <a:latin typeface="+mn-lt"/>
              </a:rPr>
              <a:t> агрегатов (ЛТА) у больных с тяжелой ЧМТ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473768"/>
              </p:ext>
            </p:extLst>
          </p:nvPr>
        </p:nvGraphicFramePr>
        <p:xfrm>
          <a:off x="467544" y="8367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589240"/>
            <a:ext cx="8820472" cy="86409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effectLst/>
                <a:latin typeface="+mn-lt"/>
              </a:rPr>
              <a:t>Примечание: - за 100 % взяты показатели контрольной группы;                            	      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7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Выводы: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 smtClean="0"/>
              <a:t>	Тяжелые </a:t>
            </a:r>
            <a:r>
              <a:rPr lang="ru-RU" dirty="0"/>
              <a:t>повреждения головного мозга сопровождаются выраженными изменениями системы гемостаза и эндотелиальных факторов. Развивающаяся эндотелиальная дисфункция вносит свой вклад в патогенез нарушений микроциркуляции, </a:t>
            </a:r>
            <a:r>
              <a:rPr lang="ru-RU" dirty="0" err="1"/>
              <a:t>тромбообразования</a:t>
            </a:r>
            <a:r>
              <a:rPr lang="ru-RU" dirty="0"/>
              <a:t> и расширения площади вторичной альтерации. </a:t>
            </a:r>
            <a:r>
              <a:rPr lang="ru-RU" dirty="0" err="1"/>
              <a:t>Тромбообразование</a:t>
            </a:r>
            <a:r>
              <a:rPr lang="ru-RU" dirty="0"/>
              <a:t> в более выраженной степени наблюдается при тяжелом течении ЧМТ и может рассматриваться в качестве неблагоприятного прогностического признака.</a:t>
            </a:r>
          </a:p>
        </p:txBody>
      </p:sp>
    </p:spTree>
    <p:extLst>
      <p:ext uri="{BB962C8B-B14F-4D97-AF65-F5344CB8AC3E}">
        <p14:creationId xmlns:p14="http://schemas.microsoft.com/office/powerpoint/2010/main" val="6717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60000">
            <a:off x="457200" y="274638"/>
            <a:ext cx="8229600" cy="4018458"/>
          </a:xfrm>
          <a:scene3d>
            <a:camera prst="orthographicFront">
              <a:rot lat="0" lon="1500000" rev="0"/>
            </a:camera>
            <a:lightRig rig="threePt" dir="t">
              <a:rot lat="0" lon="0" rev="600000"/>
            </a:lightRig>
          </a:scene3d>
        </p:spPr>
        <p:txBody>
          <a:bodyPr>
            <a:normAutofit/>
          </a:bodyPr>
          <a:lstStyle/>
          <a:p>
            <a:r>
              <a:rPr lang="ru-RU" sz="6000" dirty="0" smtClean="0">
                <a:latin typeface="+mn-lt"/>
              </a:rPr>
              <a:t>Благодарю 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за </a:t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внимание!</a:t>
            </a:r>
            <a:endParaRPr lang="ru-RU" sz="6000" dirty="0">
              <a:latin typeface="+mn-lt"/>
            </a:endParaRPr>
          </a:p>
        </p:txBody>
      </p:sp>
      <p:pic>
        <p:nvPicPr>
          <p:cNvPr id="3074" name="Picture 2" descr="http://lidanews.by/images/2019/1/9/22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-1020000">
            <a:off x="642299" y="3016410"/>
            <a:ext cx="8229600" cy="14402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6600" dirty="0" smtClean="0"/>
              <a:t>Благодарю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495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11981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Черепно-мозговая </a:t>
            </a:r>
            <a:r>
              <a:rPr lang="ru-RU" dirty="0" smtClean="0"/>
              <a:t>травма (ЧМТ) </a:t>
            </a:r>
            <a:r>
              <a:rPr lang="ru-RU" dirty="0"/>
              <a:t>является медико-социальной проблемой, так как с одной стороны занимает ведущее место в структуре травматизма и обусловливает высокий уровень летальности, с другой – наблюдается наиболее часто у лиц трудоспособного возраста и приводит в большом проценте </a:t>
            </a:r>
            <a:r>
              <a:rPr lang="ru-RU" dirty="0" smtClean="0"/>
              <a:t>случаев к </a:t>
            </a:r>
            <a:r>
              <a:rPr lang="ru-RU" dirty="0" err="1" smtClean="0"/>
              <a:t>инвалидизации</a:t>
            </a:r>
            <a:r>
              <a:rPr lang="ru-RU" dirty="0"/>
              <a:t> и потере трудоспособности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0018"/>
            <a:ext cx="4932795" cy="32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" y="4551000"/>
            <a:ext cx="2596945" cy="22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43" y="4581128"/>
            <a:ext cx="3691161" cy="22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11981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К факторам вторичной альтерации при ЧМТ можно отнести нарушения, развивающиеся вследствие нарушения микроциркуляции, при этом изменения как со стороны эндотелия сосудов, так и со стороны агрегатного состояния крови обусловливают развитие осложнений и распространение очага повреждения.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8" y="3501008"/>
            <a:ext cx="3730413" cy="22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Цель исследования: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61288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Установить роль эндотелиальной дисфункции и нарушений в системе гемостаза у больных с ЧМТ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3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a typeface="+mj-ea"/>
                <a:cs typeface="+mj-cs"/>
              </a:rPr>
              <a:t>Контрольная группа: </a:t>
            </a:r>
            <a:r>
              <a:rPr lang="ru-RU" dirty="0"/>
              <a:t>38</a:t>
            </a:r>
            <a:r>
              <a:rPr lang="ru-RU" b="1" dirty="0"/>
              <a:t> </a:t>
            </a:r>
            <a:r>
              <a:rPr lang="ru-RU" dirty="0"/>
              <a:t>добровольцев в возрасте от 25 до 56 лет, которые проходили обследование при прохождении </a:t>
            </a:r>
            <a:r>
              <a:rPr lang="ru-RU" dirty="0" err="1" smtClean="0"/>
              <a:t>профосмотра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sz="3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a typeface="+mj-ea"/>
                <a:cs typeface="+mj-cs"/>
              </a:rPr>
              <a:t>1-я группа (основная): </a:t>
            </a:r>
            <a:r>
              <a:rPr lang="ru-RU" dirty="0" smtClean="0"/>
              <a:t>112 </a:t>
            </a:r>
            <a:r>
              <a:rPr lang="ru-RU" dirty="0"/>
              <a:t>пациентов в возрасте от 23 до 59 лет с диагнозом тяжелая ЧМТ. </a:t>
            </a:r>
            <a:endParaRPr lang="ru-RU" dirty="0" smtClean="0"/>
          </a:p>
          <a:p>
            <a:pPr marL="137160" indent="0">
              <a:buNone/>
            </a:pPr>
            <a:r>
              <a:rPr lang="ru-RU" sz="3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a typeface="+mj-ea"/>
                <a:cs typeface="+mj-cs"/>
              </a:rPr>
              <a:t>2-я группа (группа сравнения): </a:t>
            </a:r>
            <a:r>
              <a:rPr lang="ru-RU" dirty="0" smtClean="0"/>
              <a:t>42 </a:t>
            </a:r>
            <a:r>
              <a:rPr lang="ru-RU" dirty="0"/>
              <a:t>пациента с легкой ЧМТ.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29600" cy="706090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+mn-lt"/>
              </a:rPr>
              <a:t>Распределение групп в исследовании: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8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включения в исследование (исключения из исследования)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33335"/>
              </p:ext>
            </p:extLst>
          </p:nvPr>
        </p:nvGraphicFramePr>
        <p:xfrm>
          <a:off x="467544" y="2348880"/>
          <a:ext cx="8229600" cy="3632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726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Показания</a:t>
                      </a:r>
                      <a:r>
                        <a:rPr lang="ru-RU" baseline="0" dirty="0" smtClean="0">
                          <a:solidFill>
                            <a:srgbClr val="FFC000"/>
                          </a:solidFill>
                        </a:rPr>
                        <a:t> для включения в исследование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>Показания для исключения из исследования</a:t>
                      </a:r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90595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Изолированная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черепно-мозговая травма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Госпитализация в течение 24 часов после травмы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Возраст 20-58 лет</a:t>
                      </a:r>
                    </a:p>
                    <a:p>
                      <a:pPr marL="0" indent="0"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Сочетанная травма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Прием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антиагрегантов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антикоагулянтов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Сопутствующая декомпенсированная патология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Сопутствующие заболевания системы гемостаза (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коагулопатия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или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тромбофилия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9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Методы исследования: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Биохимические: </a:t>
            </a:r>
            <a:r>
              <a:rPr lang="ru-RU" dirty="0"/>
              <a:t>активированное парциальное </a:t>
            </a:r>
            <a:r>
              <a:rPr lang="ru-RU" dirty="0" err="1"/>
              <a:t>тромбопластиновое</a:t>
            </a:r>
            <a:r>
              <a:rPr lang="ru-RU" dirty="0"/>
              <a:t> время (АЧТВ), </a:t>
            </a:r>
            <a:r>
              <a:rPr lang="ru-RU" dirty="0" err="1"/>
              <a:t>протромбиновый</a:t>
            </a:r>
            <a:r>
              <a:rPr lang="ru-RU" dirty="0"/>
              <a:t> индекс (ПТИ), </a:t>
            </a:r>
            <a:r>
              <a:rPr lang="ru-RU" dirty="0" err="1"/>
              <a:t>протромбиновое</a:t>
            </a:r>
            <a:r>
              <a:rPr lang="ru-RU" dirty="0"/>
              <a:t> время (ПВ), концентрация </a:t>
            </a:r>
            <a:r>
              <a:rPr lang="ru-RU" dirty="0" smtClean="0"/>
              <a:t>фибриногена (Ф), </a:t>
            </a:r>
            <a:r>
              <a:rPr lang="ru-RU" dirty="0"/>
              <a:t>уровень </a:t>
            </a:r>
            <a:r>
              <a:rPr lang="ru-RU" dirty="0" smtClean="0"/>
              <a:t>Д-</a:t>
            </a:r>
            <a:r>
              <a:rPr lang="ru-RU" dirty="0" err="1" smtClean="0"/>
              <a:t>димера</a:t>
            </a:r>
            <a:r>
              <a:rPr lang="ru-RU" dirty="0" smtClean="0"/>
              <a:t> (Д-д), метаболиты </a:t>
            </a:r>
            <a:r>
              <a:rPr lang="ru-RU" dirty="0"/>
              <a:t>оксида </a:t>
            </a:r>
            <a:r>
              <a:rPr lang="ru-RU" dirty="0" smtClean="0"/>
              <a:t>азота</a:t>
            </a:r>
            <a:r>
              <a:rPr lang="en-US" dirty="0" smtClean="0"/>
              <a:t> (NO)</a:t>
            </a:r>
            <a:r>
              <a:rPr lang="ru-RU" dirty="0" smtClean="0"/>
              <a:t>, </a:t>
            </a:r>
            <a:r>
              <a:rPr lang="ru-RU" dirty="0"/>
              <a:t>С-реактивный </a:t>
            </a:r>
            <a:r>
              <a:rPr lang="ru-RU" dirty="0" smtClean="0"/>
              <a:t>белок (</a:t>
            </a:r>
            <a:r>
              <a:rPr lang="ru-RU" dirty="0" err="1" smtClean="0"/>
              <a:t>СрБ</a:t>
            </a:r>
            <a:r>
              <a:rPr lang="ru-RU" dirty="0" smtClean="0"/>
              <a:t>);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Иммуноферментные:</a:t>
            </a:r>
            <a:r>
              <a:rPr lang="ru-RU" dirty="0" smtClean="0"/>
              <a:t> </a:t>
            </a:r>
            <a:r>
              <a:rPr lang="ru-RU" dirty="0"/>
              <a:t>эндотелин-1 (ЭТ1), </a:t>
            </a:r>
            <a:r>
              <a:rPr lang="ru-RU" dirty="0" smtClean="0"/>
              <a:t>эндотелиальная NO-</a:t>
            </a:r>
            <a:r>
              <a:rPr lang="ru-RU" dirty="0" err="1" smtClean="0"/>
              <a:t>синтаза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еNOS</a:t>
            </a:r>
            <a:r>
              <a:rPr lang="ru-RU" dirty="0" smtClean="0"/>
              <a:t>), </a:t>
            </a:r>
            <a:r>
              <a:rPr lang="ru-RU" dirty="0" err="1" smtClean="0"/>
              <a:t>индуцибельная</a:t>
            </a:r>
            <a:r>
              <a:rPr lang="ru-RU" dirty="0" smtClean="0"/>
              <a:t> NO-</a:t>
            </a:r>
            <a:r>
              <a:rPr lang="ru-RU" dirty="0" err="1" smtClean="0"/>
              <a:t>синтаза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iNOS</a:t>
            </a:r>
            <a:r>
              <a:rPr lang="ru-RU" dirty="0"/>
              <a:t>), </a:t>
            </a:r>
            <a:r>
              <a:rPr lang="ru-RU" dirty="0" err="1"/>
              <a:t>интерлейкины</a:t>
            </a:r>
            <a:r>
              <a:rPr lang="ru-RU" dirty="0"/>
              <a:t> (IL) </a:t>
            </a:r>
            <a:r>
              <a:rPr lang="ru-RU" dirty="0" smtClean="0"/>
              <a:t>-1β</a:t>
            </a:r>
            <a:r>
              <a:rPr lang="ru-RU" dirty="0"/>
              <a:t>, </a:t>
            </a:r>
            <a:r>
              <a:rPr lang="ru-RU" dirty="0" smtClean="0"/>
              <a:t>-6</a:t>
            </a:r>
            <a:r>
              <a:rPr lang="ru-RU" dirty="0"/>
              <a:t>, </a:t>
            </a:r>
            <a:r>
              <a:rPr lang="ru-RU" dirty="0" smtClean="0"/>
              <a:t>-10</a:t>
            </a:r>
            <a:r>
              <a:rPr lang="ru-RU" dirty="0"/>
              <a:t>, </a:t>
            </a:r>
            <a:r>
              <a:rPr lang="ru-RU" dirty="0" smtClean="0"/>
              <a:t>-12 </a:t>
            </a:r>
            <a:r>
              <a:rPr lang="ru-RU" dirty="0"/>
              <a:t>и фактор некроза опухоли α </a:t>
            </a:r>
            <a:r>
              <a:rPr lang="ru-RU" dirty="0" smtClean="0"/>
              <a:t>(</a:t>
            </a:r>
            <a:r>
              <a:rPr lang="en-US" dirty="0" smtClean="0"/>
              <a:t>TNF</a:t>
            </a:r>
            <a:r>
              <a:rPr lang="ru-RU" dirty="0" smtClean="0"/>
              <a:t>α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Морфологические: </a:t>
            </a:r>
            <a:r>
              <a:rPr lang="ru-RU" dirty="0" smtClean="0"/>
              <a:t>общий анализ крови, </a:t>
            </a:r>
            <a:r>
              <a:rPr lang="ru-RU" dirty="0" err="1" smtClean="0"/>
              <a:t>лейкоцитарно-тромбоцитарная</a:t>
            </a:r>
            <a:r>
              <a:rPr lang="ru-RU" dirty="0" smtClean="0"/>
              <a:t> адгезия</a:t>
            </a:r>
            <a:r>
              <a:rPr lang="en-US" dirty="0" smtClean="0"/>
              <a:t> (</a:t>
            </a:r>
            <a:r>
              <a:rPr lang="ru-RU" dirty="0" smtClean="0"/>
              <a:t>ЛТА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Статистические: </a:t>
            </a:r>
            <a:r>
              <a:rPr lang="ru-RU" dirty="0"/>
              <a:t>Внутригрупповые различия показателей между двумя повторными измерениями рассчитывали по критерию </a:t>
            </a:r>
            <a:r>
              <a:rPr lang="ru-RU" dirty="0" err="1"/>
              <a:t>Вилкоксона</a:t>
            </a:r>
            <a:r>
              <a:rPr lang="ru-RU" dirty="0"/>
              <a:t>, между тремя – с использованием критерия Фридмана, межгрупповые, между двумя группами  - по критерию Манна-Уитни, большее количество групп сравнивали по критерию </a:t>
            </a:r>
            <a:r>
              <a:rPr lang="ru-RU" dirty="0" err="1"/>
              <a:t>Крускела-Уоллиса</a:t>
            </a:r>
            <a:r>
              <a:rPr lang="ru-RU" dirty="0"/>
              <a:t>.  При построении диаграмм для наглядности отображения изменения изучаемых параметров показатели контрольной группы принимали за </a:t>
            </a:r>
            <a:r>
              <a:rPr lang="ru-RU" dirty="0" smtClean="0"/>
              <a:t>100 %.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9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+mn-lt"/>
              </a:rPr>
              <a:t>Динамика показателей крови у больных с ЧМТ в течение 1-3 суток</a:t>
            </a:r>
            <a:endParaRPr lang="ru-RU" sz="23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407324"/>
              </p:ext>
            </p:extLst>
          </p:nvPr>
        </p:nvGraphicFramePr>
        <p:xfrm>
          <a:off x="4590451" y="836712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877272"/>
            <a:ext cx="8820472" cy="9361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Примечание: А – в течение 1-х суток после травмы, Б - через  3-е суток после травмы	    </a:t>
            </a:r>
          </a:p>
          <a:p>
            <a:pPr algn="l"/>
            <a:r>
              <a:rPr lang="ru-RU" sz="1600" dirty="0">
                <a:solidFill>
                  <a:srgbClr val="FFB601"/>
                </a:solidFill>
                <a:effectLst/>
                <a:latin typeface="+mn-lt"/>
              </a:rPr>
              <a:t> </a:t>
            </a:r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                       - за 100 % взяты показатели контрольной группы;     </a:t>
            </a:r>
          </a:p>
          <a:p>
            <a:pPr algn="l"/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             	      -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96857"/>
              </p:ext>
            </p:extLst>
          </p:nvPr>
        </p:nvGraphicFramePr>
        <p:xfrm>
          <a:off x="107504" y="1484784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2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Динамика показателей крови у больных с тяжелой ЧМТ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134721"/>
              </p:ext>
            </p:extLst>
          </p:nvPr>
        </p:nvGraphicFramePr>
        <p:xfrm>
          <a:off x="467544" y="83671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33256"/>
            <a:ext cx="8820472" cy="86409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effectLst/>
                <a:latin typeface="+mn-lt"/>
              </a:rPr>
              <a:t>Примечание: - за 100 % взяты показатели контрольной группы;                            	      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6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+mn-lt"/>
              </a:rPr>
              <a:t>Динамика показателей гемостаза у больных с ЧМТ </a:t>
            </a:r>
            <a:br>
              <a:rPr lang="ru-RU" sz="2300" dirty="0" smtClean="0">
                <a:latin typeface="+mn-lt"/>
              </a:rPr>
            </a:br>
            <a:r>
              <a:rPr lang="ru-RU" sz="2300" dirty="0" smtClean="0">
                <a:latin typeface="+mn-lt"/>
              </a:rPr>
              <a:t>в течение 1-3 суток</a:t>
            </a:r>
            <a:endParaRPr lang="ru-RU" sz="23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155423"/>
              </p:ext>
            </p:extLst>
          </p:nvPr>
        </p:nvGraphicFramePr>
        <p:xfrm>
          <a:off x="4590451" y="836712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5877272"/>
            <a:ext cx="8892480" cy="93610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Примечание: А – в течение 1-х суток после травмы, Б - через  3-е суток после травмы	    </a:t>
            </a:r>
          </a:p>
          <a:p>
            <a:pPr algn="l"/>
            <a:r>
              <a:rPr lang="ru-RU" sz="1600" dirty="0">
                <a:solidFill>
                  <a:srgbClr val="FFB601"/>
                </a:solidFill>
                <a:effectLst/>
                <a:latin typeface="+mn-lt"/>
              </a:rPr>
              <a:t> </a:t>
            </a:r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                       - за 100 % взяты показатели контрольной группы;     </a:t>
            </a:r>
          </a:p>
          <a:p>
            <a:pPr algn="l"/>
            <a:r>
              <a:rPr lang="ru-RU" sz="1600" dirty="0" smtClean="0">
                <a:solidFill>
                  <a:srgbClr val="FFB601"/>
                </a:solidFill>
                <a:effectLst/>
                <a:latin typeface="+mn-lt"/>
              </a:rPr>
              <a:t>             	      -  * - р≤ 0,05</a:t>
            </a:r>
          </a:p>
          <a:p>
            <a:endParaRPr lang="ru-RU" sz="2000" dirty="0">
              <a:effectLst/>
              <a:latin typeface="+mn-lt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195507"/>
              </p:ext>
            </p:extLst>
          </p:nvPr>
        </p:nvGraphicFramePr>
        <p:xfrm>
          <a:off x="107504" y="1484784"/>
          <a:ext cx="4320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3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973</TotalTime>
  <Words>660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Гоо впо «донецкий  национальный  медицинский университет  имени  м. горького»</vt:lpstr>
      <vt:lpstr>Презентация PowerPoint</vt:lpstr>
      <vt:lpstr>Презентация PowerPoint</vt:lpstr>
      <vt:lpstr>Цель исследования:</vt:lpstr>
      <vt:lpstr>Критерии включения в исследование (исключения из исследования)</vt:lpstr>
      <vt:lpstr>Методы исследования:</vt:lpstr>
      <vt:lpstr>Динамика показателей крови у больных с ЧМТ в течение 1-3 суток</vt:lpstr>
      <vt:lpstr>Динамика показателей крови у больных с тяжелой ЧМТ</vt:lpstr>
      <vt:lpstr>Динамика показателей гемостаза у больных с ЧМТ  в течение 1-3 суток</vt:lpstr>
      <vt:lpstr>Динамика показателей гемостаза у больных с тяжелой ЧМТ</vt:lpstr>
      <vt:lpstr>Динамика показателей воспалительного ответа у больных с ЧМТ в течение 1-3 суток</vt:lpstr>
      <vt:lpstr>Динамика показателей воспалительного ответа больных с тяжелой ЧМТ</vt:lpstr>
      <vt:lpstr>Динамика показателей состояния эндотелия у больных с тяжелой ЧМТ</vt:lpstr>
      <vt:lpstr>Динамика формирования лейкоцитарно-тромбоцитарных агрегатов (ЛТА) у больных с тяжелой ЧМТ</vt:lpstr>
      <vt:lpstr>Выводы:</vt:lpstr>
      <vt:lpstr>Благодарю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«донецкий  национальный  медицинский университет имени  м. горького»</dc:title>
  <dc:creator>Main</dc:creator>
  <cp:lastModifiedBy>Main</cp:lastModifiedBy>
  <cp:revision>37</cp:revision>
  <dcterms:created xsi:type="dcterms:W3CDTF">2020-11-04T10:38:55Z</dcterms:created>
  <dcterms:modified xsi:type="dcterms:W3CDTF">2020-11-05T12:07:58Z</dcterms:modified>
</cp:coreProperties>
</file>