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60" r:id="rId3"/>
    <p:sldId id="261" r:id="rId4"/>
    <p:sldId id="264" r:id="rId5"/>
    <p:sldId id="265" r:id="rId6"/>
    <p:sldId id="266" r:id="rId7"/>
    <p:sldId id="276" r:id="rId8"/>
    <p:sldId id="278" r:id="rId9"/>
    <p:sldId id="277" r:id="rId10"/>
    <p:sldId id="279" r:id="rId11"/>
    <p:sldId id="281" r:id="rId12"/>
    <p:sldId id="280" r:id="rId13"/>
    <p:sldId id="28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450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51F57F-1770-41F6-8324-1097BF3C78AA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2D1979-BC1B-434D-A819-7E6E64898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711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1B2BF2A-E16C-4D55-85DB-126C90C77804}" type="slidenum">
              <a:rPr lang="ru-RU" altLang="ru-RU" smtClean="0">
                <a:solidFill>
                  <a:prstClr val="black"/>
                </a:solidFill>
              </a:rPr>
              <a:pPr/>
              <a:t>1</a:t>
            </a:fld>
            <a:endParaRPr lang="ru-RU" altLang="ru-RU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461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Дисплазии соединительной ткани чаще всего сопровождают пороки и аномалии развития органов. Попытки расценить порочное развитие органов или аномалии развития как признаки ДСТ дезориентируют исследователей и практических врачей.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2D1979-BC1B-434D-A819-7E6E6489812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750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Распространенность ННСТ невелика. Так, частота синдрома </a:t>
            </a:r>
            <a:r>
              <a:rPr lang="ru-RU" dirty="0" err="1" smtClean="0"/>
              <a:t>Марфана</a:t>
            </a:r>
            <a:r>
              <a:rPr lang="ru-RU" dirty="0" smtClean="0"/>
              <a:t> в популяции – 1:10000-1:15000. Напротив, ДСТ диагностируется в России достаточно часто: около 1:5. Дисплазии соединительной ткани (ДСТ) </a:t>
            </a:r>
            <a:r>
              <a:rPr lang="ru-RU" dirty="0" err="1" smtClean="0"/>
              <a:t>полигенномногофакторной</a:t>
            </a:r>
            <a:r>
              <a:rPr lang="ru-RU" dirty="0" smtClean="0"/>
              <a:t> природы, видимо, достаточно часто распространены в популяции. Данных о распространенности </a:t>
            </a:r>
            <a:r>
              <a:rPr lang="ru-RU" dirty="0" err="1" smtClean="0"/>
              <a:t>нДСТ</a:t>
            </a:r>
            <a:r>
              <a:rPr lang="ru-RU" dirty="0" smtClean="0"/>
              <a:t> по другим странам не имеется, и российские исследователи являются лидерами в области диагностики, фундаментальных молекулярных исследований и терапии ДСТ. Имеющиеся на настоящий момент данные свидетельствуют, что частота встречаемости ДСТ зависит от возраста обследованных лиц.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2D1979-BC1B-434D-A819-7E6E6489812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923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Подобная динамика объясняется </a:t>
            </a:r>
            <a:r>
              <a:rPr lang="ru-RU" dirty="0" err="1" smtClean="0"/>
              <a:t>прогредиентным</a:t>
            </a:r>
            <a:r>
              <a:rPr lang="ru-RU" smtClean="0"/>
              <a:t> характером манифестации признаков ДСТ в периоде максимального роста организма, связанного с увеличением общей массы соединительной ткани.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2D1979-BC1B-434D-A819-7E6E64898125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3245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Уточнение частоты встречаемости ДСТ затруднено отсутствием единой терминологии, унифицированных критериев диагностики и отбора однотипных групп пациентов, а также практической недоступностью современных </a:t>
            </a:r>
            <a:r>
              <a:rPr lang="ru-RU" dirty="0" err="1" smtClean="0"/>
              <a:t>молекулярногенетических</a:t>
            </a:r>
            <a:r>
              <a:rPr lang="ru-RU" dirty="0" smtClean="0"/>
              <a:t> методов для выявления генетической предрасположенности к данной гетерогенной патологии.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2D1979-BC1B-434D-A819-7E6E64898125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682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2D1979-BC1B-434D-A819-7E6E64898125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329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462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95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423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683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54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491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343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788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154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367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822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0000">
              <a:schemeClr val="accent1">
                <a:tint val="44500"/>
                <a:satMod val="160000"/>
              </a:schemeClr>
            </a:gs>
            <a:gs pos="2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997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80963" y="3104451"/>
            <a:ext cx="889317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Медицинское сопровождение детей </a:t>
            </a:r>
          </a:p>
          <a:p>
            <a:pPr algn="ctr">
              <a:defRPr/>
            </a:pPr>
            <a:r>
              <a:rPr lang="ru-RU" sz="36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вегето-сосудистой дисфункцией </a:t>
            </a:r>
          </a:p>
          <a:p>
            <a:pPr algn="ctr">
              <a:defRPr/>
            </a:pPr>
            <a:r>
              <a:rPr lang="ru-RU" sz="36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фоне дисплазии соединительной ткани</a:t>
            </a:r>
            <a:endParaRPr lang="ru-RU" sz="3600" b="1" i="1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2571750" y="214313"/>
            <a:ext cx="6554788" cy="2831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ru-RU" altLang="ru-RU" b="1" dirty="0">
                <a:solidFill>
                  <a:srgbClr val="006600"/>
                </a:solidFill>
                <a:latin typeface="Arial" panose="020B0604020202020204" pitchFamily="34" charset="0"/>
              </a:rPr>
              <a:t>ГОО ВПО </a:t>
            </a:r>
            <a:endParaRPr lang="ru-RU" altLang="ru-RU" b="1" dirty="0" smtClean="0">
              <a:solidFill>
                <a:srgbClr val="0066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ru-RU" altLang="ru-RU" b="1" dirty="0" smtClean="0">
                <a:solidFill>
                  <a:srgbClr val="006600"/>
                </a:solidFill>
                <a:latin typeface="Arial" panose="020B0604020202020204" pitchFamily="34" charset="0"/>
              </a:rPr>
              <a:t>«</a:t>
            </a:r>
            <a:r>
              <a:rPr lang="ru-RU" altLang="ru-RU" b="1" dirty="0">
                <a:solidFill>
                  <a:srgbClr val="006600"/>
                </a:solidFill>
                <a:latin typeface="Arial" panose="020B0604020202020204" pitchFamily="34" charset="0"/>
              </a:rPr>
              <a:t>ДОНЕЦКИЙ НАЦИОНАЛЬНЫЙ МЕДИЦИНСКИЙ УНИВЕРСИТЕТ ИМЕНИ М. ГОРЬКОГО</a:t>
            </a:r>
            <a:r>
              <a:rPr lang="ru-RU" altLang="ru-RU" b="1" dirty="0" smtClean="0">
                <a:solidFill>
                  <a:srgbClr val="006600"/>
                </a:solidFill>
                <a:latin typeface="Arial" panose="020B0604020202020204" pitchFamily="34" charset="0"/>
              </a:rPr>
              <a:t>»</a:t>
            </a:r>
            <a:r>
              <a:rPr lang="ru-RU" altLang="ru-RU" sz="1200" b="1" dirty="0" smtClean="0">
                <a:solidFill>
                  <a:srgbClr val="006600"/>
                </a:solidFill>
                <a:latin typeface="Arial" panose="020B0604020202020204" pitchFamily="34" charset="0"/>
              </a:rPr>
              <a:t> </a:t>
            </a:r>
          </a:p>
          <a:p>
            <a:pPr algn="ctr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ru-RU" altLang="ru-RU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</a:t>
            </a:r>
            <a:r>
              <a:rPr lang="ru-RU" altLang="ru-RU" b="1" dirty="0">
                <a:solidFill>
                  <a:srgbClr val="006600"/>
                </a:solidFill>
                <a:latin typeface="Arial" panose="020B0604020202020204" pitchFamily="34" charset="0"/>
              </a:rPr>
              <a:t/>
            </a:r>
            <a:br>
              <a:rPr lang="ru-RU" altLang="ru-RU" b="1" dirty="0">
                <a:solidFill>
                  <a:srgbClr val="006600"/>
                </a:solidFill>
                <a:latin typeface="Arial" panose="020B0604020202020204" pitchFamily="34" charset="0"/>
              </a:rPr>
            </a:br>
            <a:r>
              <a:rPr lang="ru-RU" altLang="ru-RU" sz="2800" b="1" dirty="0">
                <a:solidFill>
                  <a:srgbClr val="339933"/>
                </a:solidFill>
                <a:latin typeface="Arial" panose="020B0604020202020204" pitchFamily="34" charset="0"/>
              </a:rPr>
              <a:t>Кафедра пропедевтики педиатрии</a:t>
            </a:r>
          </a:p>
        </p:txBody>
      </p:sp>
      <p:sp>
        <p:nvSpPr>
          <p:cNvPr id="3076" name="Rectangle 11"/>
          <p:cNvSpPr>
            <a:spLocks noChangeArrowheads="1"/>
          </p:cNvSpPr>
          <p:nvPr/>
        </p:nvSpPr>
        <p:spPr bwMode="auto">
          <a:xfrm>
            <a:off x="985811" y="6001892"/>
            <a:ext cx="708347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uk-UA" altLang="ru-RU" sz="2000" b="1" dirty="0" err="1">
                <a:solidFill>
                  <a:srgbClr val="990033"/>
                </a:solidFill>
                <a:latin typeface="Arial" panose="020B0604020202020204" pitchFamily="34" charset="0"/>
              </a:rPr>
              <a:t>Докладчик</a:t>
            </a:r>
            <a:r>
              <a:rPr lang="uk-UA" altLang="ru-RU" sz="2000" b="1" dirty="0">
                <a:solidFill>
                  <a:srgbClr val="990033"/>
                </a:solidFill>
                <a:latin typeface="Arial" panose="020B0604020202020204" pitchFamily="34" charset="0"/>
              </a:rPr>
              <a:t>: </a:t>
            </a:r>
            <a:r>
              <a:rPr lang="uk-UA" altLang="ru-RU" sz="2000" b="1" dirty="0" smtClean="0">
                <a:solidFill>
                  <a:srgbClr val="990033"/>
                </a:solidFill>
                <a:latin typeface="Arial" panose="020B0604020202020204" pitchFamily="34" charset="0"/>
              </a:rPr>
              <a:t>доцент </a:t>
            </a:r>
            <a:r>
              <a:rPr lang="uk-UA" altLang="ru-RU" sz="2000" b="1" dirty="0" err="1" smtClean="0">
                <a:solidFill>
                  <a:srgbClr val="990033"/>
                </a:solidFill>
                <a:latin typeface="Arial" panose="020B0604020202020204" pitchFamily="34" charset="0"/>
              </a:rPr>
              <a:t>Пошехонова</a:t>
            </a:r>
            <a:r>
              <a:rPr lang="uk-UA" altLang="ru-RU" sz="2000" b="1" dirty="0" smtClean="0">
                <a:solidFill>
                  <a:srgbClr val="990033"/>
                </a:solidFill>
                <a:latin typeface="Arial" panose="020B0604020202020204" pitchFamily="34" charset="0"/>
              </a:rPr>
              <a:t> </a:t>
            </a:r>
            <a:r>
              <a:rPr lang="uk-UA" altLang="ru-RU" sz="2000" b="1" dirty="0" err="1" smtClean="0">
                <a:solidFill>
                  <a:srgbClr val="990033"/>
                </a:solidFill>
                <a:latin typeface="Arial" panose="020B0604020202020204" pitchFamily="34" charset="0"/>
              </a:rPr>
              <a:t>Юлия</a:t>
            </a:r>
            <a:r>
              <a:rPr lang="uk-UA" altLang="ru-RU" sz="2000" b="1" dirty="0" smtClean="0">
                <a:solidFill>
                  <a:srgbClr val="990033"/>
                </a:solidFill>
                <a:latin typeface="Arial" panose="020B0604020202020204" pitchFamily="34" charset="0"/>
              </a:rPr>
              <a:t> </a:t>
            </a:r>
            <a:r>
              <a:rPr lang="uk-UA" altLang="ru-RU" sz="2000" b="1" dirty="0" err="1" smtClean="0">
                <a:solidFill>
                  <a:srgbClr val="990033"/>
                </a:solidFill>
                <a:latin typeface="Arial" panose="020B0604020202020204" pitchFamily="34" charset="0"/>
              </a:rPr>
              <a:t>Владимировна</a:t>
            </a:r>
            <a:endParaRPr lang="uk-UA" altLang="ru-RU" sz="2000" b="1" dirty="0">
              <a:solidFill>
                <a:srgbClr val="990033"/>
              </a:solidFill>
              <a:latin typeface="Arial" panose="020B0604020202020204" pitchFamily="34" charset="0"/>
            </a:endParaRPr>
          </a:p>
        </p:txBody>
      </p:sp>
      <p:pic>
        <p:nvPicPr>
          <p:cNvPr id="307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2643188" cy="236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68897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Тактика ведения и лечения детей с </a:t>
            </a:r>
            <a:b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вегето-сосудистой дисфункцией на фоне ДСТ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07504" y="1376799"/>
            <a:ext cx="8928992" cy="5472608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AutoNum type="arabicPeriod"/>
            </a:pPr>
            <a:r>
              <a:rPr lang="ru-RU" b="1" u="sng" dirty="0" err="1" smtClean="0">
                <a:solidFill>
                  <a:srgbClr val="002060"/>
                </a:solidFill>
              </a:rPr>
              <a:t>Мультидисциплинарный</a:t>
            </a:r>
            <a:r>
              <a:rPr lang="ru-RU" b="1" u="sng" dirty="0" smtClean="0">
                <a:solidFill>
                  <a:srgbClr val="002060"/>
                </a:solidFill>
              </a:rPr>
              <a:t> </a:t>
            </a:r>
            <a:r>
              <a:rPr lang="ru-RU" b="1" u="sng" dirty="0">
                <a:solidFill>
                  <a:srgbClr val="002060"/>
                </a:solidFill>
              </a:rPr>
              <a:t>подход: </a:t>
            </a:r>
            <a:r>
              <a:rPr lang="ru-RU" dirty="0" smtClean="0">
                <a:solidFill>
                  <a:srgbClr val="002060"/>
                </a:solidFill>
              </a:rPr>
              <a:t>(</a:t>
            </a:r>
            <a:r>
              <a:rPr lang="ru-RU" dirty="0">
                <a:solidFill>
                  <a:srgbClr val="002060"/>
                </a:solidFill>
              </a:rPr>
              <a:t>кардиолог, офтальмолог, ортопед, гастроэнтеролог, невролог, гематолог, эндокринолог и врачи других специальностей</a:t>
            </a:r>
            <a:r>
              <a:rPr lang="ru-RU" dirty="0" smtClean="0">
                <a:solidFill>
                  <a:srgbClr val="002060"/>
                </a:solidFill>
              </a:rPr>
              <a:t>). </a:t>
            </a:r>
          </a:p>
          <a:p>
            <a:pPr marL="514350" indent="-514350">
              <a:buAutoNum type="arabicPeriod"/>
            </a:pPr>
            <a:r>
              <a:rPr lang="ru-RU" b="1" u="sng" dirty="0">
                <a:solidFill>
                  <a:srgbClr val="002060"/>
                </a:solidFill>
              </a:rPr>
              <a:t>Режим </a:t>
            </a:r>
            <a:r>
              <a:rPr lang="ru-RU" b="1" u="sng" dirty="0" smtClean="0">
                <a:solidFill>
                  <a:srgbClr val="002060"/>
                </a:solidFill>
              </a:rPr>
              <a:t>дня:</a:t>
            </a:r>
            <a:r>
              <a:rPr lang="ru-RU" dirty="0" smtClean="0">
                <a:solidFill>
                  <a:srgbClr val="002060"/>
                </a:solidFill>
              </a:rPr>
              <a:t> правильное чередование </a:t>
            </a:r>
            <a:r>
              <a:rPr lang="ru-RU" dirty="0">
                <a:solidFill>
                  <a:srgbClr val="002060"/>
                </a:solidFill>
              </a:rPr>
              <a:t>труда и </a:t>
            </a:r>
            <a:r>
              <a:rPr lang="ru-RU" dirty="0" smtClean="0">
                <a:solidFill>
                  <a:srgbClr val="002060"/>
                </a:solidFill>
              </a:rPr>
              <a:t>отдыха, увеличение времени </a:t>
            </a:r>
            <a:r>
              <a:rPr lang="ru-RU" dirty="0">
                <a:solidFill>
                  <a:srgbClr val="002060"/>
                </a:solidFill>
              </a:rPr>
              <a:t>ночного сна (не менее 9 часов), </a:t>
            </a:r>
            <a:r>
              <a:rPr lang="ru-RU" dirty="0" smtClean="0">
                <a:solidFill>
                  <a:srgbClr val="002060"/>
                </a:solidFill>
              </a:rPr>
              <a:t>дополнительный </a:t>
            </a:r>
            <a:r>
              <a:rPr lang="ru-RU" dirty="0">
                <a:solidFill>
                  <a:srgbClr val="002060"/>
                </a:solidFill>
              </a:rPr>
              <a:t>дневной отдых. </a:t>
            </a:r>
            <a:endParaRPr lang="ru-RU" dirty="0" smtClean="0">
              <a:solidFill>
                <a:srgbClr val="002060"/>
              </a:solidFill>
            </a:endParaRPr>
          </a:p>
          <a:p>
            <a:pPr marL="514350" indent="-514350">
              <a:buAutoNum type="arabicPeriod"/>
            </a:pPr>
            <a:r>
              <a:rPr lang="ru-RU" b="1" u="sng" dirty="0">
                <a:solidFill>
                  <a:srgbClr val="002060"/>
                </a:solidFill>
              </a:rPr>
              <a:t>Двигательная </a:t>
            </a:r>
            <a:r>
              <a:rPr lang="ru-RU" b="1" u="sng" dirty="0" smtClean="0">
                <a:solidFill>
                  <a:srgbClr val="002060"/>
                </a:solidFill>
              </a:rPr>
              <a:t>активность</a:t>
            </a:r>
            <a:r>
              <a:rPr lang="ru-RU" dirty="0" smtClean="0">
                <a:solidFill>
                  <a:srgbClr val="002060"/>
                </a:solidFill>
              </a:rPr>
              <a:t> под контролем </a:t>
            </a:r>
            <a:r>
              <a:rPr lang="ru-RU" dirty="0" err="1" smtClean="0">
                <a:solidFill>
                  <a:srgbClr val="002060"/>
                </a:solidFill>
              </a:rPr>
              <a:t>кинезотерапевта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ru-RU" b="1" u="sng" dirty="0" smtClean="0">
                <a:solidFill>
                  <a:srgbClr val="002060"/>
                </a:solidFill>
              </a:rPr>
              <a:t>Спортивные нагрузки:</a:t>
            </a:r>
            <a:r>
              <a:rPr lang="ru-RU" dirty="0" smtClean="0">
                <a:solidFill>
                  <a:srgbClr val="002060"/>
                </a:solidFill>
              </a:rPr>
              <a:t> - динамические нагрузки </a:t>
            </a:r>
            <a:r>
              <a:rPr lang="ru-RU" dirty="0">
                <a:solidFill>
                  <a:srgbClr val="002060"/>
                </a:solidFill>
              </a:rPr>
              <a:t>(плавание, ходьба, прогулочные лыжи, велосипед, бадминтон, ушу</a:t>
            </a:r>
            <a:r>
              <a:rPr lang="ru-RU" dirty="0" smtClean="0">
                <a:solidFill>
                  <a:srgbClr val="002060"/>
                </a:solidFill>
              </a:rPr>
              <a:t>);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                                                   - </a:t>
            </a:r>
            <a:r>
              <a:rPr lang="ru-RU" u="sng" dirty="0" smtClean="0">
                <a:solidFill>
                  <a:srgbClr val="002060"/>
                </a:solidFill>
              </a:rPr>
              <a:t>нецелесообразны</a:t>
            </a:r>
            <a:r>
              <a:rPr lang="ru-RU" u="sng" dirty="0">
                <a:solidFill>
                  <a:srgbClr val="002060"/>
                </a:solidFill>
              </a:rPr>
              <a:t>:</a:t>
            </a:r>
            <a:r>
              <a:rPr lang="ru-RU" dirty="0">
                <a:solidFill>
                  <a:srgbClr val="002060"/>
                </a:solidFill>
              </a:rPr>
              <a:t> групповые игровые виды 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        спорта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smtClean="0">
                <a:solidFill>
                  <a:srgbClr val="002060"/>
                </a:solidFill>
              </a:rPr>
              <a:t>профессиональные занятия </a:t>
            </a:r>
            <a:r>
              <a:rPr lang="ru-RU" dirty="0">
                <a:solidFill>
                  <a:srgbClr val="002060"/>
                </a:solidFill>
              </a:rPr>
              <a:t>музыкой, </a:t>
            </a:r>
            <a:r>
              <a:rPr lang="ru-RU" dirty="0" smtClean="0">
                <a:solidFill>
                  <a:srgbClr val="002060"/>
                </a:solidFill>
              </a:rPr>
              <a:t>балетом </a:t>
            </a:r>
            <a:r>
              <a:rPr lang="ru-RU" dirty="0">
                <a:solidFill>
                  <a:srgbClr val="002060"/>
                </a:solidFill>
              </a:rPr>
              <a:t>и </a:t>
            </a:r>
            <a:r>
              <a:rPr lang="ru-RU" dirty="0" smtClean="0">
                <a:solidFill>
                  <a:srgbClr val="002060"/>
                </a:solidFill>
              </a:rPr>
              <a:t>танцами;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                                                    - </a:t>
            </a:r>
            <a:r>
              <a:rPr lang="ru-RU" u="sng" dirty="0" smtClean="0">
                <a:solidFill>
                  <a:srgbClr val="002060"/>
                </a:solidFill>
              </a:rPr>
              <a:t>не </a:t>
            </a:r>
            <a:r>
              <a:rPr lang="ru-RU" u="sng" dirty="0">
                <a:solidFill>
                  <a:srgbClr val="002060"/>
                </a:solidFill>
              </a:rPr>
              <a:t>рекомендуются: </a:t>
            </a:r>
            <a:r>
              <a:rPr lang="ru-RU" dirty="0" smtClean="0">
                <a:solidFill>
                  <a:srgbClr val="002060"/>
                </a:solidFill>
              </a:rPr>
              <a:t>спорт, связанный с 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        толчкообразными движениями </a:t>
            </a:r>
            <a:r>
              <a:rPr lang="ru-RU" dirty="0">
                <a:solidFill>
                  <a:srgbClr val="002060"/>
                </a:solidFill>
              </a:rPr>
              <a:t>(прыжки, баскетбол, карате, </a:t>
            </a:r>
            <a:endParaRPr lang="ru-RU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        резкое </a:t>
            </a:r>
            <a:r>
              <a:rPr lang="ru-RU" dirty="0">
                <a:solidFill>
                  <a:srgbClr val="002060"/>
                </a:solidFill>
              </a:rPr>
              <a:t>поднятие тяжестей и др</a:t>
            </a:r>
            <a:r>
              <a:rPr lang="ru-RU" dirty="0" smtClean="0">
                <a:solidFill>
                  <a:srgbClr val="002060"/>
                </a:solidFill>
              </a:rPr>
              <a:t>.);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                                                    - </a:t>
            </a:r>
            <a:r>
              <a:rPr lang="ru-RU" u="sng" dirty="0" smtClean="0">
                <a:solidFill>
                  <a:srgbClr val="002060"/>
                </a:solidFill>
              </a:rPr>
              <a:t>противопоказаны</a:t>
            </a:r>
            <a:r>
              <a:rPr lang="ru-RU" u="sng" dirty="0">
                <a:solidFill>
                  <a:srgbClr val="002060"/>
                </a:solidFill>
              </a:rPr>
              <a:t>:</a:t>
            </a:r>
            <a:r>
              <a:rPr lang="ru-RU" dirty="0">
                <a:solidFill>
                  <a:srgbClr val="002060"/>
                </a:solidFill>
              </a:rPr>
              <a:t> тяжелая атлетика, спринтерские </a:t>
            </a:r>
            <a:endParaRPr lang="ru-RU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        нагрузки</a:t>
            </a:r>
            <a:r>
              <a:rPr lang="ru-RU" dirty="0">
                <a:solidFill>
                  <a:srgbClr val="002060"/>
                </a:solidFill>
              </a:rPr>
              <a:t>, плавание с аквалангом, дайвинг, прыжки в воду и с парашютом, </a:t>
            </a:r>
            <a:endParaRPr lang="ru-RU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        горные </a:t>
            </a:r>
            <a:r>
              <a:rPr lang="ru-RU" dirty="0">
                <a:solidFill>
                  <a:srgbClr val="002060"/>
                </a:solidFill>
              </a:rPr>
              <a:t>лыжи, конные виды спорта, футбол, хоккей, асимметричные </a:t>
            </a:r>
            <a:endParaRPr lang="ru-RU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        физические нагрузки. 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3" y="6381328"/>
            <a:ext cx="8319151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054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5121"/>
            <a:ext cx="8229600" cy="811591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C0504D">
                    <a:lumMod val="75000"/>
                  </a:srgbClr>
                </a:solidFill>
              </a:rPr>
              <a:t>Тактика ведения и лечения детей с </a:t>
            </a:r>
            <a:br>
              <a:rPr lang="ru-RU" sz="2800" b="1" dirty="0">
                <a:solidFill>
                  <a:srgbClr val="C0504D">
                    <a:lumMod val="75000"/>
                  </a:srgbClr>
                </a:solidFill>
              </a:rPr>
            </a:br>
            <a:r>
              <a:rPr lang="ru-RU" sz="2800" b="1" dirty="0">
                <a:solidFill>
                  <a:srgbClr val="C0504D">
                    <a:lumMod val="75000"/>
                  </a:srgbClr>
                </a:solidFill>
              </a:rPr>
              <a:t>вегето-сосудистой дисфункцией на фоне ДСТ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0728"/>
            <a:ext cx="8856984" cy="5760640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ru-RU" sz="2000" b="1" u="sng" dirty="0" smtClean="0">
                <a:solidFill>
                  <a:srgbClr val="002060"/>
                </a:solidFill>
              </a:rPr>
              <a:t>5</a:t>
            </a:r>
            <a:r>
              <a:rPr lang="ru-RU" sz="2000" b="1" u="sng" dirty="0">
                <a:solidFill>
                  <a:srgbClr val="002060"/>
                </a:solidFill>
              </a:rPr>
              <a:t>. Диетотерапия: </a:t>
            </a:r>
            <a:r>
              <a:rPr lang="ru-RU" sz="1600" b="1" u="sng" dirty="0" smtClean="0">
                <a:solidFill>
                  <a:srgbClr val="002060"/>
                </a:solidFill>
              </a:rPr>
              <a:t>-</a:t>
            </a:r>
            <a:r>
              <a:rPr lang="ru-RU" sz="1600" dirty="0" smtClean="0">
                <a:solidFill>
                  <a:srgbClr val="002060"/>
                </a:solidFill>
              </a:rPr>
              <a:t> пища</a:t>
            </a:r>
            <a:r>
              <a:rPr lang="ru-RU" sz="1600" dirty="0">
                <a:solidFill>
                  <a:srgbClr val="002060"/>
                </a:solidFill>
              </a:rPr>
              <a:t>, </a:t>
            </a:r>
            <a:r>
              <a:rPr lang="ru-RU" sz="1600" dirty="0" smtClean="0">
                <a:solidFill>
                  <a:srgbClr val="002060"/>
                </a:solidFill>
              </a:rPr>
              <a:t>обогащенная: - </a:t>
            </a:r>
            <a:r>
              <a:rPr lang="ru-RU" sz="1600" u="sng" dirty="0">
                <a:solidFill>
                  <a:srgbClr val="002060"/>
                </a:solidFill>
              </a:rPr>
              <a:t>белком</a:t>
            </a:r>
            <a:r>
              <a:rPr lang="ru-RU" sz="1600" dirty="0">
                <a:solidFill>
                  <a:srgbClr val="002060"/>
                </a:solidFill>
              </a:rPr>
              <a:t>(мясо, рыба, кальмары, фасоль, орехи</a:t>
            </a:r>
            <a:r>
              <a:rPr lang="ru-RU" sz="1600" dirty="0" smtClean="0">
                <a:solidFill>
                  <a:srgbClr val="002060"/>
                </a:solidFill>
              </a:rPr>
              <a:t>);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1600" dirty="0">
                <a:solidFill>
                  <a:srgbClr val="002060"/>
                </a:solidFill>
              </a:rPr>
              <a:t> </a:t>
            </a:r>
            <a:r>
              <a:rPr lang="ru-RU" sz="1600" dirty="0" smtClean="0">
                <a:solidFill>
                  <a:srgbClr val="002060"/>
                </a:solidFill>
              </a:rPr>
              <a:t>        - </a:t>
            </a:r>
            <a:r>
              <a:rPr lang="ru-RU" sz="1600" u="sng" dirty="0" err="1" smtClean="0">
                <a:solidFill>
                  <a:srgbClr val="002060"/>
                </a:solidFill>
              </a:rPr>
              <a:t>хондроитинсульфатами</a:t>
            </a:r>
            <a:r>
              <a:rPr lang="ru-RU" sz="1600" dirty="0">
                <a:solidFill>
                  <a:srgbClr val="002060"/>
                </a:solidFill>
              </a:rPr>
              <a:t> (несколько раз в неделю крепкие бульоны, заливные блюда из мяса и </a:t>
            </a:r>
            <a:r>
              <a:rPr lang="ru-RU" sz="1600" dirty="0" smtClean="0">
                <a:solidFill>
                  <a:srgbClr val="002060"/>
                </a:solidFill>
              </a:rPr>
              <a:t>рыбы);</a:t>
            </a:r>
            <a:endParaRPr lang="ru-RU" sz="1600" dirty="0">
              <a:solidFill>
                <a:srgbClr val="00206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ru-RU" sz="1600" dirty="0" smtClean="0">
                <a:solidFill>
                  <a:srgbClr val="002060"/>
                </a:solidFill>
              </a:rPr>
              <a:t>         </a:t>
            </a:r>
            <a:r>
              <a:rPr lang="ru-RU" sz="1600" dirty="0">
                <a:solidFill>
                  <a:srgbClr val="002060"/>
                </a:solidFill>
              </a:rPr>
              <a:t>- </a:t>
            </a:r>
            <a:r>
              <a:rPr lang="ru-RU" sz="1600" u="sng" dirty="0">
                <a:solidFill>
                  <a:srgbClr val="002060"/>
                </a:solidFill>
              </a:rPr>
              <a:t>макро- </a:t>
            </a:r>
            <a:r>
              <a:rPr lang="ru-RU" sz="1600" dirty="0">
                <a:solidFill>
                  <a:srgbClr val="002060"/>
                </a:solidFill>
              </a:rPr>
              <a:t>(кальций, фосфор, магний, калий)  и </a:t>
            </a:r>
            <a:r>
              <a:rPr lang="ru-RU" sz="1600" u="sng" dirty="0">
                <a:solidFill>
                  <a:srgbClr val="002060"/>
                </a:solidFill>
              </a:rPr>
              <a:t>микроэлементами</a:t>
            </a:r>
            <a:r>
              <a:rPr lang="ru-RU" sz="1600" dirty="0">
                <a:solidFill>
                  <a:srgbClr val="002060"/>
                </a:solidFill>
              </a:rPr>
              <a:t> (медь, цинк, селен, марганец, кремний, сера, фтор, ванадий, бор</a:t>
            </a:r>
            <a:r>
              <a:rPr lang="ru-RU" sz="1600" dirty="0" smtClean="0">
                <a:solidFill>
                  <a:srgbClr val="002060"/>
                </a:solidFill>
              </a:rPr>
              <a:t>); 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1600" dirty="0" smtClean="0">
                <a:solidFill>
                  <a:srgbClr val="002060"/>
                </a:solidFill>
              </a:rPr>
              <a:t>         - </a:t>
            </a:r>
            <a:r>
              <a:rPr lang="ru-RU" sz="1600" u="sng" dirty="0">
                <a:solidFill>
                  <a:srgbClr val="002060"/>
                </a:solidFill>
              </a:rPr>
              <a:t>витаминами</a:t>
            </a:r>
            <a:r>
              <a:rPr lang="ru-RU" sz="1600" dirty="0">
                <a:solidFill>
                  <a:srgbClr val="002060"/>
                </a:solidFill>
              </a:rPr>
              <a:t> (В1 , В2 , В3 , В6 , С, Р и </a:t>
            </a:r>
            <a:r>
              <a:rPr lang="ru-RU" sz="1600" dirty="0" smtClean="0">
                <a:solidFill>
                  <a:srgbClr val="002060"/>
                </a:solidFill>
              </a:rPr>
              <a:t>Е);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1600" dirty="0" smtClean="0">
                <a:solidFill>
                  <a:srgbClr val="002060"/>
                </a:solidFill>
              </a:rPr>
              <a:t>         </a:t>
            </a:r>
            <a:r>
              <a:rPr lang="ru-RU" sz="1600" dirty="0">
                <a:solidFill>
                  <a:srgbClr val="002060"/>
                </a:solidFill>
              </a:rPr>
              <a:t>- </a:t>
            </a:r>
            <a:r>
              <a:rPr lang="ru-RU" sz="1600" u="sng" dirty="0" smtClean="0">
                <a:solidFill>
                  <a:srgbClr val="002060"/>
                </a:solidFill>
              </a:rPr>
              <a:t>ПЖК класса </a:t>
            </a:r>
            <a:r>
              <a:rPr lang="ru-RU" sz="1600" u="sng" dirty="0">
                <a:solidFill>
                  <a:srgbClr val="002060"/>
                </a:solidFill>
              </a:rPr>
              <a:t>«Омега</a:t>
            </a:r>
            <a:r>
              <a:rPr lang="ru-RU" sz="1600" u="sng" dirty="0" smtClean="0">
                <a:solidFill>
                  <a:srgbClr val="002060"/>
                </a:solidFill>
              </a:rPr>
              <a:t>» </a:t>
            </a:r>
            <a:r>
              <a:rPr lang="ru-RU" sz="1600" dirty="0" smtClean="0">
                <a:solidFill>
                  <a:srgbClr val="002060"/>
                </a:solidFill>
              </a:rPr>
              <a:t>(</a:t>
            </a:r>
            <a:r>
              <a:rPr lang="ru-RU" sz="1600" dirty="0">
                <a:solidFill>
                  <a:srgbClr val="002060"/>
                </a:solidFill>
              </a:rPr>
              <a:t>оливковое, тыквенное, соевое, хлопковое, </a:t>
            </a:r>
            <a:r>
              <a:rPr lang="ru-RU" sz="1600" dirty="0" err="1">
                <a:solidFill>
                  <a:srgbClr val="002060"/>
                </a:solidFill>
              </a:rPr>
              <a:t>кунжутовое</a:t>
            </a:r>
            <a:r>
              <a:rPr lang="ru-RU" sz="1600" dirty="0">
                <a:solidFill>
                  <a:srgbClr val="002060"/>
                </a:solidFill>
              </a:rPr>
              <a:t> масло, семена подсолнечника, сало и т. п</a:t>
            </a:r>
            <a:r>
              <a:rPr lang="ru-RU" sz="1600" dirty="0" smtClean="0">
                <a:solidFill>
                  <a:srgbClr val="002060"/>
                </a:solidFill>
              </a:rPr>
              <a:t>.).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2000" b="1" u="sng" dirty="0">
                <a:solidFill>
                  <a:srgbClr val="002060"/>
                </a:solidFill>
              </a:rPr>
              <a:t>6. Лечебный массаж </a:t>
            </a:r>
            <a:r>
              <a:rPr lang="ru-RU" sz="1600" dirty="0">
                <a:solidFill>
                  <a:srgbClr val="002060"/>
                </a:solidFill>
              </a:rPr>
              <a:t>(вакуумный, </a:t>
            </a:r>
            <a:r>
              <a:rPr lang="ru-RU" sz="1600" dirty="0" smtClean="0">
                <a:solidFill>
                  <a:srgbClr val="002060"/>
                </a:solidFill>
              </a:rPr>
              <a:t>ручной) (область </a:t>
            </a:r>
            <a:r>
              <a:rPr lang="ru-RU" sz="1600" dirty="0">
                <a:solidFill>
                  <a:srgbClr val="002060"/>
                </a:solidFill>
              </a:rPr>
              <a:t>позвоночника, </a:t>
            </a:r>
            <a:r>
              <a:rPr lang="ru-RU" sz="1600" dirty="0" err="1">
                <a:solidFill>
                  <a:srgbClr val="002060"/>
                </a:solidFill>
              </a:rPr>
              <a:t>шейноворотниковая</a:t>
            </a:r>
            <a:r>
              <a:rPr lang="ru-RU" sz="1600" dirty="0">
                <a:solidFill>
                  <a:srgbClr val="002060"/>
                </a:solidFill>
              </a:rPr>
              <a:t> </a:t>
            </a:r>
            <a:r>
              <a:rPr lang="ru-RU" sz="1600" dirty="0" smtClean="0">
                <a:solidFill>
                  <a:srgbClr val="002060"/>
                </a:solidFill>
              </a:rPr>
              <a:t>зона).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2000" b="1" u="sng" dirty="0" smtClean="0">
                <a:solidFill>
                  <a:srgbClr val="002060"/>
                </a:solidFill>
              </a:rPr>
              <a:t>7. Физиотерапия </a:t>
            </a:r>
            <a:r>
              <a:rPr lang="ru-RU" sz="2000" b="1" u="sng" dirty="0">
                <a:solidFill>
                  <a:srgbClr val="002060"/>
                </a:solidFill>
              </a:rPr>
              <a:t> </a:t>
            </a:r>
            <a:r>
              <a:rPr lang="ru-RU" sz="1600" dirty="0" smtClean="0">
                <a:solidFill>
                  <a:srgbClr val="002060"/>
                </a:solidFill>
              </a:rPr>
              <a:t>(1 </a:t>
            </a:r>
            <a:r>
              <a:rPr lang="ru-RU" sz="1600" dirty="0">
                <a:solidFill>
                  <a:srgbClr val="002060"/>
                </a:solidFill>
              </a:rPr>
              <a:t>% раствор кофеина натрия </a:t>
            </a:r>
            <a:r>
              <a:rPr lang="ru-RU" sz="1600" dirty="0" err="1">
                <a:solidFill>
                  <a:srgbClr val="002060"/>
                </a:solidFill>
              </a:rPr>
              <a:t>бензоата</a:t>
            </a:r>
            <a:r>
              <a:rPr lang="ru-RU" sz="1600" dirty="0">
                <a:solidFill>
                  <a:srgbClr val="002060"/>
                </a:solidFill>
              </a:rPr>
              <a:t>, эфедрина гидрохлорида или </a:t>
            </a:r>
            <a:r>
              <a:rPr lang="ru-RU" sz="1600" dirty="0" err="1">
                <a:solidFill>
                  <a:srgbClr val="002060"/>
                </a:solidFill>
              </a:rPr>
              <a:t>мезатона</a:t>
            </a:r>
            <a:r>
              <a:rPr lang="ru-RU" sz="1600" dirty="0">
                <a:solidFill>
                  <a:srgbClr val="002060"/>
                </a:solidFill>
              </a:rPr>
              <a:t> —  по воротниковой методике или по методике ионных рефлексов по </a:t>
            </a:r>
            <a:r>
              <a:rPr lang="ru-RU" sz="1600" dirty="0" smtClean="0">
                <a:solidFill>
                  <a:srgbClr val="002060"/>
                </a:solidFill>
              </a:rPr>
              <a:t>Щербаку, общее УФО, общие </a:t>
            </a:r>
            <a:r>
              <a:rPr lang="ru-RU" sz="1600" dirty="0">
                <a:solidFill>
                  <a:srgbClr val="002060"/>
                </a:solidFill>
              </a:rPr>
              <a:t>углекислые, хвойные, хлористоводородные, сероводородные и радоновые, </a:t>
            </a:r>
            <a:r>
              <a:rPr lang="ru-RU" sz="1600" dirty="0" err="1">
                <a:solidFill>
                  <a:srgbClr val="002060"/>
                </a:solidFill>
              </a:rPr>
              <a:t>электрогальванические</a:t>
            </a:r>
            <a:r>
              <a:rPr lang="ru-RU" sz="1600" dirty="0">
                <a:solidFill>
                  <a:srgbClr val="002060"/>
                </a:solidFill>
              </a:rPr>
              <a:t>, контрастные ножные и ручные </a:t>
            </a:r>
            <a:r>
              <a:rPr lang="ru-RU" sz="1600" dirty="0" smtClean="0">
                <a:solidFill>
                  <a:srgbClr val="002060"/>
                </a:solidFill>
              </a:rPr>
              <a:t>ванны, подводный массаж, </a:t>
            </a:r>
            <a:r>
              <a:rPr lang="ru-RU" sz="1600" dirty="0">
                <a:solidFill>
                  <a:srgbClr val="002060"/>
                </a:solidFill>
              </a:rPr>
              <a:t>души: Шарко, восходящий, дождевой, циркулярный, </a:t>
            </a:r>
            <a:r>
              <a:rPr lang="ru-RU" sz="1600" dirty="0" smtClean="0">
                <a:solidFill>
                  <a:srgbClr val="002060"/>
                </a:solidFill>
              </a:rPr>
              <a:t>грязевые </a:t>
            </a:r>
            <a:r>
              <a:rPr lang="ru-RU" sz="1600" dirty="0">
                <a:solidFill>
                  <a:srgbClr val="002060"/>
                </a:solidFill>
              </a:rPr>
              <a:t>аппликации на шейно-воротниковую зону </a:t>
            </a:r>
            <a:r>
              <a:rPr lang="ru-RU" sz="1600" dirty="0" smtClean="0">
                <a:solidFill>
                  <a:srgbClr val="002060"/>
                </a:solidFill>
              </a:rPr>
              <a:t>обливание</a:t>
            </a:r>
            <a:r>
              <a:rPr lang="ru-RU" sz="1600" dirty="0">
                <a:solidFill>
                  <a:srgbClr val="002060"/>
                </a:solidFill>
              </a:rPr>
              <a:t>, обтирание, контрастный </a:t>
            </a:r>
            <a:r>
              <a:rPr lang="ru-RU" sz="1600" dirty="0" smtClean="0">
                <a:solidFill>
                  <a:srgbClr val="002060"/>
                </a:solidFill>
              </a:rPr>
              <a:t>душ).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2000" b="1" u="sng" dirty="0">
                <a:solidFill>
                  <a:srgbClr val="002060"/>
                </a:solidFill>
              </a:rPr>
              <a:t>8. </a:t>
            </a:r>
            <a:r>
              <a:rPr lang="ru-RU" sz="2000" b="1" u="sng" dirty="0" smtClean="0">
                <a:solidFill>
                  <a:srgbClr val="002060"/>
                </a:solidFill>
              </a:rPr>
              <a:t>Психотерапия: </a:t>
            </a:r>
            <a:r>
              <a:rPr lang="ru-RU" sz="1600" dirty="0" smtClean="0">
                <a:solidFill>
                  <a:srgbClr val="002060"/>
                </a:solidFill>
              </a:rPr>
              <a:t>выработка </a:t>
            </a:r>
            <a:r>
              <a:rPr lang="ru-RU" sz="1600" dirty="0">
                <a:solidFill>
                  <a:srgbClr val="002060"/>
                </a:solidFill>
              </a:rPr>
              <a:t>системы адекватных установок и закрепления </a:t>
            </a:r>
            <a:r>
              <a:rPr lang="ru-RU" sz="1600" dirty="0" smtClean="0">
                <a:solidFill>
                  <a:srgbClr val="002060"/>
                </a:solidFill>
              </a:rPr>
              <a:t>нового </a:t>
            </a:r>
            <a:r>
              <a:rPr lang="ru-RU" sz="1600" dirty="0">
                <a:solidFill>
                  <a:srgbClr val="002060"/>
                </a:solidFill>
              </a:rPr>
              <a:t>образа жизни в семье пациента</a:t>
            </a:r>
            <a:r>
              <a:rPr lang="ru-RU" sz="1600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2000" b="1" u="sng" dirty="0">
                <a:solidFill>
                  <a:srgbClr val="002060"/>
                </a:solidFill>
              </a:rPr>
              <a:t>9. Санаторно-курортное лечение </a:t>
            </a:r>
            <a:r>
              <a:rPr lang="ru-RU" sz="1600" dirty="0">
                <a:solidFill>
                  <a:srgbClr val="002060"/>
                </a:solidFill>
              </a:rPr>
              <a:t>(</a:t>
            </a:r>
            <a:r>
              <a:rPr lang="ru-RU" sz="1600" dirty="0" smtClean="0">
                <a:solidFill>
                  <a:srgbClr val="002060"/>
                </a:solidFill>
              </a:rPr>
              <a:t>Стара Русса, Сестрорецк, Белокуриха, Пятигорск, Евпатория).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2000" b="1" u="sng" dirty="0">
                <a:solidFill>
                  <a:srgbClr val="002060"/>
                </a:solidFill>
              </a:rPr>
              <a:t>10. Ортопедическая коррекция.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6381328"/>
            <a:ext cx="871296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415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266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Патогенетическая терапия ДСТ у детей </a:t>
            </a:r>
            <a:b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с вегето-сосудистой дисфункцией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2736"/>
            <a:ext cx="9036496" cy="5688632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ru-RU" sz="2400" b="1" u="sng" dirty="0" smtClean="0">
                <a:solidFill>
                  <a:srgbClr val="002060"/>
                </a:solidFill>
              </a:rPr>
              <a:t>Стимуляция </a:t>
            </a:r>
            <a:r>
              <a:rPr lang="ru-RU" sz="2400" b="1" u="sng" dirty="0" err="1" smtClean="0">
                <a:solidFill>
                  <a:srgbClr val="002060"/>
                </a:solidFill>
              </a:rPr>
              <a:t>коллагенообразования</a:t>
            </a:r>
            <a:r>
              <a:rPr lang="ru-RU" sz="2400" b="1" u="sng" dirty="0" smtClean="0">
                <a:solidFill>
                  <a:srgbClr val="002060"/>
                </a:solidFill>
              </a:rPr>
              <a:t>: </a:t>
            </a:r>
            <a:r>
              <a:rPr lang="ru-RU" sz="2400" dirty="0" smtClean="0">
                <a:solidFill>
                  <a:srgbClr val="002060"/>
                </a:solidFill>
              </a:rPr>
              <a:t>препараты, улучшающие </a:t>
            </a:r>
            <a:r>
              <a:rPr lang="ru-RU" sz="2400" dirty="0">
                <a:solidFill>
                  <a:srgbClr val="002060"/>
                </a:solidFill>
              </a:rPr>
              <a:t>синтез коллагена (</a:t>
            </a:r>
            <a:r>
              <a:rPr lang="ru-RU" sz="2400" dirty="0" err="1">
                <a:solidFill>
                  <a:srgbClr val="002060"/>
                </a:solidFill>
              </a:rPr>
              <a:t>элькар</a:t>
            </a:r>
            <a:r>
              <a:rPr lang="ru-RU" sz="2400" dirty="0">
                <a:solidFill>
                  <a:srgbClr val="002060"/>
                </a:solidFill>
              </a:rPr>
              <a:t>, лизин4, про лин4</a:t>
            </a:r>
            <a:r>
              <a:rPr lang="ru-RU" sz="2400" dirty="0" smtClean="0">
                <a:solidFill>
                  <a:srgbClr val="002060"/>
                </a:solidFill>
              </a:rPr>
              <a:t>) </a:t>
            </a:r>
            <a:r>
              <a:rPr lang="ru-RU" sz="2400" b="1" dirty="0" smtClean="0">
                <a:solidFill>
                  <a:srgbClr val="002060"/>
                </a:solidFill>
              </a:rPr>
              <a:t>+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кофакторы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(вит. </a:t>
            </a:r>
            <a:r>
              <a:rPr lang="ru-RU" sz="2400" dirty="0">
                <a:solidFill>
                  <a:srgbClr val="002060"/>
                </a:solidFill>
              </a:rPr>
              <a:t>С, Е, группы В, препараты кальция, фосфора, магния, калия и микроэлементы: медь, цинк, селен, кремний, бор, </a:t>
            </a:r>
            <a:r>
              <a:rPr lang="ru-RU" sz="2400" dirty="0" smtClean="0">
                <a:solidFill>
                  <a:srgbClr val="002060"/>
                </a:solidFill>
              </a:rPr>
              <a:t>марганец).</a:t>
            </a:r>
          </a:p>
          <a:p>
            <a:pPr marL="457200" indent="-457200">
              <a:buAutoNum type="arabicPeriod"/>
            </a:pPr>
            <a:r>
              <a:rPr lang="ru-RU" sz="2400" b="1" u="sng" dirty="0">
                <a:solidFill>
                  <a:srgbClr val="002060"/>
                </a:solidFill>
              </a:rPr>
              <a:t>Коррекция метаболизма </a:t>
            </a:r>
            <a:r>
              <a:rPr lang="ru-RU" sz="2400" b="1" u="sng" dirty="0" err="1" smtClean="0">
                <a:solidFill>
                  <a:srgbClr val="002060"/>
                </a:solidFill>
              </a:rPr>
              <a:t>гликозоаминогликанов</a:t>
            </a:r>
            <a:r>
              <a:rPr lang="ru-RU" sz="2400" b="1" u="sng" dirty="0" smtClean="0">
                <a:solidFill>
                  <a:srgbClr val="002060"/>
                </a:solidFill>
              </a:rPr>
              <a:t>:</a:t>
            </a:r>
            <a:r>
              <a:rPr lang="ru-RU" sz="2400" dirty="0" smtClean="0">
                <a:solidFill>
                  <a:srgbClr val="002060"/>
                </a:solidFill>
              </a:rPr>
              <a:t> пероральные </a:t>
            </a:r>
            <a:r>
              <a:rPr lang="ru-RU" sz="2400" dirty="0" err="1" smtClean="0">
                <a:solidFill>
                  <a:srgbClr val="002060"/>
                </a:solidFill>
              </a:rPr>
              <a:t>хондропротекторы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(</a:t>
            </a:r>
            <a:r>
              <a:rPr lang="ru-RU" sz="2400" dirty="0" err="1">
                <a:solidFill>
                  <a:srgbClr val="002060"/>
                </a:solidFill>
              </a:rPr>
              <a:t>хондроитина</a:t>
            </a:r>
            <a:r>
              <a:rPr lang="ru-RU" sz="2400" dirty="0">
                <a:solidFill>
                  <a:srgbClr val="002060"/>
                </a:solidFill>
              </a:rPr>
              <a:t> сульфат6, хондроксид6, </a:t>
            </a:r>
            <a:r>
              <a:rPr lang="ru-RU" sz="2400" dirty="0" smtClean="0">
                <a:solidFill>
                  <a:srgbClr val="002060"/>
                </a:solidFill>
              </a:rPr>
              <a:t>структум5, ДОНА4</a:t>
            </a:r>
            <a:r>
              <a:rPr lang="ru-RU" sz="2400" dirty="0">
                <a:solidFill>
                  <a:srgbClr val="002060"/>
                </a:solidFill>
              </a:rPr>
              <a:t>, глюкозамина сульфат </a:t>
            </a:r>
            <a:r>
              <a:rPr lang="ru-RU" sz="2400" dirty="0" smtClean="0">
                <a:solidFill>
                  <a:srgbClr val="002060"/>
                </a:solidFill>
              </a:rPr>
              <a:t>5,артра5</a:t>
            </a:r>
            <a:r>
              <a:rPr lang="ru-RU" sz="2400" dirty="0">
                <a:solidFill>
                  <a:srgbClr val="002060"/>
                </a:solidFill>
              </a:rPr>
              <a:t>, артрофлекс6</a:t>
            </a:r>
            <a:r>
              <a:rPr lang="ru-RU" sz="2400" dirty="0" smtClean="0">
                <a:solidFill>
                  <a:srgbClr val="002060"/>
                </a:solidFill>
              </a:rPr>
              <a:t>).</a:t>
            </a:r>
          </a:p>
          <a:p>
            <a:pPr marL="457200" indent="-457200">
              <a:buAutoNum type="arabicPeriod"/>
            </a:pPr>
            <a:r>
              <a:rPr lang="ru-RU" sz="2400" b="1" u="sng" dirty="0">
                <a:solidFill>
                  <a:srgbClr val="002060"/>
                </a:solidFill>
              </a:rPr>
              <a:t>Коррекция биоэнергетического состояния </a:t>
            </a:r>
            <a:r>
              <a:rPr lang="ru-RU" sz="2400" b="1" u="sng" dirty="0" smtClean="0">
                <a:solidFill>
                  <a:srgbClr val="002060"/>
                </a:solidFill>
              </a:rPr>
              <a:t>организма: </a:t>
            </a:r>
            <a:r>
              <a:rPr lang="ru-RU" sz="2400" dirty="0" smtClean="0">
                <a:solidFill>
                  <a:srgbClr val="002060"/>
                </a:solidFill>
              </a:rPr>
              <a:t>препараты, стимулирующие </a:t>
            </a:r>
            <a:r>
              <a:rPr lang="ru-RU" sz="2400" dirty="0">
                <a:solidFill>
                  <a:srgbClr val="002060"/>
                </a:solidFill>
              </a:rPr>
              <a:t>выработку АТФ (фосфаден6, кудевита4, </a:t>
            </a:r>
            <a:r>
              <a:rPr lang="ru-RU" sz="2400" dirty="0" err="1">
                <a:solidFill>
                  <a:srgbClr val="002060"/>
                </a:solidFill>
              </a:rPr>
              <a:t>кудесан</a:t>
            </a:r>
            <a:r>
              <a:rPr lang="ru-RU" sz="2400" dirty="0">
                <a:solidFill>
                  <a:srgbClr val="002060"/>
                </a:solidFill>
              </a:rPr>
              <a:t> для детей1, </a:t>
            </a:r>
            <a:r>
              <a:rPr lang="ru-RU" sz="2400" dirty="0" err="1">
                <a:solidFill>
                  <a:srgbClr val="002060"/>
                </a:solidFill>
              </a:rPr>
              <a:t>коэнзим</a:t>
            </a:r>
            <a:r>
              <a:rPr lang="ru-RU" sz="2400" dirty="0">
                <a:solidFill>
                  <a:srgbClr val="002060"/>
                </a:solidFill>
              </a:rPr>
              <a:t> Q104, </a:t>
            </a:r>
            <a:r>
              <a:rPr lang="ru-RU" sz="2400" dirty="0" err="1">
                <a:solidFill>
                  <a:srgbClr val="002060"/>
                </a:solidFill>
              </a:rPr>
              <a:t>элькар</a:t>
            </a:r>
            <a:r>
              <a:rPr lang="ru-RU" sz="2400" dirty="0">
                <a:solidFill>
                  <a:srgbClr val="002060"/>
                </a:solidFill>
              </a:rPr>
              <a:t> 30 %1, карнитон1, эликсир янтарный3 и др.). </a:t>
            </a:r>
            <a:endParaRPr lang="ru-RU" sz="2400" dirty="0" smtClean="0">
              <a:solidFill>
                <a:srgbClr val="002060"/>
              </a:solidFill>
            </a:endParaRPr>
          </a:p>
          <a:p>
            <a:pPr marL="457200" indent="-457200">
              <a:buAutoNum type="arabicPeriod"/>
            </a:pPr>
            <a:r>
              <a:rPr lang="ru-RU" sz="2400" b="1" u="sng" dirty="0">
                <a:solidFill>
                  <a:srgbClr val="002060"/>
                </a:solidFill>
              </a:rPr>
              <a:t>Стабилизация процесса перекисного </a:t>
            </a:r>
            <a:r>
              <a:rPr lang="ru-RU" sz="2400" b="1" u="sng" dirty="0" smtClean="0">
                <a:solidFill>
                  <a:srgbClr val="002060"/>
                </a:solidFill>
              </a:rPr>
              <a:t>окисления:</a:t>
            </a:r>
            <a:r>
              <a:rPr lang="ru-RU" sz="2400" dirty="0" smtClean="0">
                <a:solidFill>
                  <a:srgbClr val="002060"/>
                </a:solidFill>
              </a:rPr>
              <a:t> ( </a:t>
            </a:r>
            <a:r>
              <a:rPr lang="ru-RU" sz="2400" dirty="0" err="1">
                <a:solidFill>
                  <a:srgbClr val="002060"/>
                </a:solidFill>
              </a:rPr>
              <a:t>липоевая</a:t>
            </a:r>
            <a:r>
              <a:rPr lang="ru-RU" sz="2400" dirty="0">
                <a:solidFill>
                  <a:srgbClr val="002060"/>
                </a:solidFill>
              </a:rPr>
              <a:t> кислота3, Омега-32 и </a:t>
            </a:r>
            <a:r>
              <a:rPr lang="ru-RU" sz="2400" dirty="0" smtClean="0">
                <a:solidFill>
                  <a:srgbClr val="002060"/>
                </a:solidFill>
              </a:rPr>
              <a:t>аналоги). 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492875"/>
            <a:ext cx="8748464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023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152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94522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chemeClr val="accent2"/>
                </a:solidFill>
              </a:rPr>
              <a:t>Дисплазии соединительной ткани (ДСТ) </a:t>
            </a:r>
            <a:r>
              <a:rPr lang="ru-RU" sz="3200" b="1" dirty="0">
                <a:solidFill>
                  <a:srgbClr val="002060"/>
                </a:solidFill>
              </a:rPr>
              <a:t>– это генетически детерминированные состояния, характеризующиеся дефектами волокнистых структур и основного вещества соединительной ткани, приводящие к нарушению формообразования органов и систем, имеющие </a:t>
            </a:r>
            <a:r>
              <a:rPr lang="ru-RU" sz="3200" b="1" dirty="0" err="1">
                <a:solidFill>
                  <a:srgbClr val="002060"/>
                </a:solidFill>
              </a:rPr>
              <a:t>прогредиентное</a:t>
            </a:r>
            <a:r>
              <a:rPr lang="ru-RU" sz="3200" b="1" dirty="0">
                <a:solidFill>
                  <a:srgbClr val="002060"/>
                </a:solidFill>
              </a:rPr>
              <a:t> течение, определяющие особенности ассоциированной патологии, а также </a:t>
            </a:r>
            <a:r>
              <a:rPr lang="ru-RU" sz="3200" b="1" dirty="0" err="1">
                <a:solidFill>
                  <a:srgbClr val="002060"/>
                </a:solidFill>
              </a:rPr>
              <a:t>фармакокинетики</a:t>
            </a:r>
            <a:r>
              <a:rPr lang="ru-RU" sz="3200" b="1" dirty="0">
                <a:solidFill>
                  <a:srgbClr val="002060"/>
                </a:solidFill>
              </a:rPr>
              <a:t> и </a:t>
            </a:r>
            <a:r>
              <a:rPr lang="ru-RU" sz="3200" b="1" dirty="0" err="1">
                <a:solidFill>
                  <a:srgbClr val="002060"/>
                </a:solidFill>
              </a:rPr>
              <a:t>фармакодинамики</a:t>
            </a:r>
            <a:r>
              <a:rPr lang="ru-RU" sz="3200" b="1" dirty="0">
                <a:solidFill>
                  <a:srgbClr val="002060"/>
                </a:solidFill>
              </a:rPr>
              <a:t> лекарственных </a:t>
            </a:r>
            <a:r>
              <a:rPr lang="ru-RU" sz="3200" b="1" dirty="0" smtClean="0">
                <a:solidFill>
                  <a:srgbClr val="002060"/>
                </a:solidFill>
              </a:rPr>
              <a:t>средств 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229200"/>
            <a:ext cx="8229600" cy="89696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Национальные Рекомендации Российского научного медицинского общества терапевтов по диагностике, лечению и реабилитации пациентов с дисплазиями соединительной ткани, 2016, 2017</a:t>
            </a:r>
          </a:p>
          <a:p>
            <a:pPr marL="0" indent="0">
              <a:buNone/>
            </a:pPr>
            <a:r>
              <a:rPr lang="ru-RU" b="1" dirty="0" smtClean="0"/>
              <a:t>Комитет экспертов педиатрической группы </a:t>
            </a:r>
            <a:r>
              <a:rPr lang="ru-RU" b="1" dirty="0"/>
              <a:t>«</a:t>
            </a:r>
            <a:r>
              <a:rPr lang="ru-RU" b="1" dirty="0" smtClean="0"/>
              <a:t>Дисплазия соединительной ткани» при Российском научном обществе терапевтов, 2014, 2015 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067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4810546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chemeClr val="accent2"/>
                </a:solidFill>
              </a:rPr>
              <a:t>Наследственные нарушения соединительной ткани (ННСТ)  </a:t>
            </a:r>
            <a:r>
              <a:rPr lang="ru-RU" sz="2400" b="1" dirty="0">
                <a:solidFill>
                  <a:srgbClr val="002060"/>
                </a:solidFill>
              </a:rPr>
              <a:t>гетерогенная группа моногенных заболеваний, обусловленных генетическими дефектами синтеза и/или распада белков внеклеточного матрикса либо нарушением </a:t>
            </a:r>
            <a:r>
              <a:rPr lang="ru-RU" sz="2400" b="1" dirty="0" smtClean="0">
                <a:solidFill>
                  <a:srgbClr val="002060"/>
                </a:solidFill>
              </a:rPr>
              <a:t>морфогенеза 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chemeClr val="accent2"/>
                </a:solidFill>
              </a:rPr>
              <a:t>Врожденный порок развития </a:t>
            </a:r>
            <a:br>
              <a:rPr lang="ru-RU" sz="2400" b="1" dirty="0">
                <a:solidFill>
                  <a:schemeClr val="accent2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>– морфологический или анатомический дефект органа, части органа или области тела в результате генетически детерминированного нарушения эмбриональной дифференцировки </a:t>
            </a:r>
            <a:r>
              <a:rPr lang="ru-RU" sz="2400" b="1" dirty="0" smtClean="0">
                <a:solidFill>
                  <a:srgbClr val="002060"/>
                </a:solidFill>
              </a:rPr>
              <a:t/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chemeClr val="accent2"/>
                </a:solidFill>
              </a:rPr>
              <a:t>Малые аномалии развития (МАР) </a:t>
            </a:r>
            <a:br>
              <a:rPr lang="ru-RU" sz="2400" b="1" dirty="0">
                <a:solidFill>
                  <a:schemeClr val="accent2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>—  наследуемые или врожденные отклонения органов от нормального анатомического строения, не связанные с анатомо-физиологическими особенностями детского возраста, способные при определенных условиях стать причиной развития нарушений его функции</a:t>
            </a:r>
            <a:br>
              <a:rPr lang="ru-RU" sz="2400" b="1" dirty="0">
                <a:solidFill>
                  <a:srgbClr val="002060"/>
                </a:solidFill>
              </a:rPr>
            </a:b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877272"/>
            <a:ext cx="8229600" cy="824955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ru-RU" sz="1300" b="1" dirty="0">
                <a:solidFill>
                  <a:prstClr val="black"/>
                </a:solidFill>
              </a:rPr>
              <a:t>Национальные Рекомендации Российского научного медицинского общества терапевтов по диагностике, лечению и реабилитации пациентов с дисплазиями соединительной ткани, 2016, 2017</a:t>
            </a:r>
          </a:p>
          <a:p>
            <a:pPr marL="0" lvl="0" indent="0">
              <a:buNone/>
            </a:pPr>
            <a:r>
              <a:rPr lang="ru-RU" sz="1300" b="1" dirty="0">
                <a:solidFill>
                  <a:prstClr val="black"/>
                </a:solidFill>
              </a:rPr>
              <a:t>Комитет экспертов педиатрической группы «Дисплазия соединительной ткани» при Российском научном обществе терапевтов, 2014, 2015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555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b="1" dirty="0" smtClean="0">
                <a:solidFill>
                  <a:schemeClr val="accent2"/>
                </a:solidFill>
              </a:rPr>
              <a:t>ЭПИДЕМИОЛОГИЯ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435280" cy="51454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>
                <a:solidFill>
                  <a:srgbClr val="002060"/>
                </a:solidFill>
              </a:rPr>
              <a:t>Признаки ДСТ проявляются в течение жизни</a:t>
            </a:r>
            <a:r>
              <a:rPr lang="ru-RU" b="1" dirty="0" smtClean="0">
                <a:solidFill>
                  <a:srgbClr val="002060"/>
                </a:solidFill>
              </a:rPr>
              <a:t>:</a:t>
            </a:r>
          </a:p>
          <a:p>
            <a:pPr>
              <a:buFont typeface="Courier New" pitchFamily="49" charset="0"/>
              <a:buChar char="o"/>
            </a:pP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в период новорожденности выявление признаков ДСТ </a:t>
            </a:r>
            <a:r>
              <a:rPr lang="ru-RU" dirty="0" smtClean="0">
                <a:solidFill>
                  <a:srgbClr val="002060"/>
                </a:solidFill>
              </a:rPr>
              <a:t>минимально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в </a:t>
            </a:r>
            <a:r>
              <a:rPr lang="ru-RU" dirty="0" smtClean="0">
                <a:solidFill>
                  <a:srgbClr val="002060"/>
                </a:solidFill>
              </a:rPr>
              <a:t>4-5 </a:t>
            </a:r>
            <a:r>
              <a:rPr lang="ru-RU" dirty="0">
                <a:solidFill>
                  <a:srgbClr val="002060"/>
                </a:solidFill>
              </a:rPr>
              <a:t>лет </a:t>
            </a:r>
            <a:r>
              <a:rPr lang="ru-RU" dirty="0" smtClean="0">
                <a:solidFill>
                  <a:srgbClr val="002060"/>
                </a:solidFill>
              </a:rPr>
              <a:t>– пролапсы </a:t>
            </a:r>
            <a:r>
              <a:rPr lang="ru-RU" dirty="0">
                <a:solidFill>
                  <a:srgbClr val="002060"/>
                </a:solidFill>
              </a:rPr>
              <a:t>клапанов </a:t>
            </a:r>
            <a:r>
              <a:rPr lang="ru-RU" dirty="0" smtClean="0">
                <a:solidFill>
                  <a:srgbClr val="002060"/>
                </a:solidFill>
              </a:rPr>
              <a:t>сердца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в 5-7 лет – </a:t>
            </a:r>
            <a:r>
              <a:rPr lang="ru-RU" dirty="0" err="1">
                <a:solidFill>
                  <a:srgbClr val="002060"/>
                </a:solidFill>
              </a:rPr>
              <a:t>торакодиафрагмальный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синдром, </a:t>
            </a:r>
            <a:r>
              <a:rPr lang="ru-RU" dirty="0">
                <a:solidFill>
                  <a:srgbClr val="002060"/>
                </a:solidFill>
              </a:rPr>
              <a:t>плоскостопие, </a:t>
            </a:r>
            <a:r>
              <a:rPr lang="ru-RU" dirty="0" smtClean="0">
                <a:solidFill>
                  <a:srgbClr val="002060"/>
                </a:solidFill>
              </a:rPr>
              <a:t>миопия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в подростковом и молодом возрасте - сосудистый синдром </a:t>
            </a:r>
            <a:r>
              <a:rPr lang="ru-RU" dirty="0" smtClean="0">
                <a:solidFill>
                  <a:srgbClr val="002060"/>
                </a:solidFill>
              </a:rPr>
              <a:t>и вегетативная дисфункция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18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412776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</a:rPr>
              <a:t>Критическим периодом проявлений как вегето-сосудистой дисфункции, так и ДСТ является подростковый возраст, когда прирост количества признаков несостоятельности соединительной ткани может составлять более 300%! </a:t>
            </a:r>
            <a:endParaRPr lang="ru-RU" sz="36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80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548680"/>
            <a:ext cx="8496944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 </a:t>
            </a:r>
            <a:r>
              <a:rPr lang="ru-RU" sz="3600" b="1" dirty="0" smtClean="0">
                <a:solidFill>
                  <a:schemeClr val="accent2"/>
                </a:solidFill>
              </a:rPr>
              <a:t>Цель </a:t>
            </a:r>
            <a:r>
              <a:rPr lang="ru-RU" sz="3600" b="1" dirty="0">
                <a:solidFill>
                  <a:srgbClr val="002060"/>
                </a:solidFill>
              </a:rPr>
              <a:t>– </a:t>
            </a:r>
            <a:r>
              <a:rPr lang="ru-RU" sz="3200" b="1" dirty="0">
                <a:solidFill>
                  <a:srgbClr val="002060"/>
                </a:solidFill>
              </a:rPr>
              <a:t>помочь </a:t>
            </a:r>
            <a:r>
              <a:rPr lang="ru-RU" sz="3200" b="1" dirty="0" smtClean="0">
                <a:solidFill>
                  <a:srgbClr val="002060"/>
                </a:solidFill>
              </a:rPr>
              <a:t>практикующему врачу-педиатру и детскому врачу-неврологу разобраться </a:t>
            </a:r>
            <a:r>
              <a:rPr lang="ru-RU" sz="3200" b="1" dirty="0">
                <a:solidFill>
                  <a:srgbClr val="002060"/>
                </a:solidFill>
              </a:rPr>
              <a:t>в вопросах терминологии, классификации, особенностях диагностики у детей </a:t>
            </a:r>
            <a:r>
              <a:rPr lang="ru-RU" sz="3200" b="1" dirty="0" smtClean="0">
                <a:solidFill>
                  <a:srgbClr val="002060"/>
                </a:solidFill>
              </a:rPr>
              <a:t>ДСТ и ННСТ, выделить </a:t>
            </a:r>
            <a:r>
              <a:rPr lang="ru-RU" sz="3200" b="1" dirty="0">
                <a:solidFill>
                  <a:srgbClr val="002060"/>
                </a:solidFill>
              </a:rPr>
              <a:t>особенности течения и </a:t>
            </a:r>
            <a:r>
              <a:rPr lang="ru-RU" sz="3200" b="1" dirty="0" smtClean="0">
                <a:solidFill>
                  <a:srgbClr val="002060"/>
                </a:solidFill>
              </a:rPr>
              <a:t>постараться систематизировать  принципы тактики </a:t>
            </a:r>
            <a:r>
              <a:rPr lang="ru-RU" sz="3200" b="1" dirty="0">
                <a:solidFill>
                  <a:srgbClr val="002060"/>
                </a:solidFill>
              </a:rPr>
              <a:t>ведения </a:t>
            </a:r>
            <a:r>
              <a:rPr lang="ru-RU" sz="3200" b="1" dirty="0" smtClean="0">
                <a:solidFill>
                  <a:srgbClr val="002060"/>
                </a:solidFill>
              </a:rPr>
              <a:t>вегето-сосудистой дисфункции на </a:t>
            </a:r>
            <a:r>
              <a:rPr lang="ru-RU" sz="3200" b="1" dirty="0">
                <a:solidFill>
                  <a:srgbClr val="002060"/>
                </a:solidFill>
              </a:rPr>
              <a:t>фоне </a:t>
            </a:r>
            <a:r>
              <a:rPr lang="ru-RU" sz="3200" b="1" dirty="0" smtClean="0">
                <a:solidFill>
                  <a:srgbClr val="002060"/>
                </a:solidFill>
              </a:rPr>
              <a:t>соединительнотканной </a:t>
            </a:r>
            <a:r>
              <a:rPr lang="ru-RU" sz="3200" b="1" dirty="0">
                <a:solidFill>
                  <a:srgbClr val="002060"/>
                </a:solidFill>
              </a:rPr>
              <a:t>патологии</a:t>
            </a:r>
          </a:p>
        </p:txBody>
      </p:sp>
    </p:spTree>
    <p:extLst>
      <p:ext uri="{BB962C8B-B14F-4D97-AF65-F5344CB8AC3E}">
        <p14:creationId xmlns:p14="http://schemas.microsoft.com/office/powerpoint/2010/main" val="339958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036496" cy="490066"/>
          </a:xfrm>
        </p:spPr>
        <p:txBody>
          <a:bodyPr>
            <a:noAutofit/>
          </a:bodyPr>
          <a:lstStyle/>
          <a:p>
            <a:r>
              <a:rPr lang="ru-RU" sz="2200" b="1" dirty="0">
                <a:solidFill>
                  <a:srgbClr val="002060"/>
                </a:solidFill>
              </a:rPr>
              <a:t>Временные особенности формирования </a:t>
            </a:r>
            <a:r>
              <a:rPr lang="ru-RU" sz="2200" b="1" dirty="0" smtClean="0">
                <a:solidFill>
                  <a:srgbClr val="002060"/>
                </a:solidFill>
              </a:rPr>
              <a:t>вегето-сосудистой дисфункции у детей с ДСТ </a:t>
            </a:r>
            <a:endParaRPr lang="ru-RU" sz="22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835851"/>
              </p:ext>
            </p:extLst>
          </p:nvPr>
        </p:nvGraphicFramePr>
        <p:xfrm>
          <a:off x="457200" y="908092"/>
          <a:ext cx="8229600" cy="59486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78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50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9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Синдром при ДСТ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Время проявления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08">
                <a:tc>
                  <a:txBody>
                    <a:bodyPr/>
                    <a:lstStyle/>
                    <a:p>
                      <a:r>
                        <a:rPr lang="ru-RU" dirty="0" smtClean="0"/>
                        <a:t>1. Расстройства вегетативной нервной системы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Начинает формироваться одним из самых первых, в раннем детском возрасте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0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2.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Синдром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синкопальных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состояний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Начиная с раннего детского возраста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297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3.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Вертеброгенный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синдром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Развивается параллельно развитию </a:t>
                      </a:r>
                      <a:r>
                        <a:rPr lang="ru-RU" dirty="0" err="1" smtClean="0"/>
                        <a:t>торакодиафрагмального</a:t>
                      </a:r>
                      <a:r>
                        <a:rPr lang="ru-RU" dirty="0" smtClean="0"/>
                        <a:t> синдрома и синдрома ГМС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0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. Астенический синдром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Выявляется в дошкольном и особенно ярко – в школьном, подростковом возрасте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88586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5.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Синдром хронической артериальной гипотонии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Чаще всего выявляется в подростковом возрасте, нередко ассоциирован с астеническим синдромом и расстройствами вегетативной нервной системы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14297">
                <a:tc>
                  <a:txBody>
                    <a:bodyPr/>
                    <a:lstStyle/>
                    <a:p>
                      <a:r>
                        <a:rPr lang="ru-RU" dirty="0" smtClean="0"/>
                        <a:t>6. </a:t>
                      </a:r>
                      <a:r>
                        <a:rPr lang="ru-RU" dirty="0" smtClean="0"/>
                        <a:t>Синдром артериальной гипертонии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Чаще всего ассоциирован с </a:t>
                      </a:r>
                      <a:r>
                        <a:rPr lang="ru-RU" dirty="0" err="1" smtClean="0"/>
                        <a:t>вертеброгенным</a:t>
                      </a:r>
                      <a:r>
                        <a:rPr lang="ru-RU" dirty="0" smtClean="0"/>
                        <a:t>, сосудистым, синдромами, синдромом патологии мочевыделительной системы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0008">
                <a:tc>
                  <a:txBody>
                    <a:bodyPr/>
                    <a:lstStyle/>
                    <a:p>
                      <a:r>
                        <a:rPr lang="ru-RU" dirty="0" smtClean="0"/>
                        <a:t>7. </a:t>
                      </a:r>
                      <a:r>
                        <a:rPr lang="ru-RU" dirty="0" smtClean="0"/>
                        <a:t>Сосудистый синдром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Манифестирует в 8-9 лет, подростковом возрасте, прогрессируя в дальнейшем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24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266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Проявления </a:t>
            </a:r>
            <a:r>
              <a:rPr lang="ru-RU" sz="3200" b="1" dirty="0" smtClean="0">
                <a:solidFill>
                  <a:srgbClr val="002060"/>
                </a:solidFill>
              </a:rPr>
              <a:t>вегето-сосудистой </a:t>
            </a:r>
            <a:r>
              <a:rPr lang="ru-RU" sz="3200" b="1" dirty="0">
                <a:solidFill>
                  <a:srgbClr val="002060"/>
                </a:solidFill>
              </a:rPr>
              <a:t>дисфункции </a:t>
            </a:r>
            <a:r>
              <a:rPr lang="ru-RU" sz="3200" b="1" dirty="0" smtClean="0">
                <a:solidFill>
                  <a:srgbClr val="002060"/>
                </a:solidFill>
              </a:rPr>
              <a:t>у </a:t>
            </a:r>
            <a:r>
              <a:rPr lang="ru-RU" sz="3200" b="1" dirty="0">
                <a:solidFill>
                  <a:srgbClr val="002060"/>
                </a:solidFill>
              </a:rPr>
              <a:t>пациентов с ДСТ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4857403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С </a:t>
            </a:r>
            <a:r>
              <a:rPr lang="ru-RU" sz="2000" b="1" dirty="0">
                <a:solidFill>
                  <a:srgbClr val="002060"/>
                </a:solidFill>
              </a:rPr>
              <a:t>самого раннего детства и являются одной из самых частых причин обращения к </a:t>
            </a:r>
            <a:r>
              <a:rPr lang="ru-RU" sz="2000" b="1" dirty="0" smtClean="0">
                <a:solidFill>
                  <a:srgbClr val="002060"/>
                </a:solidFill>
              </a:rPr>
              <a:t>врачу.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С </a:t>
            </a:r>
            <a:r>
              <a:rPr lang="ru-RU" sz="2000" b="1" dirty="0">
                <a:solidFill>
                  <a:srgbClr val="002060"/>
                </a:solidFill>
              </a:rPr>
              <a:t>рождения характерны быстрая смена окраски кожи, потливость, </a:t>
            </a:r>
            <a:r>
              <a:rPr lang="ru-RU" sz="2000" b="1" dirty="0" smtClean="0">
                <a:solidFill>
                  <a:srgbClr val="002060"/>
                </a:solidFill>
              </a:rPr>
              <a:t>метеочувствительность</a:t>
            </a:r>
            <a:r>
              <a:rPr lang="ru-RU" sz="2000" b="1" dirty="0">
                <a:solidFill>
                  <a:srgbClr val="002060"/>
                </a:solidFill>
              </a:rPr>
              <a:t>, </a:t>
            </a:r>
            <a:r>
              <a:rPr lang="ru-RU" sz="2000" b="1" dirty="0" smtClean="0">
                <a:solidFill>
                  <a:srgbClr val="002060"/>
                </a:solidFill>
              </a:rPr>
              <a:t>зябкость.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При </a:t>
            </a:r>
            <a:r>
              <a:rPr lang="ru-RU" sz="2000" b="1" dirty="0">
                <a:solidFill>
                  <a:srgbClr val="002060"/>
                </a:solidFill>
              </a:rPr>
              <a:t>оценке исходного вегетативного тонуса </a:t>
            </a:r>
            <a:r>
              <a:rPr lang="ru-RU" sz="2000" b="1" dirty="0" smtClean="0">
                <a:solidFill>
                  <a:srgbClr val="002060"/>
                </a:solidFill>
              </a:rPr>
              <a:t>выявляется </a:t>
            </a:r>
            <a:r>
              <a:rPr lang="ru-RU" sz="2000" b="1" dirty="0" err="1">
                <a:solidFill>
                  <a:srgbClr val="002060"/>
                </a:solidFill>
              </a:rPr>
              <a:t>симпатикотония</a:t>
            </a:r>
            <a:r>
              <a:rPr lang="ru-RU" sz="2000" b="1" dirty="0">
                <a:solidFill>
                  <a:srgbClr val="002060"/>
                </a:solidFill>
              </a:rPr>
              <a:t>, реже – </a:t>
            </a:r>
            <a:r>
              <a:rPr lang="ru-RU" sz="2000" b="1" dirty="0" err="1">
                <a:solidFill>
                  <a:srgbClr val="002060"/>
                </a:solidFill>
              </a:rPr>
              <a:t>ваготония</a:t>
            </a:r>
            <a:r>
              <a:rPr lang="ru-RU" sz="2000" b="1" dirty="0">
                <a:solidFill>
                  <a:srgbClr val="002060"/>
                </a:solidFill>
              </a:rPr>
              <a:t>. </a:t>
            </a:r>
            <a:r>
              <a:rPr lang="ru-RU" sz="2000" b="1" dirty="0" smtClean="0">
                <a:solidFill>
                  <a:srgbClr val="002060"/>
                </a:solidFill>
              </a:rPr>
              <a:t>Длительные </a:t>
            </a:r>
            <a:r>
              <a:rPr lang="ru-RU" sz="2000" b="1" dirty="0">
                <a:solidFill>
                  <a:srgbClr val="002060"/>
                </a:solidFill>
              </a:rPr>
              <a:t>ноющие или колющие боли в области сердца, связанные с эмоциональной нагрузкой, исчезающие после приема седативных средств или отдыха.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Колебания </a:t>
            </a:r>
            <a:r>
              <a:rPr lang="ru-RU" sz="2000" b="1" dirty="0">
                <a:solidFill>
                  <a:srgbClr val="002060"/>
                </a:solidFill>
              </a:rPr>
              <a:t>артериального давления. </a:t>
            </a:r>
            <a:r>
              <a:rPr lang="ru-RU" sz="2000" b="1" dirty="0" smtClean="0">
                <a:solidFill>
                  <a:srgbClr val="002060"/>
                </a:solidFill>
              </a:rPr>
              <a:t>Головные боли сосудисто-</a:t>
            </a:r>
            <a:r>
              <a:rPr lang="ru-RU" sz="2000" b="1" dirty="0" err="1" smtClean="0">
                <a:solidFill>
                  <a:srgbClr val="002060"/>
                </a:solidFill>
              </a:rPr>
              <a:t>мигренозного</a:t>
            </a:r>
            <a:r>
              <a:rPr lang="ru-RU" sz="2000" b="1" dirty="0" smtClean="0">
                <a:solidFill>
                  <a:srgbClr val="002060"/>
                </a:solidFill>
              </a:rPr>
              <a:t> характера с ортостатическими проявлениями, </a:t>
            </a:r>
            <a:r>
              <a:rPr lang="ru-RU" sz="2000" b="1" dirty="0">
                <a:solidFill>
                  <a:srgbClr val="002060"/>
                </a:solidFill>
              </a:rPr>
              <a:t>тяжесть в голове, общая слабость. 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r>
              <a:rPr lang="ru-RU" sz="2000" b="1" dirty="0" err="1" smtClean="0">
                <a:solidFill>
                  <a:srgbClr val="002060"/>
                </a:solidFill>
              </a:rPr>
              <a:t>Гипервентиляционный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>
                <a:solidFill>
                  <a:srgbClr val="002060"/>
                </a:solidFill>
              </a:rPr>
              <a:t>синдром </a:t>
            </a:r>
            <a:r>
              <a:rPr lang="ru-RU" sz="2000" b="1" dirty="0" smtClean="0">
                <a:solidFill>
                  <a:srgbClr val="002060"/>
                </a:solidFill>
              </a:rPr>
              <a:t>проявляется </a:t>
            </a:r>
            <a:r>
              <a:rPr lang="ru-RU" sz="2000" b="1" dirty="0">
                <a:solidFill>
                  <a:srgbClr val="002060"/>
                </a:solidFill>
              </a:rPr>
              <a:t>ощущением нехватки воздуха, неудовлетворенности вдохом, потери автоматизма дыхания. Характерны периодические глубокие вдохи, зевота. </a:t>
            </a:r>
            <a:r>
              <a:rPr lang="ru-RU" sz="2000" b="1" dirty="0" err="1">
                <a:solidFill>
                  <a:srgbClr val="002060"/>
                </a:solidFill>
              </a:rPr>
              <a:t>Гипервентиляционные</a:t>
            </a:r>
            <a:r>
              <a:rPr lang="ru-RU" sz="2000" b="1" dirty="0">
                <a:solidFill>
                  <a:srgbClr val="002060"/>
                </a:solidFill>
              </a:rPr>
              <a:t> расстройства могут сопровождаться </a:t>
            </a:r>
            <a:r>
              <a:rPr lang="ru-RU" sz="2000" b="1" dirty="0" err="1">
                <a:solidFill>
                  <a:srgbClr val="002060"/>
                </a:solidFill>
              </a:rPr>
              <a:t>ознобоподобным</a:t>
            </a:r>
            <a:r>
              <a:rPr lang="ru-RU" sz="2000" b="1" dirty="0">
                <a:solidFill>
                  <a:srgbClr val="002060"/>
                </a:solidFill>
              </a:rPr>
              <a:t> гиперкинезом, мышечно-тетаническими спазмами, парестезиями. 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90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Дополнительный план обследования ребенка с вегето-сосудистой дисфункцией на 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фоне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ДСТ</a:t>
            </a:r>
            <a:b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sz="1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964488" cy="5833864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ru-RU" sz="3800" b="1" u="sng" dirty="0">
                <a:solidFill>
                  <a:srgbClr val="002060"/>
                </a:solidFill>
              </a:rPr>
              <a:t>Исключение </a:t>
            </a:r>
            <a:r>
              <a:rPr lang="ru-RU" sz="3800" b="1" u="sng" dirty="0" smtClean="0">
                <a:solidFill>
                  <a:srgbClr val="002060"/>
                </a:solidFill>
              </a:rPr>
              <a:t>ННСТ</a:t>
            </a:r>
            <a:r>
              <a:rPr lang="en-US" sz="3800" b="1" u="sng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sz="2800" dirty="0" smtClean="0">
                <a:solidFill>
                  <a:srgbClr val="002060"/>
                </a:solidFill>
              </a:rPr>
              <a:t>C-</a:t>
            </a:r>
            <a:r>
              <a:rPr lang="ru-RU" sz="2800" dirty="0" smtClean="0">
                <a:solidFill>
                  <a:srgbClr val="002060"/>
                </a:solidFill>
              </a:rPr>
              <a:t>мы </a:t>
            </a:r>
            <a:r>
              <a:rPr lang="ru-RU" sz="2800" dirty="0" err="1" smtClean="0">
                <a:solidFill>
                  <a:srgbClr val="002060"/>
                </a:solidFill>
              </a:rPr>
              <a:t>Марфана</a:t>
            </a:r>
            <a:r>
              <a:rPr lang="ru-RU" sz="2800" dirty="0" smtClean="0">
                <a:solidFill>
                  <a:srgbClr val="002060"/>
                </a:solidFill>
              </a:rPr>
              <a:t>, </a:t>
            </a:r>
            <a:r>
              <a:rPr lang="ru-RU" sz="2800" dirty="0" err="1" smtClean="0">
                <a:solidFill>
                  <a:srgbClr val="002060"/>
                </a:solidFill>
              </a:rPr>
              <a:t>Элерса-Данло</a:t>
            </a:r>
            <a:r>
              <a:rPr lang="ru-RU" sz="2800" dirty="0" smtClean="0">
                <a:solidFill>
                  <a:srgbClr val="002060"/>
                </a:solidFill>
              </a:rPr>
              <a:t>, </a:t>
            </a:r>
            <a:r>
              <a:rPr lang="ru-RU" sz="2800" dirty="0" err="1" smtClean="0">
                <a:solidFill>
                  <a:srgbClr val="002060"/>
                </a:solidFill>
              </a:rPr>
              <a:t>гипермобильности</a:t>
            </a:r>
            <a:r>
              <a:rPr lang="ru-RU" sz="2800" dirty="0" smtClean="0">
                <a:solidFill>
                  <a:srgbClr val="002060"/>
                </a:solidFill>
              </a:rPr>
              <a:t> суставов, несовершенного </a:t>
            </a:r>
            <a:r>
              <a:rPr lang="ru-RU" sz="2800" dirty="0" err="1" smtClean="0">
                <a:solidFill>
                  <a:srgbClr val="002060"/>
                </a:solidFill>
              </a:rPr>
              <a:t>остеогенеза</a:t>
            </a:r>
            <a:r>
              <a:rPr lang="ru-RU" sz="2800" dirty="0" smtClean="0">
                <a:solidFill>
                  <a:srgbClr val="002060"/>
                </a:solidFill>
              </a:rPr>
              <a:t>, пролапс митрального клапана</a:t>
            </a:r>
            <a:r>
              <a:rPr lang="ru-RU" dirty="0" smtClean="0">
                <a:solidFill>
                  <a:srgbClr val="002060"/>
                </a:solidFill>
              </a:rPr>
              <a:t>)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ru-RU" sz="3800" dirty="0">
                <a:solidFill>
                  <a:srgbClr val="002060"/>
                </a:solidFill>
              </a:rPr>
              <a:t> </a:t>
            </a:r>
            <a:r>
              <a:rPr lang="ru-RU" sz="3800" b="1" u="sng" dirty="0">
                <a:solidFill>
                  <a:srgbClr val="002060"/>
                </a:solidFill>
              </a:rPr>
              <a:t>Выявление ≥ 6 малых внешних</a:t>
            </a:r>
            <a:r>
              <a:rPr lang="ru-RU" b="1" u="sng" dirty="0">
                <a:solidFill>
                  <a:srgbClr val="002060"/>
                </a:solidFill>
              </a:rPr>
              <a:t> (</a:t>
            </a:r>
            <a:r>
              <a:rPr lang="ru-RU" sz="3100" dirty="0">
                <a:solidFill>
                  <a:srgbClr val="002060"/>
                </a:solidFill>
              </a:rPr>
              <a:t>костно-скелетные, </a:t>
            </a:r>
            <a:r>
              <a:rPr lang="ru-RU" sz="3100" dirty="0" err="1">
                <a:solidFill>
                  <a:srgbClr val="002060"/>
                </a:solidFill>
              </a:rPr>
              <a:t>эктодермальные</a:t>
            </a:r>
            <a:r>
              <a:rPr lang="ru-RU" sz="3100" dirty="0">
                <a:solidFill>
                  <a:srgbClr val="002060"/>
                </a:solidFill>
              </a:rPr>
              <a:t> и </a:t>
            </a:r>
            <a:r>
              <a:rPr lang="ru-RU" sz="3100" dirty="0" smtClean="0">
                <a:solidFill>
                  <a:srgbClr val="002060"/>
                </a:solidFill>
              </a:rPr>
              <a:t>мышечные</a:t>
            </a:r>
            <a:r>
              <a:rPr lang="ru-RU" sz="3800" b="1" u="sng" dirty="0" smtClean="0">
                <a:solidFill>
                  <a:srgbClr val="002060"/>
                </a:solidFill>
              </a:rPr>
              <a:t>) </a:t>
            </a:r>
            <a:r>
              <a:rPr lang="ru-RU" sz="3800" b="1" u="sng" dirty="0">
                <a:solidFill>
                  <a:srgbClr val="002060"/>
                </a:solidFill>
              </a:rPr>
              <a:t>и/или висцеральных проявлений </a:t>
            </a:r>
            <a:r>
              <a:rPr lang="ru-RU" sz="3800" b="1" u="sng" dirty="0" smtClean="0">
                <a:solidFill>
                  <a:srgbClr val="002060"/>
                </a:solidFill>
              </a:rPr>
              <a:t>ДСТ </a:t>
            </a:r>
            <a:r>
              <a:rPr lang="ru-RU" sz="3800" b="1" u="sng" dirty="0">
                <a:solidFill>
                  <a:srgbClr val="002060"/>
                </a:solidFill>
              </a:rPr>
              <a:t>с вовлечением ≥ 3 различных органов из разных </a:t>
            </a:r>
            <a:r>
              <a:rPr lang="ru-RU" sz="3800" b="1" u="sng" dirty="0" smtClean="0">
                <a:solidFill>
                  <a:srgbClr val="002060"/>
                </a:solidFill>
              </a:rPr>
              <a:t>систем</a:t>
            </a:r>
            <a:endParaRPr lang="ru-RU" sz="3800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ru-RU" sz="3800" dirty="0">
                <a:solidFill>
                  <a:srgbClr val="002060"/>
                </a:solidFill>
              </a:rPr>
              <a:t> </a:t>
            </a:r>
            <a:r>
              <a:rPr lang="ru-RU" sz="3800" b="1" u="sng" dirty="0">
                <a:solidFill>
                  <a:srgbClr val="002060"/>
                </a:solidFill>
              </a:rPr>
              <a:t>Анализ родословной. Установление факта накопления признаков </a:t>
            </a:r>
            <a:r>
              <a:rPr lang="ru-RU" sz="3800" b="1" u="sng" dirty="0" smtClean="0">
                <a:solidFill>
                  <a:srgbClr val="002060"/>
                </a:solidFill>
              </a:rPr>
              <a:t>ДСТ в семье</a:t>
            </a:r>
          </a:p>
          <a:p>
            <a:pPr>
              <a:buFont typeface="Wingdings" pitchFamily="2" charset="2"/>
              <a:buChar char="q"/>
            </a:pPr>
            <a:r>
              <a:rPr lang="ru-RU" sz="3800" b="1" u="sng" dirty="0">
                <a:solidFill>
                  <a:srgbClr val="002060"/>
                </a:solidFill>
              </a:rPr>
              <a:t> Выявление биохимических маркеров нарушения метаболизма СТ </a:t>
            </a:r>
            <a:r>
              <a:rPr lang="ru-RU" dirty="0" smtClean="0">
                <a:solidFill>
                  <a:srgbClr val="002060"/>
                </a:solidFill>
              </a:rPr>
              <a:t>(уровень </a:t>
            </a:r>
            <a:r>
              <a:rPr lang="ru-RU" dirty="0" err="1">
                <a:solidFill>
                  <a:srgbClr val="002060"/>
                </a:solidFill>
              </a:rPr>
              <a:t>гидроксипролина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в </a:t>
            </a:r>
            <a:r>
              <a:rPr lang="ru-RU" dirty="0">
                <a:solidFill>
                  <a:srgbClr val="002060"/>
                </a:solidFill>
              </a:rPr>
              <a:t>биологических </a:t>
            </a:r>
            <a:r>
              <a:rPr lang="ru-RU" dirty="0" smtClean="0">
                <a:solidFill>
                  <a:srgbClr val="002060"/>
                </a:solidFill>
              </a:rPr>
              <a:t>жидкостях, анализ </a:t>
            </a:r>
            <a:r>
              <a:rPr lang="ru-RU" dirty="0">
                <a:solidFill>
                  <a:srgbClr val="002060"/>
                </a:solidFill>
              </a:rPr>
              <a:t>процесса распада </a:t>
            </a:r>
            <a:r>
              <a:rPr lang="ru-RU" dirty="0" smtClean="0">
                <a:solidFill>
                  <a:srgbClr val="002060"/>
                </a:solidFill>
              </a:rPr>
              <a:t>и </a:t>
            </a:r>
            <a:r>
              <a:rPr lang="ru-RU" dirty="0">
                <a:solidFill>
                  <a:srgbClr val="002060"/>
                </a:solidFill>
              </a:rPr>
              <a:t>синтеза коллагена I типа </a:t>
            </a:r>
            <a:r>
              <a:rPr lang="ru-RU" dirty="0" smtClean="0">
                <a:solidFill>
                  <a:srgbClr val="002060"/>
                </a:solidFill>
              </a:rPr>
              <a:t>(иммуноферментный </a:t>
            </a:r>
            <a:r>
              <a:rPr lang="ru-RU" dirty="0">
                <a:solidFill>
                  <a:srgbClr val="002060"/>
                </a:solidFill>
              </a:rPr>
              <a:t>анализ, высокоэффективная жидкостная </a:t>
            </a:r>
            <a:r>
              <a:rPr lang="ru-RU" dirty="0" smtClean="0">
                <a:solidFill>
                  <a:srgbClr val="002060"/>
                </a:solidFill>
              </a:rPr>
              <a:t>хроматография), уровень </a:t>
            </a:r>
            <a:r>
              <a:rPr lang="ru-RU" dirty="0" err="1" smtClean="0">
                <a:solidFill>
                  <a:srgbClr val="002060"/>
                </a:solidFill>
              </a:rPr>
              <a:t>гликозоаминогликанов</a:t>
            </a:r>
            <a:r>
              <a:rPr lang="ru-RU" dirty="0" smtClean="0">
                <a:solidFill>
                  <a:srgbClr val="002060"/>
                </a:solidFill>
              </a:rPr>
              <a:t>)</a:t>
            </a:r>
          </a:p>
          <a:p>
            <a:pPr>
              <a:buFont typeface="Wingdings" pitchFamily="2" charset="2"/>
              <a:buChar char="q"/>
            </a:pPr>
            <a:r>
              <a:rPr lang="ru-RU" sz="3800" b="1" u="sng" dirty="0" smtClean="0">
                <a:solidFill>
                  <a:srgbClr val="002060"/>
                </a:solidFill>
              </a:rPr>
              <a:t>Оценка </a:t>
            </a:r>
            <a:r>
              <a:rPr lang="ru-RU" sz="3800" b="1" u="sng" dirty="0">
                <a:solidFill>
                  <a:srgbClr val="002060"/>
                </a:solidFill>
              </a:rPr>
              <a:t>минерального обмена </a:t>
            </a:r>
            <a:r>
              <a:rPr lang="ru-RU" dirty="0">
                <a:solidFill>
                  <a:srgbClr val="002060"/>
                </a:solidFill>
              </a:rPr>
              <a:t>(</a:t>
            </a:r>
            <a:r>
              <a:rPr lang="ru-RU" dirty="0" smtClean="0">
                <a:solidFill>
                  <a:srgbClr val="002060"/>
                </a:solidFill>
              </a:rPr>
              <a:t>уровень </a:t>
            </a:r>
            <a:r>
              <a:rPr lang="ru-RU" dirty="0">
                <a:solidFill>
                  <a:srgbClr val="002060"/>
                </a:solidFill>
              </a:rPr>
              <a:t>общего и ионизированного кальция, </a:t>
            </a:r>
            <a:r>
              <a:rPr lang="ru-RU" dirty="0" smtClean="0">
                <a:solidFill>
                  <a:srgbClr val="002060"/>
                </a:solidFill>
              </a:rPr>
              <a:t>фосфора</a:t>
            </a:r>
            <a:r>
              <a:rPr lang="ru-RU" dirty="0">
                <a:solidFill>
                  <a:srgbClr val="002060"/>
                </a:solidFill>
              </a:rPr>
              <a:t>, общего витамина D3 и его метаболитов, </a:t>
            </a:r>
            <a:r>
              <a:rPr lang="ru-RU" dirty="0" err="1">
                <a:solidFill>
                  <a:srgbClr val="002060"/>
                </a:solidFill>
              </a:rPr>
              <a:t>паратгормона</a:t>
            </a:r>
            <a:r>
              <a:rPr lang="ru-RU" dirty="0">
                <a:solidFill>
                  <a:srgbClr val="002060"/>
                </a:solidFill>
              </a:rPr>
              <a:t> и </a:t>
            </a:r>
            <a:r>
              <a:rPr lang="ru-RU" dirty="0" err="1">
                <a:solidFill>
                  <a:srgbClr val="002060"/>
                </a:solidFill>
              </a:rPr>
              <a:t>кальцитонина</a:t>
            </a:r>
            <a:r>
              <a:rPr lang="ru-RU" dirty="0">
                <a:solidFill>
                  <a:srgbClr val="002060"/>
                </a:solidFill>
              </a:rPr>
              <a:t> в сыворотке крови, </a:t>
            </a:r>
            <a:r>
              <a:rPr lang="ru-RU" dirty="0" smtClean="0">
                <a:solidFill>
                  <a:srgbClr val="002060"/>
                </a:solidFill>
              </a:rPr>
              <a:t>состояние </a:t>
            </a:r>
            <a:r>
              <a:rPr lang="ru-RU" dirty="0">
                <a:solidFill>
                  <a:srgbClr val="002060"/>
                </a:solidFill>
              </a:rPr>
              <a:t>микро- и макроэлементного статуса крови или тканей (волосы) и </a:t>
            </a:r>
            <a:r>
              <a:rPr lang="ru-RU" dirty="0" err="1">
                <a:solidFill>
                  <a:srgbClr val="002060"/>
                </a:solidFill>
              </a:rPr>
              <a:t>карнитинового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обмена)</a:t>
            </a:r>
            <a:endParaRPr lang="ru-RU" b="1" u="sng" dirty="0" smtClean="0">
              <a:solidFill>
                <a:srgbClr val="00206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1" y="6156847"/>
            <a:ext cx="820891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837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1478</Words>
  <Application>Microsoft Office PowerPoint</Application>
  <PresentationFormat>Экран (4:3)</PresentationFormat>
  <Paragraphs>90</Paragraphs>
  <Slides>13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Courier New</vt:lpstr>
      <vt:lpstr>Wingdings</vt:lpstr>
      <vt:lpstr>1_Тема Office</vt:lpstr>
      <vt:lpstr>Презентация PowerPoint</vt:lpstr>
      <vt:lpstr>Дисплазии соединительной ткани (ДСТ) – это генетически детерминированные состояния, характеризующиеся дефектами волокнистых структур и основного вещества соединительной ткани, приводящие к нарушению формообразования органов и систем, имеющие прогредиентное течение, определяющие особенности ассоциированной патологии, а также фармакокинетики и фармакодинамики лекарственных средств </vt:lpstr>
      <vt:lpstr>Наследственные нарушения соединительной ткани (ННСТ)  гетерогенная группа моногенных заболеваний, обусловленных генетическими дефектами синтеза и/или распада белков внеклеточного матрикса либо нарушением морфогенеза  Врожденный порок развития  – морфологический или анатомический дефект органа, части органа или области тела в результате генетически детерминированного нарушения эмбриональной дифференцировки  Малые аномалии развития (МАР)  —  наследуемые или врожденные отклонения органов от нормального анатомического строения, не связанные с анатомо-физиологическими особенностями детского возраста, способные при определенных условиях стать причиной развития нарушений его функции </vt:lpstr>
      <vt:lpstr>ЭПИДЕМИОЛОГИЯ</vt:lpstr>
      <vt:lpstr>Презентация PowerPoint</vt:lpstr>
      <vt:lpstr>Презентация PowerPoint</vt:lpstr>
      <vt:lpstr>Временные особенности формирования вегето-сосудистой дисфункции у детей с ДСТ </vt:lpstr>
      <vt:lpstr>Проявления вегето-сосудистой дисфункции у пациентов с ДСТ</vt:lpstr>
      <vt:lpstr>Дополнительный план обследования ребенка с вегето-сосудистой дисфункцией на фоне ДСТ </vt:lpstr>
      <vt:lpstr>Тактика ведения и лечения детей с  вегето-сосудистой дисфункцией на фоне ДСТ</vt:lpstr>
      <vt:lpstr>Тактика ведения и лечения детей с  вегето-сосудистой дисфункцией на фоне ДСТ</vt:lpstr>
      <vt:lpstr>Патогенетическая терапия ДСТ у детей  с вегето-сосудистой дисфункцией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</dc:creator>
  <cp:lastModifiedBy>Борис</cp:lastModifiedBy>
  <cp:revision>62</cp:revision>
  <dcterms:created xsi:type="dcterms:W3CDTF">2020-03-27T07:49:46Z</dcterms:created>
  <dcterms:modified xsi:type="dcterms:W3CDTF">2020-11-09T21:42:57Z</dcterms:modified>
</cp:coreProperties>
</file>