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8.4302683366550349E-2"/>
          <c:y val="0.4411873398526262"/>
          <c:w val="0.83810318170077014"/>
          <c:h val="0.48641596515287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ТРЕВОГА ПОВТОРНОРОДЯЩИХ 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С предстоящими родами</c:v>
                </c:pt>
                <c:pt idx="1">
                  <c:v>С новым отношением детей к новорожденным</c:v>
                </c:pt>
                <c:pt idx="2">
                  <c:v>о состоянии здоровья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0.87000000000000011</c:v>
                </c:pt>
                <c:pt idx="1">
                  <c:v>0.13</c:v>
                </c:pt>
                <c:pt idx="2">
                  <c:v>5.000000000000001E-2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tx>
        <c:rich>
          <a:bodyPr/>
          <a:lstStyle/>
          <a:p>
            <a:pPr>
              <a:defRPr/>
            </a:pPr>
            <a:r>
              <a:rPr lang="ru-RU"/>
              <a:t>ТРЕВОГА ПЕРВОРОДЯЩИХ 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ТРЕВОГА ПОВТОРНОРОДЯЩИХ 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С предстоящими родами</c:v>
                </c:pt>
                <c:pt idx="1">
                  <c:v>Здоровье будущего ребенка</c:v>
                </c:pt>
                <c:pt idx="2">
                  <c:v>о состоянии своего здоровья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0.56000000000000005</c:v>
                </c:pt>
                <c:pt idx="2">
                  <c:v>3.0000000000000002E-2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нуждаются в поддержке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 2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нуждаются в поддержке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 2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0.38000000000000006</c:v>
                </c:pt>
                <c:pt idx="1">
                  <c:v>0.62000000000000011</c:v>
                </c:pt>
              </c:numCache>
            </c:numRef>
          </c:val>
        </c:ser>
        <c:gapWidth val="300"/>
        <c:axId val="74378624"/>
        <c:axId val="80348288"/>
      </c:barChart>
      <c:catAx>
        <c:axId val="74378624"/>
        <c:scaling>
          <c:orientation val="minMax"/>
        </c:scaling>
        <c:axPos val="b"/>
        <c:majorTickMark val="none"/>
        <c:tickLblPos val="nextTo"/>
        <c:crossAx val="80348288"/>
        <c:crosses val="autoZero"/>
        <c:auto val="1"/>
        <c:lblAlgn val="ctr"/>
        <c:lblOffset val="100"/>
      </c:catAx>
      <c:valAx>
        <c:axId val="80348288"/>
        <c:scaling>
          <c:orientation val="minMax"/>
        </c:scaling>
        <c:axPos val="l"/>
        <c:majorGridlines/>
        <c:minorGridlines/>
        <c:numFmt formatCode="0%" sourceLinked="1"/>
        <c:tickLblPos val="nextTo"/>
        <c:crossAx val="743786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/>
            </a:pPr>
            <a:r>
              <a:rPr lang="ru-RU"/>
              <a:t>Отношение к своему состоянию здоровья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небрежное отношение к состоянию здоровья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2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0.67000000000000015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хорошее отношение, соблюдение всех рекомендаций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2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0.33000000000000007</c:v>
                </c:pt>
                <c:pt idx="1">
                  <c:v>0.11</c:v>
                </c:pt>
              </c:numCache>
            </c:numRef>
          </c:val>
        </c:ser>
        <c:gapWidth val="75"/>
        <c:shape val="cylinder"/>
        <c:axId val="74295936"/>
        <c:axId val="80408960"/>
        <c:axId val="0"/>
      </c:bar3DChart>
      <c:catAx>
        <c:axId val="74295936"/>
        <c:scaling>
          <c:orientation val="minMax"/>
        </c:scaling>
        <c:axPos val="b"/>
        <c:majorTickMark val="none"/>
        <c:tickLblPos val="nextTo"/>
        <c:crossAx val="80408960"/>
        <c:crosses val="autoZero"/>
        <c:auto val="1"/>
        <c:lblAlgn val="ctr"/>
        <c:lblOffset val="100"/>
      </c:catAx>
      <c:valAx>
        <c:axId val="804089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429593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14FE8-9576-4EC3-9154-64AD7A4C373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трансформации материнских установок во время беременности</a:t>
            </a:r>
            <a:br>
              <a:rPr lang="ru-RU" dirty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14414" y="4000504"/>
            <a:ext cx="719735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Авторы : О.В.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Носкова</a:t>
            </a: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А.В. Чурилов, В.В. Свиридова, М.И.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Клецова</a:t>
            </a: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Я.А.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Смолякова</a:t>
            </a:r>
            <a:endParaRPr kumimoji="0" lang="ru-RU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4714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Докладчик :</a:t>
            </a:r>
          </a:p>
          <a:p>
            <a:r>
              <a:rPr lang="ru-RU" b="1" i="1" dirty="0" smtClean="0"/>
              <a:t>врач акушер-гинеколог, </a:t>
            </a:r>
            <a:r>
              <a:rPr lang="ru-RU" b="1" i="1" dirty="0" err="1" smtClean="0"/>
              <a:t>канд.мед.наук</a:t>
            </a:r>
            <a:r>
              <a:rPr lang="ru-RU" b="1" i="1" dirty="0" smtClean="0"/>
              <a:t>, доц. кафедры акушерства и гинекологии</a:t>
            </a:r>
            <a:endParaRPr lang="en-US" b="1" i="1" dirty="0" smtClean="0"/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Носкова</a:t>
            </a:r>
            <a:r>
              <a:rPr lang="ru-RU" b="1" i="1" dirty="0" smtClean="0"/>
              <a:t> О.В.  </a:t>
            </a:r>
          </a:p>
          <a:p>
            <a:r>
              <a:rPr lang="ru-RU" b="1" i="1" dirty="0" smtClean="0"/>
              <a:t> 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8680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первом триместре основные переживания связаны с возможностью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выкидыша.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втором триместре беременности основной акцент тревожных переживаний связан с волнением о состоянии здоровья развивающегося плода, тревогой о возможных пороках развития, отклонениях от нормы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3.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третьем триместре тревога связана с предстоящими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родами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акцент тревоги перемещается на новорожденного. </a:t>
            </a:r>
            <a:endParaRPr lang="ru-RU" dirty="0"/>
          </a:p>
        </p:txBody>
      </p:sp>
      <p:pic>
        <p:nvPicPr>
          <p:cNvPr id="4" name="Рисунок 3" descr="bWDqA9Dqj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66992"/>
            <a:ext cx="6715140" cy="4191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Выводы: Таким образом, понятна необходимость психологического сопровождения в виде рефлексивных технологий, техник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самосовершенствования будущих мам на всех этапах беременности, включая период предшествующий зачатию. Психологическая помощь поможет в дальнейшем правильно сформировать материнские установки, адекватно прогнозировать образ ребенка и его место в семье.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85728"/>
            <a:ext cx="3143272" cy="635798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Изучению индивидуально-психологических особенностей беременных женщин уделяется в настоящее время большое значение. Тревожно-депрессивный фон настроения, превалирующий во время беременности, детерминирует формирование разных видов отношения к своему будущему ребенку</a:t>
            </a:r>
          </a:p>
        </p:txBody>
      </p:sp>
      <p:pic>
        <p:nvPicPr>
          <p:cNvPr id="4" name="Содержимое 3" descr="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5786446" cy="5143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мнению профессора В.В.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Абрамченко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основной особенностью беременных женщин является преобладание возбужденного и тревожного нервно-психического состояния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512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2828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12-16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недель -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 34-36 недели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беременности эмоциональное состояние беременной при физиологически протекающей беременности уравновешивается и уровень тревоги для каждой женщины становится адекватным ее физиологическими особенностями, связанными с беременностью и характерологическими особенностями самой беременной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36-40</a:t>
                      </a:r>
                      <a:r>
                        <a:rPr lang="ru-RU" baseline="0" dirty="0" smtClean="0"/>
                        <a:t> 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центральную нервную систему поступает сигнал о том, что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 состояние организма не соответствует его обычным нуждам и потребностям, проявляющееся на эмоциональном уровне в виде тревоги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4900618" cy="32258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Ringler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рассматривают влияние беременности на психику как кризисную ситуацию. Беременность, в особенности первая, - «кризисная точка в поиске своей женской идентичности, так как это точка, из которой нет возврата, независимо от того, рождается ли в должный срок ребенок, случается выкидыш или делают аборт»</a:t>
            </a:r>
          </a:p>
        </p:txBody>
      </p:sp>
      <p:pic>
        <p:nvPicPr>
          <p:cNvPr id="4" name="Содержимое 3" descr="beremen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7694"/>
            <a:ext cx="7646779" cy="23018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643338" cy="528641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Проведено обследование беременных, включившее в себя анкетирование, наблюдение, беседы на разных сроках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анализ медицинской документации. Первая группа–первородящие, вторая – повторнородящие, по 25 человек в каждой группе, средний возраст обследованных составил 21,3±1,2 года.</a:t>
            </a:r>
          </a:p>
        </p:txBody>
      </p:sp>
      <p:pic>
        <p:nvPicPr>
          <p:cNvPr id="4" name="Содержимое 3" descr="2a9b95daee0169e39832d1cf6cded7e4-1-45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981" y="1785926"/>
            <a:ext cx="5259019" cy="3506012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571612"/>
            <a:ext cx="2328850" cy="36544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в одинаковой степени осознают необходимость психологической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обследуемые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считают, что функции психолога должны выполнять лечащие врачи</a:t>
            </a:r>
          </a:p>
        </p:txBody>
      </p:sp>
      <p:pic>
        <p:nvPicPr>
          <p:cNvPr id="4" name="Содержимое 3" descr="бесплатно-психолог-для-беременных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6357950" cy="4238633"/>
          </a:xfrm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ПСИХОЛОГИЧЕСКАЯ ПОМОЩЬ БЕРЕМЕННЫМ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Первородящие отмечали, что основной вопрос, который их волновал касался благополучного исхода родов и здоровья будущего малыша, у повторнородящих в 87% случаев основная тревога была связана с предстоящими родами и здоровьем будущего малыша и в 13% переживания связаны с новым отношением детей к появлению новорожденного. В обоих группах в 3 % и 5% соответственно беременные проявляли беспокойство о своем состоянии здоровья.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71602" y="2643182"/>
          <a:ext cx="7286676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714744" y="2786058"/>
          <a:ext cx="6286544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1-й группе 78% испытывали тревогу, нуждались в дополнительной эмоциональной поддержке со стороны близких людей и стремлении уйти от реальности, во второй группе вышеперечисленные настроения встречались в 38%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стороны акушеров-гинекологов отмечалось небрежное отношение к состоянию своего здоровья в 1-й группе в 67% случаев и 89% во второй группе. Беременные игнорировали прогулки на свежем воздухе, занятия лечебной физкультуре, предпочитая этому решение хозяйственно-бытовых задач в семье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480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Особенности трансформации материнских установок во время беременности </vt:lpstr>
      <vt:lpstr>Изучению индивидуально-психологических особенностей беременных женщин уделяется в настоящее время большое значение. Тревожно-депрессивный фон настроения, превалирующий во время беременности, детерминирует формирование разных видов отношения к своему будущему ребенку</vt:lpstr>
      <vt:lpstr>По мнению профессора В.В. Абрамченко основной особенностью беременных женщин является преобладание возбужденного и тревожного нервно-психического состояния</vt:lpstr>
      <vt:lpstr>Ringler рассматривают влияние беременности на психику как кризисную ситуацию. Беременность, в особенности первая, - «кризисная точка в поиске своей женской идентичности, так как это точка, из которой нет возврата, независимо от того, рождается ли в должный срок ребенок, случается выкидыш или делают аборт»</vt:lpstr>
      <vt:lpstr>Проведено обследование беременных, включившее в себя анкетирование, наблюдение, беседы на разных сроках гестации, анализ медицинской документации. Первая группа–первородящие, вторая – повторнородящие, по 25 человек в каждой группе, средний возраст обследованных составил 21,3±1,2 года.</vt:lpstr>
      <vt:lpstr>Обе группы в одинаковой степени осознают необходимость психологической помощи  Все обследуемые считают, что функции психолога должны выполнять лечащие врачи</vt:lpstr>
      <vt:lpstr>Первородящие отмечали, что основной вопрос, который их волновал касался благополучного исхода родов и здоровья будущего малыша, у повторнородящих в 87% случаев основная тревога была связана с предстоящими родами и здоровьем будущего малыша и в 13% переживания связаны с новым отношением детей к появлению новорожденного. В обоих группах в 3 % и 5% соответственно беременные проявляли беспокойство о своем состоянии здоровья. </vt:lpstr>
      <vt:lpstr>В 1-й группе 78% испытывали тревогу, нуждались в дополнительной эмоциональной поддержке со стороны близких людей и стремлении уйти от реальности, во второй группе вышеперечисленные настроения встречались в 38%</vt:lpstr>
      <vt:lpstr>Со стороны акушеров-гинекологов отмечалось небрежное отношение к состоянию своего здоровья в 1-й группе в 67% случаев и 89% во второй группе. Беременные игнорировали прогулки на свежем воздухе, занятия лечебной физкультуре, предпочитая этому решение хозяйственно-бытовых задач в семье</vt:lpstr>
      <vt:lpstr>1. В первом триместре основные переживания связаны с возможностью выкидыша.  2. Во втором триместре беременности основной акцент тревожных переживаний связан с волнением о состоянии здоровья развивающегося плода, тревогой о возможных пороках развития, отклонениях от нормы.     3. В третьем триместре тревога связана с предстоящими родами После родоразрешения, акцент тревоги перемещается на новорожденного. </vt:lpstr>
      <vt:lpstr>Выводы: Таким образом, понятна необходимость психологического сопровождения в виде рефлексивных технологий, техник саморегуляции, самосовершенствования будущих мам на всех этапах беременности, включая период предшествующий зачатию. Психологическая помощь поможет в дальнейшем правильно сформировать материнские установки, адекватно прогнозировать образ ребенка и его место в семье.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трансформации материнских установок во время беременности </dc:title>
  <dc:creator>Администратор</dc:creator>
  <cp:lastModifiedBy>Администратор</cp:lastModifiedBy>
  <cp:revision>26</cp:revision>
  <dcterms:created xsi:type="dcterms:W3CDTF">2020-11-01T11:38:16Z</dcterms:created>
  <dcterms:modified xsi:type="dcterms:W3CDTF">2020-11-02T07:33:52Z</dcterms:modified>
</cp:coreProperties>
</file>