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2"/>
  </p:notesMasterIdLst>
  <p:sldIdLst>
    <p:sldId id="283" r:id="rId2"/>
    <p:sldId id="284" r:id="rId3"/>
    <p:sldId id="285" r:id="rId4"/>
    <p:sldId id="286" r:id="rId5"/>
    <p:sldId id="260" r:id="rId6"/>
    <p:sldId id="288" r:id="rId7"/>
    <p:sldId id="304" r:id="rId8"/>
    <p:sldId id="289" r:id="rId9"/>
    <p:sldId id="290" r:id="rId10"/>
    <p:sldId id="299" r:id="rId11"/>
    <p:sldId id="294" r:id="rId12"/>
    <p:sldId id="287" r:id="rId13"/>
    <p:sldId id="292" r:id="rId14"/>
    <p:sldId id="300" r:id="rId15"/>
    <p:sldId id="305" r:id="rId16"/>
    <p:sldId id="306" r:id="rId17"/>
    <p:sldId id="295" r:id="rId18"/>
    <p:sldId id="296" r:id="rId19"/>
    <p:sldId id="301" r:id="rId20"/>
    <p:sldId id="29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86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-ХГЧ в сроке</a:t>
            </a:r>
            <a:r>
              <a:rPr lang="ru-RU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11-13 недель у беременных исследуемых групп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922771017259211"/>
          <c:y val="0.10291020797288229"/>
          <c:w val="0.84819951483337352"/>
          <c:h val="0.734598637053777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2.8299999999999992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D7-4C4D-9DE5-227D7B88F8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2.0499999999999998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D7-4C4D-9DE5-227D7B88F88C}"/>
            </c:ext>
          </c:extLst>
        </c:ser>
        <c:gapWidth val="219"/>
        <c:overlap val="-27"/>
        <c:axId val="101678464"/>
        <c:axId val="101532800"/>
      </c:barChart>
      <c:catAx>
        <c:axId val="101678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532800"/>
        <c:crosses val="autoZero"/>
        <c:auto val="1"/>
        <c:lblAlgn val="ctr"/>
        <c:lblOffset val="100"/>
      </c:catAx>
      <c:valAx>
        <c:axId val="101532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 </a:t>
                </a:r>
                <a:r>
                  <a:rPr lang="el-G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-ХГЧ, МоМ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7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РАРР-А в сроке 11-13 недель у беременных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исследуемых групп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74691358024693"/>
          <c:y val="2.3809587319500378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0.48000000000000009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6-4FD6-8C58-C1DDA94EE3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F6-4FD6-8C58-C1DDA94EE366}"/>
            </c:ext>
          </c:extLst>
        </c:ser>
        <c:gapWidth val="219"/>
        <c:overlap val="-27"/>
        <c:axId val="103300096"/>
        <c:axId val="103305984"/>
      </c:barChart>
      <c:catAx>
        <c:axId val="10330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05984"/>
        <c:crosses val="autoZero"/>
        <c:auto val="1"/>
        <c:lblAlgn val="ctr"/>
        <c:lblOffset val="100"/>
      </c:catAx>
      <c:valAx>
        <c:axId val="103305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 РАРР-А, МоМ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0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>
                <a:effectLst/>
              </a:rPr>
              <a:t>Содержании </a:t>
            </a:r>
            <a:r>
              <a:rPr lang="en-US" sz="1400" b="0" i="0" u="none" strike="noStrike" baseline="0">
                <a:effectLst/>
              </a:rPr>
              <a:t>PIGF</a:t>
            </a:r>
            <a:r>
              <a:rPr lang="ru-RU" sz="1400" b="0" i="0" u="none" strike="noStrike" baseline="0">
                <a:effectLst/>
              </a:rPr>
              <a:t> в сроке 11-14 недель у беремнных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>
                <a:effectLst/>
              </a:rPr>
              <a:t>исследуемых групп</a:t>
            </a:r>
            <a:r>
              <a:rPr lang="en-US" sz="1400" b="0" i="0" u="none" strike="noStrike" baseline="0">
                <a:effectLst/>
              </a:rPr>
              <a:t>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25-4969-B43D-5E8B6987DF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130.30000000000001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25-4969-B43D-5E8B6987DF9A}"/>
            </c:ext>
          </c:extLst>
        </c:ser>
        <c:gapWidth val="219"/>
        <c:overlap val="-27"/>
        <c:axId val="101821824"/>
        <c:axId val="101823616"/>
      </c:barChart>
      <c:catAx>
        <c:axId val="101821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823616"/>
        <c:crosses val="autoZero"/>
        <c:auto val="1"/>
        <c:lblAlgn val="ctr"/>
        <c:lblOffset val="100"/>
      </c:catAx>
      <c:valAx>
        <c:axId val="101823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 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PIGF</a:t>
                </a:r>
                <a:r>
                  <a:rPr lang="ru-RU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pg/ml</a:t>
                </a:r>
                <a:endParaRPr lang="ru-RU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82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u="none" strike="noStrike" baseline="0">
                <a:effectLst/>
              </a:rPr>
              <a:t>sFlt-1 в сроке 11-14 недель у беременных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0" i="0" u="none" strike="noStrike" baseline="0">
                <a:effectLst/>
              </a:rPr>
              <a:t>исследуемых групп 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065963108778064"/>
          <c:y val="4.365079365079366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7652.1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36-460D-A37C-958F0B7916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36-460D-A37C-958F0B7916E3}"/>
            </c:ext>
          </c:extLst>
        </c:ser>
        <c:gapWidth val="219"/>
        <c:overlap val="-27"/>
        <c:axId val="127468288"/>
        <c:axId val="127469824"/>
      </c:barChart>
      <c:catAx>
        <c:axId val="127468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69824"/>
        <c:crosses val="autoZero"/>
        <c:auto val="1"/>
        <c:lblAlgn val="ctr"/>
        <c:lblOffset val="100"/>
      </c:catAx>
      <c:valAx>
        <c:axId val="127469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sFlt-1, pg/ml</a:t>
                </a: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6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0" i="0" u="none" strike="noStrike" baseline="0">
                <a:effectLst/>
              </a:rPr>
              <a:t>Соотношения концентраций sFlt-1/PIGF у беременных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0" i="0" u="none" strike="noStrike" baseline="0">
                <a:effectLst/>
              </a:rPr>
              <a:t>исследуемых групп 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149296442111412"/>
          <c:y val="4.365079365079366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C-4473-9661-F099DF0092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8C-4473-9661-F099DF00926A}"/>
            </c:ext>
          </c:extLst>
        </c:ser>
        <c:gapWidth val="219"/>
        <c:overlap val="-27"/>
        <c:axId val="131577728"/>
        <c:axId val="131579264"/>
      </c:barChart>
      <c:catAx>
        <c:axId val="131577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579264"/>
        <c:crosses val="autoZero"/>
        <c:auto val="1"/>
        <c:lblAlgn val="ctr"/>
        <c:lblOffset val="100"/>
      </c:catAx>
      <c:valAx>
        <c:axId val="131579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Соотношение </a:t>
                </a:r>
                <a:r>
                  <a:rPr lang="ru-RU" sz="1000" b="0" i="0" u="none" strike="noStrike" baseline="0">
                    <a:effectLst/>
                  </a:rPr>
                  <a:t>sFlt-1/PIGF, раз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57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0CC6-C255-4CC5-AEE5-73E47ACBBD63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8915C-E089-498F-9EF0-F4ADEB9AE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10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40317F-B53F-47E4-89CC-5310604C1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80805D0-5681-4C02-A6F1-E8FDE9E30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E3C0C0-33D7-474C-B478-38E8C5A0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6C3F75-02EB-4C58-B158-EB8F7FA5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582761-43A6-40B5-A532-B03F98B1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50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C4F8B-8934-46AA-8B3C-11265CD6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B465691-705E-4998-BC2E-B9B383FDD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162730-44A0-4968-9FB2-F9AE672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F074D1-4893-4B8A-A394-CBB1F2F3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C92554-456A-426A-8B15-394B0353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84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7EAAF1-455F-4440-A651-B106FAE94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34EDBA8-73DA-4774-94FC-BA4EB8481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6E86EB-7856-4F1B-A7BE-9C3C5842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B99240-509F-4A0F-BF1D-FD11BA4D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6743EE-D65A-4134-9666-01ED3345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65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81E695-80AF-4A12-BD0F-FF3166DE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45DDA5-0A22-4012-935C-361106511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BD2E28-23E1-419A-9FA3-A621FD2B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CAAB85-1E1F-4554-8B1F-0CCE721A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EB3152-4857-446B-B3D0-1F191D07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6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7E2A31-7542-4829-81F5-47B5781A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96C34D-23E3-442E-A85F-9C37AD8FF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7CB9A7-E90D-45BE-AE4F-E8AD247D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E985B2-036A-4016-8974-DCE57F5D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5E2AAD-FDF7-43CB-BE33-43774559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37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3EF4B-0791-4293-871F-B8C836AF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DABEBF-CE3D-4B61-90D8-A10F3A912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46C54B-580F-45D2-87E1-05DB9A060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4494D8-6484-40EE-A4E4-68B6E7C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C70583-941E-4C8F-B7A1-64262EF4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A86979-C487-491E-968E-622744AF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97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C75AF-A50F-475E-A6E8-70223C14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0EB95B-872E-4D37-B855-1BB87BA3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5293D5-2647-4349-A664-E2E7B22F1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EBA3CC-8F2A-4878-860B-92599CA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99AEEB4-575B-435B-84CA-75D9A12DE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E5EAE9-32C1-463F-818C-29D0DEA6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F340E1D-F6FB-4FDA-B253-9735DC69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03BFF04-4204-40D9-A131-51786BB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27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77CF0D-6457-4755-8434-7A90D4B1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31363C5-8822-46AD-A5B6-A43A163A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49BA80-2009-4028-9261-120A85F9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7811DFB-B54E-4751-B59C-19564CC5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99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496EE48-6555-4BA8-A039-1452ACD2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D05BD57-44B8-4C01-9463-8916B4FF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99ABA3B-4762-4197-A415-940B9BE8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11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EC78AA-19C8-4FB1-963D-AE291CEC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B6F6DD-8B1A-4CC3-A591-06A6BE0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547FF4-59C7-4C43-B61B-685B0CDDF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B431D0-A688-4AE1-98D8-21C9DB58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F31FAF8-BDA2-4E24-869A-A8049BA8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79B25E-D1A6-4227-A94B-6D1702A2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98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BCA55A-5766-40A1-80E4-205A7EDD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CE4CB57-3809-4C0A-9DB5-A58910E07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04FA7CE-959E-4B9A-AAE9-5EDD7BB6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05C18C3-A274-4206-B15D-3162C737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6832A6-0500-4C64-8527-79AA037D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1AB0C0-F419-4534-90FC-0681548F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6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CD1A5E-C1C2-474A-A903-9D47C9C9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22C83A-11FD-44BD-9BFD-249A4AD8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37B8CF-2C4E-403D-ACD3-4F1138A81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A723-8F83-4684-9D24-4C0DD14049A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3227AC-5FB9-47B6-B9A2-6AB4FACAC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47AF2F-F8DD-438E-9A40-68B097012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27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A68699-FF8B-45A3-B9BC-0CC119C67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ПРЕДИКТОРЫ СИНДРОМА ЗАДЕРЖКИ РОСТА ПЛОДА НА РАННИХ СРОКАХ ГЕСТАЦИИ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9B7FAA8-4EDE-4F0F-AE61-553876183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д.мед.н. Чайка В.К., д.мед.н. Говоруха И.Т., д.мед.н. Железная А.Н.,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к.б.н. Зоркова Е.В., Шаров К.В.,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О.К.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ГОО ВПО «ДОНЕЦКИЙ НАЦИОНАЛЬНЫЙ МЕДИЦИНСКИЙ УНИВЕРСИТЕТ ИМЕНИ М.ГОРЬКОГО»</a:t>
            </a:r>
          </a:p>
        </p:txBody>
      </p:sp>
    </p:spTree>
    <p:extLst>
      <p:ext uri="{BB962C8B-B14F-4D97-AF65-F5344CB8AC3E}">
        <p14:creationId xmlns="" xmlns:p14="http://schemas.microsoft.com/office/powerpoint/2010/main" val="28461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199A69C-7D35-4556-815F-5B5359C1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1112"/>
            <a:ext cx="3932237" cy="77628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AD73B1C-3D9A-4C58-97CA-87A5D3680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85000" lnSpcReduction="20000"/>
          </a:bodyPr>
          <a:lstStyle/>
          <a:p>
            <a:endParaRPr lang="ru-RU" dirty="0"/>
          </a:p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проведено за период с 2016 по 2019 гг. на базе Донецкого республиканского центра охраны материнства и детства. </a:t>
            </a:r>
          </a:p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наблюдением находилось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которых у 52 женщин родились дети с СЗРП – основная группа (ОГ).</a:t>
            </a:r>
          </a:p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группу (КГ) составили 30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 родились дети без СЗРП. 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1D0FCAFE-B39A-4116-A763-08214AD95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8" y="1281112"/>
            <a:ext cx="5715000" cy="4286250"/>
          </a:xfrm>
        </p:spPr>
      </p:pic>
    </p:spTree>
    <p:extLst>
      <p:ext uri="{BB962C8B-B14F-4D97-AF65-F5344CB8AC3E}">
        <p14:creationId xmlns="" xmlns:p14="http://schemas.microsoft.com/office/powerpoint/2010/main" val="237692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CCB470-CA0B-48C4-8752-5148E846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5175422" cy="1436286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5D82A42-F671-4304-A5E2-06666BCA5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7225" y="1250156"/>
            <a:ext cx="4348163" cy="434816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F66A78-95F4-434E-BA94-117FAE8D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175422" cy="3813175"/>
          </a:xfrm>
        </p:spPr>
        <p:txBody>
          <a:bodyPr anchor="ctr">
            <a:no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пациенток ОГ составил (27,4 ± 5,2) лет, КГ  ̶  (28,5 ± 3,1) лет (р˃0,05).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первой беременностью в ОГ было 28,9% (15) женщин, в КГ 33,3% (10).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беременность наступила у   23,1% (12) пациенток ОГ и 26,7% (8) – КГ.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(и более) беременность в ОГ регистрировалась у 48,0% (25) женщин, а в КГ – у 40,0% (12). </a:t>
            </a:r>
          </a:p>
        </p:txBody>
      </p:sp>
    </p:spTree>
    <p:extLst>
      <p:ext uri="{BB962C8B-B14F-4D97-AF65-F5344CB8AC3E}">
        <p14:creationId xmlns="" xmlns:p14="http://schemas.microsoft.com/office/powerpoint/2010/main" val="281524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3309B3-56B3-4E31-B967-99D7EC3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5123379" cy="1069975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FB38CB-9DAA-4B1D-A032-2C2B4783C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36333"/>
            <a:ext cx="5123379" cy="3529730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нами установлено, что у беременных с СЗРП в сроке гестации 11-13 недель уровень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β-хорионического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гонадотропина человека (β-ХГЧ) достоверно (р˂0,05) выше, а содержание ассоциированного с беременностью протеина А плазмы (РАРР-А) достоверно (р˂0,05) ниже, чем у беременных без СЗРП (Говоруха И.Т. и др. 2020). 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B67B4EE-35D2-4900-8208-D537B5FB0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397285"/>
            <a:ext cx="5123380" cy="3868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58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1A7EC3-CC8F-40CF-B5BA-507C1071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4572000" cy="720190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FB74D23-1CFF-4BD8-9B2D-D75FA47CD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89600" y="1270000"/>
            <a:ext cx="5437188" cy="438149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986867-D8D6-4716-AC29-62A5210E7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41500"/>
            <a:ext cx="4163726" cy="3810000"/>
          </a:xfrm>
        </p:spPr>
        <p:txBody>
          <a:bodyPr>
            <a:normAutofit fontScale="925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исследование были включены 52 беременные с такими же изменениями биохимических маркеров пренатального скрининга в сроке 11-13 недель. В дальнейшем у них в сроке 14-17 недель с помощью иммуноферментного анализа определяли уровень PIGF, концентрацию sFlt-1 и рассчитывали соотношение sFlt-1/PIGF.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495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C7626A-3900-45A7-BA7E-6C6A09B7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BB5B8D2-F650-4214-A13F-8BDBAE079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3188" y="1110691"/>
            <a:ext cx="6172200" cy="400796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084CBA-09FB-4CCF-8C24-2374E707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20447" cy="3061252"/>
          </a:xfrm>
        </p:spPr>
        <p:txBody>
          <a:bodyPr>
            <a:normAutofit fontScale="85000" lnSpcReduction="100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Статистическую обработку данных производили с использованием пакета Statistica 7 (StatSoft Inc, США) на персональном компьютере Intel (R) Core i3 на базе операционной системы Windows 10. Сравнение средних осуществляли с помощью двустороннего t-критерия Стьюдента для независимых переменных. Различия считали достоверными при уровне значимости p&lt;0,05.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260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A86E21-9E66-4C3E-BA0C-076A867F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365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89EB2A-74E2-4ECC-A86C-380A7C4AC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63700"/>
            <a:ext cx="4024312" cy="4205288"/>
          </a:xfrm>
        </p:spPr>
        <p:txBody>
          <a:bodyPr>
            <a:normAutofit fontScale="92500"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содержания β-ХГЧ в ОГ (2,83 ± 0,02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достоверно (р ˂ 0,05) превышали значения для беременных   КГ (2,05 ± 0,03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10 беременных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(19,2%) 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 имели нормальные показатели, а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(80,8%)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превышали референсные колебания.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КГ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(96,7%)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показатель укладывался в референсные пределы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беременной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β-ХГЧ.</a:t>
            </a: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F327D62F-37E7-4B0F-B969-5AB4A5E290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84800" y="987425"/>
          <a:ext cx="5970588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862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4B64CB-0140-4344-B1B1-33A687BC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ctr"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B6189E-72BE-4759-B8FE-3D835723A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показатели РАРР-А в ОГ составили (0,48 ± 0,02)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Такой уровень РАРР-А был ниже референсных колебаний и достоверно отличался (р ˂ 0,05) от показателей КГ – (1,20 ± 0,04)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(93,3%)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имели нормальные показатели РАРР-А и только у 6,7% (2) пациенток он был ниже референсных параметров. </a:t>
            </a: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51214911-DF76-4915-A6D2-43E6AF37C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82293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9780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253E0D4-369F-471C-8233-63BC5FCB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343400" cy="672411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4FE9116-5AB5-489B-8B84-C21ED9AC0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содержания ангиогенных и антиангиогенных факторов в сроке 11-14 недель нами выявлены статистически значимые различия (p&lt;0,05) между группами в содержании PIGF и sFlt-1 в сыворотке крови.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содержание PIGF в основной группе (50,3±14,4 pg/ml) было в 2 раза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ниже, чем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(130,3±18,2 pg/ml). 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B88ED9D9-5130-4DD1-AC00-0E39194042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17949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33490A-DC8D-4468-9659-2B6E6287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258986" cy="1069976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5F916E-54A6-4918-9633-7020A8B42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5878"/>
            <a:ext cx="3861421" cy="2852531"/>
          </a:xfrm>
        </p:spPr>
        <p:txBody>
          <a:bodyPr anchor="ctr"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тоже 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СЗРП концентрация sFlt-1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(7652,1±324,2 pg/ml) в 2,5 раза превышала средние значения пациенток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контрольной группе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(3182,1±424,6 pg/ml). </a:t>
            </a: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86B3E013-8EDC-4920-9568-DFDCFE6DD6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538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52FD85-54BD-4549-9DE2-4FBEA3CF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249047" cy="871193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F74418-A465-41B7-B7C6-95944F27A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концентраций sFlt-1/PIGF у беременных с СЗРП (153,4±0,4) в 7 раз превышал средний показатель в контрольной группе (21,4±0,3), что свидетельствует о начале сосудистого дисбаланса и формировании плацентарной дисфункции. </a:t>
            </a: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8BC4C02C-5EC6-4B18-A7E5-5078AAC05F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97488" y="987425"/>
          <a:ext cx="60579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5321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FA9C7-A46D-4D4C-9E5A-632C2E5E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334"/>
            <a:ext cx="4174001" cy="821933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2A06913-9D9D-49C5-A5D5-9DF08701B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865" y="1202076"/>
            <a:ext cx="4652159" cy="369869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3CA7C1-F3BC-40DC-BACE-5AB1EF24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91808" cy="3562564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задержки роста плода (СЗРП) являются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плацентарной недостаточности (ПН), патогенез которой связан с развитием сосудистого дисбаланса на основных этапах развития беременности (Тимохина Е.В., 2012).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148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17A0FE-8945-4D50-8D39-084EFF6B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826"/>
            <a:ext cx="10515600" cy="12821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31FA81-6E93-49BA-BA88-5BE2860DC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содержание PIGF у беременных с СЗРП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сроках 14-17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 достоверно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(р˂0,05), чем у беременных без СЗРП.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sFlt-1 у беременных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СЗРП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сроках 14-17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 (р˂0,05) превышает средние значения беременных без СЗРП.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беременных с СЗРП, еще до развития синдрома в 14–17 недель беременности отмечается существенное повышение соотношения концентраций sFlt-1/PIGF, что свидетельствует о начале сосудистого дисбаланса и формировании плацентарной дисфункции. 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целесообразно использовать для прогнозирования СЗРП на ранних сроках гестации и разработки профилактических мероприятий.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683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BA9590-40D6-4E06-8F9B-79F8991B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728359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sz="24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9AD580B-E7B7-4E67-9A6E-67AA8D605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22013" y="1130157"/>
            <a:ext cx="5383659" cy="442816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F8C3286-C8D8-43BC-AE76-087124F21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18526"/>
            <a:ext cx="3932237" cy="405046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многочисленные исследования данной проблемы до настоящего времени продолжается поиск новых методов профилактики, ранней диагностики, прогнозировании течения и рациональной акушерской тактики при СЗРП, позволяющих снизить перинатальную заболеваемость и смертность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М.Е., 2019; Ульянина Е.В. и др., 2018;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Мирющенко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М.М., 2017; Волкова Е.В. и др., 2013).</a:t>
            </a:r>
          </a:p>
        </p:txBody>
      </p:sp>
    </p:spTree>
    <p:extLst>
      <p:ext uri="{BB962C8B-B14F-4D97-AF65-F5344CB8AC3E}">
        <p14:creationId xmlns="" xmlns:p14="http://schemas.microsoft.com/office/powerpoint/2010/main" val="106712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580D0C8-8956-4568-8755-F9C1743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299"/>
            <a:ext cx="5129497" cy="1270143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63F7AF43-32C0-488A-B1FC-101ACADA3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5733" y="1962364"/>
            <a:ext cx="4729967" cy="2763748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20EAE07-3B47-4279-86CC-93745AC1A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4448" y="2527442"/>
            <a:ext cx="5396625" cy="2578812"/>
          </a:xfrm>
        </p:spPr>
        <p:txBody>
          <a:bodyPr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возможность использования содержания биохимических маркеров пренатального скрининга, ангиогенных и антиангиогенных факторов роста для прогнозирования СЗРП на ранних сроках гестации.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735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88524A-58B9-44A5-8824-7EAD05CD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79478"/>
            <a:ext cx="5078127" cy="577922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61EBCA2-091D-41CD-B791-861158188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8253"/>
            <a:ext cx="5256212" cy="2866490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0A26C6F-99C5-46B2-8D32-9F54F907D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44563" cy="2709809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активно изучается возможность использования различных показателей крови: маркеров пренатального скрининга плода 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хорионического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гонадотропина  ̶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-ХГЧ, ассоциированного с беременностью протеина А  ̶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-А) в дополнение к клиническим, ультразвуковым,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доплерометрическим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данным в качестве предикторов развития СЗРП [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Игнатко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И.В., 201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Мирющенко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М.М. 2017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188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E9DE36-B541-4505-B434-83476665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883"/>
            <a:ext cx="10515600" cy="1294544"/>
          </a:xfrm>
        </p:spPr>
        <p:txBody>
          <a:bodyPr anchor="ctr">
            <a:normAutofit fontScale="90000"/>
          </a:bodyPr>
          <a:lstStyle/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клинической практике для диагностики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-ассоциированных нарушений гестации используют также данные о содержании проангиогенных и антиангиогенных факторов (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Дорофейков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Керкешко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Г.О., 2013)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>
            <a:extLst>
              <a:ext uri="{FF2B5EF4-FFF2-40B4-BE49-F238E27FC236}">
                <a16:creationId xmlns="" xmlns:a16="http://schemas.microsoft.com/office/drawing/2014/main" id="{275DE956-0A19-495E-9954-4C170BC087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661" y="2663031"/>
            <a:ext cx="3386278" cy="2676525"/>
          </a:xfrm>
          <a:prstGeom prst="rect">
            <a:avLst/>
          </a:prstGeom>
        </p:spPr>
      </p:pic>
      <p:pic>
        <p:nvPicPr>
          <p:cNvPr id="17" name="Объект 16">
            <a:extLst>
              <a:ext uri="{FF2B5EF4-FFF2-40B4-BE49-F238E27FC236}">
                <a16:creationId xmlns="" xmlns:a16="http://schemas.microsoft.com/office/drawing/2014/main" id="{D00C33E0-11FF-463A-B7E6-44AE96E35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77062" y="2663031"/>
            <a:ext cx="3571875" cy="2676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295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37DA55-422C-4F8A-AE75-EF1DB7393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86049"/>
            <a:ext cx="5417174" cy="26763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Плацентарный фактор роста (PIGF) — это проангиогенный фактор, принадлежащий к семейству белков фактора роста эндотелия сосудов (VEGF). Главным источником PIGF во время беременности является плацентарный трофобласт (Иванец Т.Ю., 2018)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C4B010D-C286-45E5-98B2-FB0B8AD52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9298" y="2086049"/>
            <a:ext cx="3873357" cy="2676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726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DA1B985-3E1D-4790-B64A-A1071DBB7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71362" y="2086049"/>
            <a:ext cx="3832260" cy="267637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F486C6-E900-48B4-B9F9-FEC28781C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86049"/>
            <a:ext cx="6187736" cy="2676376"/>
          </a:xfrm>
        </p:spPr>
        <p:txBody>
          <a:bodyPr anchor="ctr"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Растворимый рецептор тирозинкиназы-1 (sFlt-1) связывает свободно циркулирующий PIGF и другие белки семейства VEGF, таким образом снижая уровень проангиогенных факторов в крови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Игнатко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И.В., 2017;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2013).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514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9A293D5-C130-4791-BDAD-AB918524E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0888" y="2009775"/>
            <a:ext cx="4876800" cy="282892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8F46DEE-B26E-4196-8B23-AF60398CA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09775"/>
            <a:ext cx="4605515" cy="28289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соотношение sFlt-1/PIGF используют для диагностики, прогнозирования глубины сосудистых нарушений и выраженности сосудистого дисбаланса при беременности, осложненной преэклампсией, а также при развитии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задержки роста плода на фоне преэклампсии (Макаров О.В., 2014).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6505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1120</Words>
  <Application>Microsoft Office PowerPoint</Application>
  <PresentationFormat>Произвольный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ПРЕДИКТОРЫ СИНДРОМА ЗАДЕРЖКИ РОСТА ПЛОДА НА РАННИХ СРОКАХ ГЕСТАЦИИ</vt:lpstr>
      <vt:lpstr>АКТУАЛЬНОСТЬ ТЕМЫ</vt:lpstr>
      <vt:lpstr>АКТУАЛЬНОСТЬ ТЕМЫ</vt:lpstr>
      <vt:lpstr>ЦЕЛЬ ИССЛЕДОВАНИЯ</vt:lpstr>
      <vt:lpstr>МАТЕРИАЛЫ И МЕТОДЫ</vt:lpstr>
      <vt:lpstr>В клинической практике для диагностики плаценто-ассоциированных нарушений гестации используют также данные о содержании проангиогенных и антиангиогенных факторов (Дорофейков В.В., Керкешко Г.О., 2013)  </vt:lpstr>
      <vt:lpstr>Слайд 7</vt:lpstr>
      <vt:lpstr>Слайд 8</vt:lpstr>
      <vt:lpstr>Слайд 9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Результаты и обсуждение</vt:lpstr>
      <vt:lpstr>Результаты и обсуждение</vt:lpstr>
      <vt:lpstr>Результаты и обсуждение </vt:lpstr>
      <vt:lpstr>Результаты и обсуждение</vt:lpstr>
      <vt:lpstr>Результаты и обсуждение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Ирина Говоруха</cp:lastModifiedBy>
  <cp:revision>109</cp:revision>
  <dcterms:created xsi:type="dcterms:W3CDTF">2020-09-17T19:01:34Z</dcterms:created>
  <dcterms:modified xsi:type="dcterms:W3CDTF">2020-11-04T17:43:20Z</dcterms:modified>
</cp:coreProperties>
</file>