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7" r:id="rId1"/>
  </p:sldMasterIdLst>
  <p:handoutMasterIdLst>
    <p:handoutMasterId r:id="rId16"/>
  </p:handoutMasterIdLst>
  <p:sldIdLst>
    <p:sldId id="27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Дмитрий" initials="Д" lastIdx="1" clrIdx="0">
    <p:extLst>
      <p:ext uri="{19B8F6BF-5375-455C-9EA6-DF929625EA0E}">
        <p15:presenceInfo xmlns:p15="http://schemas.microsoft.com/office/powerpoint/2012/main" userId="Дмитрий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 autoAdjust="0"/>
    <p:restoredTop sz="94660" autoAdjust="0"/>
  </p:normalViewPr>
  <p:slideViewPr>
    <p:cSldViewPr snapToGrid="0">
      <p:cViewPr varScale="1">
        <p:scale>
          <a:sx n="131" d="100"/>
          <a:sy n="131" d="100"/>
        </p:scale>
        <p:origin x="352" y="192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9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56"/>
    </p:cViewPr>
  </p:sorterViewPr>
  <p:notesViewPr>
    <p:cSldViewPr snapToGrid="0">
      <p:cViewPr varScale="1">
        <p:scale>
          <a:sx n="50" d="100"/>
          <a:sy n="50" d="100"/>
        </p:scale>
        <p:origin x="1680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7178383548541386E-3"/>
          <c:y val="0"/>
          <c:w val="0.94655188904830223"/>
          <c:h val="0.9001537360870987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UA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7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7777777777777776E-2"/>
          <c:y val="7.4333301585156331E-2"/>
          <c:w val="0.94444444444444442"/>
          <c:h val="0.9256666984148437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1"/>
          <c:dPt>
            <c:idx val="0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AFF-4DEA-A1D5-BCB833F3B42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AFF-4DEA-A1D5-BCB833F3B423}"/>
              </c:ext>
            </c:extLst>
          </c:dPt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0.0%</c:formatCode>
                <c:ptCount val="2"/>
                <c:pt idx="0">
                  <c:v>5.3999999999999999E-2</c:v>
                </c:pt>
                <c:pt idx="1">
                  <c:v>0.94599999999999995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AFF-4DEA-A1D5-BCB833F3B4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UA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7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7863521151117451E-2"/>
          <c:y val="0"/>
          <c:w val="0.97213647979027151"/>
          <c:h val="0.9592993940844184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1"/>
          <c:dPt>
            <c:idx val="0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11E-494B-8D63-8100AE8D7CE1}"/>
              </c:ext>
            </c:extLst>
          </c:dPt>
          <c:dPt>
            <c:idx val="1"/>
            <c:bubble3D val="0"/>
            <c:explosion val="2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11E-494B-8D63-8100AE8D7CE1}"/>
              </c:ext>
            </c:extLst>
          </c:dPt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0.0%</c:formatCode>
                <c:ptCount val="2"/>
                <c:pt idx="0">
                  <c:v>0.22500000000000001</c:v>
                </c:pt>
                <c:pt idx="1">
                  <c:v>0.77500000000000091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11E-494B-8D63-8100AE8D7C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UA"/>
    </a:p>
  </c:txPr>
  <c:externalData r:id="rId1">
    <c:autoUpdate val="0"/>
  </c:externalData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1-10T11:28:45.431" idx="1">
    <p:pos x="10" y="10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</cdr:x>
      <cdr:y>0.29057</cdr:y>
    </cdr:from>
    <cdr:to>
      <cdr:x>0.5</cdr:x>
      <cdr:y>0.31299</cdr:y>
    </cdr:to>
    <cdr:cxnSp macro="">
      <cdr:nvCxnSpPr>
        <cdr:cNvPr id="3" name="Прямая соединительная линия 2">
          <a:extLst xmlns:a="http://schemas.openxmlformats.org/drawingml/2006/main">
            <a:ext uri="{FF2B5EF4-FFF2-40B4-BE49-F238E27FC236}">
              <a16:creationId xmlns:a16="http://schemas.microsoft.com/office/drawing/2014/main" id="{CC0F5AF2-458A-9A41-9452-9975B2003333}"/>
            </a:ext>
          </a:extLst>
        </cdr:cNvPr>
        <cdr:cNvCxnSpPr/>
      </cdr:nvCxnSpPr>
      <cdr:spPr>
        <a:xfrm xmlns:a="http://schemas.openxmlformats.org/drawingml/2006/main">
          <a:off x="3240360" y="933187"/>
          <a:ext cx="0" cy="7200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147F62-42E4-4528-B0DB-0CB821C8FA49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32CEE-A87E-4ECF-BFBF-55A31890E3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21165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7DE1-A0DE-4DCC-AC06-87F60A75BB0E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BD46-6A95-4E06-A39D-BB6498E39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166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7DE1-A0DE-4DCC-AC06-87F60A75BB0E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BD46-6A95-4E06-A39D-BB6498E39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134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7DE1-A0DE-4DCC-AC06-87F60A75BB0E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BD46-6A95-4E06-A39D-BB6498E39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881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7DE1-A0DE-4DCC-AC06-87F60A75BB0E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BD46-6A95-4E06-A39D-BB6498E39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8606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7DE1-A0DE-4DCC-AC06-87F60A75BB0E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BD46-6A95-4E06-A39D-BB6498E39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0101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7DE1-A0DE-4DCC-AC06-87F60A75BB0E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BD46-6A95-4E06-A39D-BB6498E39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109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7DE1-A0DE-4DCC-AC06-87F60A75BB0E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BD46-6A95-4E06-A39D-BB6498E39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49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7DE1-A0DE-4DCC-AC06-87F60A75BB0E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BD46-6A95-4E06-A39D-BB6498E39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8409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7DE1-A0DE-4DCC-AC06-87F60A75BB0E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BD46-6A95-4E06-A39D-BB6498E39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173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7DE1-A0DE-4DCC-AC06-87F60A75BB0E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BD46-6A95-4E06-A39D-BB6498E39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2886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7DE1-A0DE-4DCC-AC06-87F60A75BB0E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BD46-6A95-4E06-A39D-BB6498E39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1599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accent1">
                <a:lumMod val="5000"/>
                <a:lumOff val="95000"/>
                <a:alpha val="4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C7DE1-A0DE-4DCC-AC06-87F60A75BB0E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DBD46-6A95-4E06-A39D-BB6498E39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068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8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1.xml"/><Relationship Id="rId4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2097" y="-296917"/>
            <a:ext cx="12896194" cy="745183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5007" y="231229"/>
            <a:ext cx="11151476" cy="1545019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rgbClr val="FF0000"/>
                </a:solidFill>
              </a:rPr>
              <a:t>ГОСУДАРСТВЕННАЯ ОБРАЗОВАТЕЛЬНАЯ ОРГАНИЗАЦИЯ ВЫСШЕГО ПРОФЕССИОНАЛЬНОГО ОБРАЗОВАНИЯ «ДОНЕЦКИЙ НАЦИОНАЛЬНЫЙ МЕДИЦИНСКИЙ УНИВЕРСИТЕТ ИМ. М.ГОРЬКОГО»</a:t>
            </a:r>
            <a:br>
              <a:rPr lang="ru-RU" sz="2400" dirty="0">
                <a:solidFill>
                  <a:srgbClr val="FF0000"/>
                </a:solidFill>
              </a:rPr>
            </a:br>
            <a:r>
              <a:rPr lang="ru-RU" sz="2400" dirty="0">
                <a:solidFill>
                  <a:srgbClr val="FF0000"/>
                </a:solidFill>
              </a:rPr>
              <a:t>КАФЕДРА АКУШЕРСТВА, ГИНЕКОЛОГИИ, ПЕРИНАТОЛОГИИ, ДЕТСКОЙ И ПОДРОСТКОВОЙ ГИНЕКОЛОГИИ ФИПО</a:t>
            </a:r>
            <a:br>
              <a:rPr lang="ru-RU" sz="2000" dirty="0">
                <a:solidFill>
                  <a:srgbClr val="30353F"/>
                </a:solidFill>
              </a:rPr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8832" y="1640955"/>
            <a:ext cx="10363825" cy="24057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/>
              <a:t>АЛЬТЕРНАТИВНЫЕ ПУТИ КОРРЕКЦИИ СЛАБОСТИ РОДОВОЙ ДЕЯТЕЛЬНОСТИ У ПАЦИЕНТОК С НАРУШЕНИЕМ СОКРАТИТЕЛЬНОЙ АКТИВНОСТИ МАТКИ</a:t>
            </a:r>
          </a:p>
          <a:p>
            <a:pPr marL="0" indent="0" fontAlgn="t">
              <a:buNone/>
            </a:pPr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CAF1CDD-2C15-2841-AD80-3568BF53E83D}"/>
              </a:ext>
            </a:extLst>
          </p:cNvPr>
          <p:cNvSpPr/>
          <p:nvPr/>
        </p:nvSpPr>
        <p:spPr>
          <a:xfrm>
            <a:off x="226979" y="3876630"/>
            <a:ext cx="11965021" cy="29423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Чайка В.К.,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д.мед.н</a:t>
            </a:r>
            <a:r>
              <a:rPr lang="ru-RU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., профессор, зав кафедрой акушерства, гинекологии, </a:t>
            </a:r>
            <a:r>
              <a:rPr lang="ru-RU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перинатологии</a:t>
            </a:r>
            <a:r>
              <a:rPr lang="ru-RU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детской и подростковой гинекологии ФИПО ГОО ВПО ДОННМУ ИМ. М. ГОРЬКОГО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UA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Мироненко Д.М.</a:t>
            </a:r>
            <a:r>
              <a:rPr lang="ru-RU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асп</a:t>
            </a:r>
            <a:r>
              <a:rPr lang="ru-RU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каф. акушерства, гинекологии, </a:t>
            </a:r>
            <a:r>
              <a:rPr lang="ru-RU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перинатологии</a:t>
            </a:r>
            <a:r>
              <a:rPr lang="ru-RU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детской и подростковой гинекологии ФИПО ГОО ВПО ДОННМУ ИМ. М. ГОРЬКОГО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UA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Холодняк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Т.И. </a:t>
            </a:r>
            <a:r>
              <a:rPr lang="ru-RU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к.мед.н</a:t>
            </a:r>
            <a:r>
              <a:rPr lang="ru-RU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., доц. каф. акушерства, гинекологии, </a:t>
            </a:r>
            <a:r>
              <a:rPr lang="ru-RU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перинатологии</a:t>
            </a:r>
            <a:r>
              <a:rPr lang="ru-RU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детской и подростковой гинекологии ФИПО ГОО ВПО ДОННМУ ИМ. М. ГОРЬКОГО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UA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Левченко И.И. </a:t>
            </a:r>
            <a:r>
              <a:rPr lang="ru-RU" spc="-2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к.мед.н</a:t>
            </a:r>
            <a:r>
              <a:rPr lang="ru-RU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., доц. каф. акушерства, гинекологии, </a:t>
            </a:r>
            <a:r>
              <a:rPr lang="ru-RU" spc="-2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перинатологии</a:t>
            </a:r>
            <a:r>
              <a:rPr lang="ru-RU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, детской и подростковой гинекологии ФИПО ГОО ВПО ДОННМУ ИМ. М. ГОРЬКОГО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  <a:r>
              <a:rPr lang="ru-U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27404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/>
              <a:t>МЕТОДИЧЕСКИЕ РЕКОМЕНДАЦИИ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3600" dirty="0"/>
              <a:t>Были изданы методические рекомендации, утвержденные </a:t>
            </a:r>
            <a:r>
              <a:rPr lang="ru-RU" sz="3600" dirty="0" err="1"/>
              <a:t>МИНЗДРАВом</a:t>
            </a:r>
            <a:r>
              <a:rPr lang="ru-RU" sz="3600" dirty="0"/>
              <a:t> ДНР «Методы ранней диагностики, профилактики и лечения аномалий родовой деятельности», а также «Переношенная и пролонгированная беременности: особенности ведения и методы коррекции нарушений сократительной активности матки».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0429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ОЦЕНКА ЭФФЕКТИВНОСТИ РАЗРАБОТАННОЙ СХЕМЫ КОРРЕКЦИИ СЛАБОСТИ РОДОВОЙ ДЕЯТЕЛЬНОСТИ</a:t>
            </a:r>
            <a:endParaRPr lang="ru-RU" dirty="0"/>
          </a:p>
        </p:txBody>
      </p:sp>
      <p:graphicFrame>
        <p:nvGraphicFramePr>
          <p:cNvPr id="4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3558355"/>
              </p:ext>
            </p:extLst>
          </p:nvPr>
        </p:nvGraphicFramePr>
        <p:xfrm>
          <a:off x="179512" y="1825625"/>
          <a:ext cx="5905602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695065"/>
              </p:ext>
            </p:extLst>
          </p:nvPr>
        </p:nvGraphicFramePr>
        <p:xfrm>
          <a:off x="6324600" y="2024743"/>
          <a:ext cx="5040086" cy="3255925"/>
        </p:xfrm>
        <a:graphic>
          <a:graphicData uri="http://schemas.openxmlformats.org/drawingml/2006/table">
            <a:tbl>
              <a:tblPr/>
              <a:tblGrid>
                <a:gridCol w="5040086">
                  <a:extLst>
                    <a:ext uri="{9D8B030D-6E8A-4147-A177-3AD203B41FA5}">
                      <a16:colId xmlns:a16="http://schemas.microsoft.com/office/drawing/2014/main" val="4108593187"/>
                    </a:ext>
                  </a:extLst>
                </a:gridCol>
              </a:tblGrid>
              <a:tr h="325592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7008161"/>
                  </a:ext>
                </a:extLst>
              </a:tr>
            </a:tbl>
          </a:graphicData>
        </a:graphic>
      </p:graphicFrame>
      <p:graphicFrame>
        <p:nvGraphicFramePr>
          <p:cNvPr id="7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2864842"/>
              </p:ext>
            </p:extLst>
          </p:nvPr>
        </p:nvGraphicFramePr>
        <p:xfrm>
          <a:off x="6324599" y="1825625"/>
          <a:ext cx="5235341" cy="3397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3023785" y="1767832"/>
            <a:ext cx="5948488" cy="378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862" b="1" i="0" u="none" strike="noStrike" kern="1200" spc="0" baseline="0">
                <a:solidFill>
                  <a:srgbClr val="30353F"/>
                </a:solidFill>
                <a:latin typeface="+mn-lt"/>
                <a:ea typeface="+mn-ea"/>
                <a:cs typeface="+mn-cs"/>
              </a:defRPr>
            </a:pPr>
            <a:r>
              <a:rPr lang="ru-RU" b="1" dirty="0">
                <a:solidFill>
                  <a:srgbClr val="30353F"/>
                </a:solidFill>
              </a:rPr>
              <a:t>РОЖЕНИЦЫ СО СЛАБОСТЬЮ РОДОВОЙ ДЕЯТЕЛЬНОСТИ</a:t>
            </a:r>
          </a:p>
        </p:txBody>
      </p:sp>
      <p:graphicFrame>
        <p:nvGraphicFramePr>
          <p:cNvPr id="9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4305291"/>
              </p:ext>
            </p:extLst>
          </p:nvPr>
        </p:nvGraphicFramePr>
        <p:xfrm>
          <a:off x="-447696" y="2057828"/>
          <a:ext cx="6848495" cy="3725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680781"/>
              </p:ext>
            </p:extLst>
          </p:nvPr>
        </p:nvGraphicFramePr>
        <p:xfrm>
          <a:off x="250257" y="5357812"/>
          <a:ext cx="5467149" cy="1461687"/>
        </p:xfrm>
        <a:graphic>
          <a:graphicData uri="http://schemas.openxmlformats.org/drawingml/2006/table">
            <a:tbl>
              <a:tblPr/>
              <a:tblGrid>
                <a:gridCol w="5467149">
                  <a:extLst>
                    <a:ext uri="{9D8B030D-6E8A-4147-A177-3AD203B41FA5}">
                      <a16:colId xmlns:a16="http://schemas.microsoft.com/office/drawing/2014/main" val="2541465206"/>
                    </a:ext>
                  </a:extLst>
                </a:gridCol>
              </a:tblGrid>
              <a:tr h="1461687">
                <a:tc>
                  <a:txBody>
                    <a:bodyPr/>
                    <a:lstStyle/>
                    <a:p>
                      <a:r>
                        <a:rPr lang="ru-RU" dirty="0"/>
                        <a:t>Исходы родов у рожениц основной группы, в схеме которых применялись метаболические препараты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Роды завершились через ест родовые пути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Роды завершились путем операции </a:t>
                      </a:r>
                      <a:r>
                        <a:rPr lang="ru-RU" dirty="0" err="1"/>
                        <a:t>кес</a:t>
                      </a:r>
                      <a:r>
                        <a:rPr lang="ru-RU" dirty="0"/>
                        <a:t> сечения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727463"/>
                  </a:ext>
                </a:extLst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992888"/>
              </p:ext>
            </p:extLst>
          </p:nvPr>
        </p:nvGraphicFramePr>
        <p:xfrm>
          <a:off x="6294922" y="5357812"/>
          <a:ext cx="5069764" cy="1476125"/>
        </p:xfrm>
        <a:graphic>
          <a:graphicData uri="http://schemas.openxmlformats.org/drawingml/2006/table">
            <a:tbl>
              <a:tblPr/>
              <a:tblGrid>
                <a:gridCol w="5069764">
                  <a:extLst>
                    <a:ext uri="{9D8B030D-6E8A-4147-A177-3AD203B41FA5}">
                      <a16:colId xmlns:a16="http://schemas.microsoft.com/office/drawing/2014/main" val="1767648608"/>
                    </a:ext>
                  </a:extLst>
                </a:gridCol>
              </a:tblGrid>
              <a:tr h="1476125">
                <a:tc>
                  <a:txBody>
                    <a:bodyPr/>
                    <a:lstStyle/>
                    <a:p>
                      <a:r>
                        <a:rPr lang="ru-RU" dirty="0"/>
                        <a:t>Исходы родов у рожениц группы сравнения, терапия</a:t>
                      </a:r>
                      <a:r>
                        <a:rPr lang="ru-RU" baseline="0" dirty="0"/>
                        <a:t> которых проводилась по стандартной методике: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aseline="0" dirty="0"/>
                        <a:t>Завершились путем </a:t>
                      </a:r>
                      <a:r>
                        <a:rPr lang="ru-RU" baseline="0" dirty="0" err="1"/>
                        <a:t>кес</a:t>
                      </a:r>
                      <a:r>
                        <a:rPr lang="ru-RU" baseline="0" dirty="0"/>
                        <a:t> сечения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aseline="0" dirty="0"/>
                        <a:t>Завершились через естествен родовые пути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8903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8504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/>
              <a:t>РАЗРАБОТАННЫЕ МЕРОПРИЯТИЯ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Диетотерапия:</a:t>
            </a:r>
          </a:p>
          <a:p>
            <a:pPr marL="627063" indent="-361950"/>
            <a:r>
              <a:rPr lang="ru-RU" dirty="0"/>
              <a:t>белковая пища: мясо, морепродукты</a:t>
            </a:r>
          </a:p>
          <a:p>
            <a:pPr marL="627063" indent="-361950"/>
            <a:r>
              <a:rPr lang="ru-RU" dirty="0"/>
              <a:t>продукты с витаминами группы В, С, Е </a:t>
            </a:r>
          </a:p>
          <a:p>
            <a:pPr marL="627063" indent="-361950"/>
            <a:r>
              <a:rPr lang="ru-RU" dirty="0"/>
              <a:t>продукты, обогащенные кальцием и калием</a:t>
            </a:r>
          </a:p>
          <a:p>
            <a:pPr marL="265113" indent="-265113">
              <a:buNone/>
            </a:pPr>
            <a:r>
              <a:rPr lang="ru-RU" dirty="0"/>
              <a:t>За 3-5 дней до родов:</a:t>
            </a:r>
          </a:p>
          <a:p>
            <a:pPr indent="127000"/>
            <a:r>
              <a:rPr lang="ru-RU" dirty="0"/>
              <a:t> </a:t>
            </a:r>
            <a:r>
              <a:rPr lang="ru-RU" dirty="0" err="1"/>
              <a:t>Фосфокреатин</a:t>
            </a:r>
            <a:r>
              <a:rPr lang="ru-RU" dirty="0"/>
              <a:t> (</a:t>
            </a:r>
            <a:r>
              <a:rPr lang="ru-RU" dirty="0" err="1"/>
              <a:t>неотон</a:t>
            </a:r>
            <a:r>
              <a:rPr lang="ru-RU" dirty="0"/>
              <a:t>) 1.0 </a:t>
            </a:r>
            <a:r>
              <a:rPr lang="ru-RU" dirty="0" err="1"/>
              <a:t>гр</a:t>
            </a:r>
            <a:r>
              <a:rPr lang="ru-RU" dirty="0"/>
              <a:t> в/в </a:t>
            </a:r>
            <a:r>
              <a:rPr lang="ru-RU" dirty="0" err="1"/>
              <a:t>капельно</a:t>
            </a:r>
            <a:r>
              <a:rPr lang="ru-RU" dirty="0"/>
              <a:t> в 200 мл 5% глюкозы 2 раза в сутки</a:t>
            </a:r>
          </a:p>
          <a:p>
            <a:pPr indent="127000"/>
            <a:r>
              <a:rPr lang="ru-RU" dirty="0"/>
              <a:t> </a:t>
            </a:r>
            <a:r>
              <a:rPr lang="ru-RU" dirty="0" err="1"/>
              <a:t>Цитохром</a:t>
            </a:r>
            <a:r>
              <a:rPr lang="ru-RU" dirty="0"/>
              <a:t> С 0.25% 4 мл в 200 мл 0,9% натрия хлорида в/в </a:t>
            </a:r>
            <a:r>
              <a:rPr lang="ru-RU" dirty="0" err="1"/>
              <a:t>капельно</a:t>
            </a:r>
            <a:r>
              <a:rPr lang="ru-RU" dirty="0"/>
              <a:t> со скоростью </a:t>
            </a:r>
            <a:r>
              <a:rPr lang="ru-RU" dirty="0" err="1"/>
              <a:t>инфузии</a:t>
            </a:r>
            <a:r>
              <a:rPr lang="ru-RU" dirty="0"/>
              <a:t> 30 кап/мин</a:t>
            </a:r>
          </a:p>
          <a:p>
            <a:pPr marL="0" indent="0">
              <a:buNone/>
            </a:pPr>
            <a:r>
              <a:rPr lang="ru-RU" dirty="0"/>
              <a:t>В родах:</a:t>
            </a:r>
          </a:p>
          <a:p>
            <a:pPr indent="41275"/>
            <a:r>
              <a:rPr lang="ru-RU" dirty="0"/>
              <a:t>АТФ-</a:t>
            </a:r>
            <a:r>
              <a:rPr lang="ru-RU" dirty="0" err="1"/>
              <a:t>лонг</a:t>
            </a:r>
            <a:r>
              <a:rPr lang="ru-RU" dirty="0"/>
              <a:t> по 20 мг*4 раза в сутки</a:t>
            </a:r>
          </a:p>
          <a:p>
            <a:pPr indent="41275"/>
            <a:r>
              <a:rPr lang="ru-RU" dirty="0"/>
              <a:t>Кальция глюконат 10 мл в/в </a:t>
            </a:r>
            <a:r>
              <a:rPr lang="ru-RU" dirty="0" err="1"/>
              <a:t>струйно</a:t>
            </a:r>
            <a:r>
              <a:rPr lang="ru-RU" dirty="0"/>
              <a:t> однократно</a:t>
            </a:r>
          </a:p>
          <a:p>
            <a:pPr marL="265113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3010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9157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/>
              <a:t>ВЫВОДЫ: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1263" y="1174282"/>
            <a:ext cx="11155680" cy="5582653"/>
          </a:xfrm>
        </p:spPr>
        <p:txBody>
          <a:bodyPr>
            <a:normAutofit fontScale="92500" lnSpcReduction="10000"/>
          </a:bodyPr>
          <a:lstStyle/>
          <a:p>
            <a:pPr marL="514350" indent="-514350" algn="just">
              <a:lnSpc>
                <a:spcPct val="70000"/>
              </a:lnSpc>
              <a:buAutoNum type="arabicPeriod"/>
            </a:pPr>
            <a:r>
              <a:rPr lang="ru-RU" dirty="0"/>
              <a:t>При ретроспективном клинико-статистическом анализе установлено, что у 65% рожениц </a:t>
            </a:r>
            <a:r>
              <a:rPr lang="ru-RU" dirty="0" err="1"/>
              <a:t>ДРЦОМиД</a:t>
            </a:r>
            <a:r>
              <a:rPr lang="ru-RU" dirty="0"/>
              <a:t> наблюдается нарушение сократительной активности матки. Беременность у данных рожениц протекала на фоне угрозы прерывания(40%), часто сопровождалась патологией щитовидной железы (37%) и осложнялась наличием патогенных и условно-патогенных микроорганизмов в урогенитальном тракте(62%).</a:t>
            </a:r>
          </a:p>
          <a:p>
            <a:pPr marL="514350" indent="-514350" algn="just">
              <a:lnSpc>
                <a:spcPct val="70000"/>
              </a:lnSpc>
              <a:buAutoNum type="arabicPeriod"/>
            </a:pPr>
            <a:r>
              <a:rPr lang="ru-RU" dirty="0"/>
              <a:t> При </a:t>
            </a:r>
            <a:r>
              <a:rPr lang="ru-RU" dirty="0" err="1"/>
              <a:t>проспективном</a:t>
            </a:r>
            <a:r>
              <a:rPr lang="ru-RU" dirty="0"/>
              <a:t> анализе в группе сравнения, у пациенток со слабостью родовой деятельности и сопровождающейся слабостью родовой </a:t>
            </a:r>
            <a:r>
              <a:rPr lang="ru-RU" dirty="0" err="1"/>
              <a:t>деятельноти</a:t>
            </a:r>
            <a:r>
              <a:rPr lang="ru-RU" dirty="0"/>
              <a:t>, где беременность и роды велись по общепризнанным методикам, путем операции кесарево сечение завершились в 65%, а в основной группе, где терапия дополнялась использованием метаболических препаратов, на долю кесаревых сечений выпало лишь 23% всех </a:t>
            </a:r>
            <a:r>
              <a:rPr lang="ru-RU" dirty="0" err="1"/>
              <a:t>родоразрешений</a:t>
            </a:r>
            <a:r>
              <a:rPr lang="ru-RU" dirty="0"/>
              <a:t>. </a:t>
            </a:r>
          </a:p>
          <a:p>
            <a:pPr marL="514350" indent="-514350" algn="just">
              <a:lnSpc>
                <a:spcPct val="70000"/>
              </a:lnSpc>
              <a:buAutoNum type="arabicPeriod"/>
            </a:pPr>
            <a:r>
              <a:rPr lang="ru-RU" dirty="0"/>
              <a:t>При анализе состояния новорожденных, в группе сравнения преобладали дети в оценкой по шкале </a:t>
            </a:r>
            <a:r>
              <a:rPr lang="ru-RU" dirty="0" err="1"/>
              <a:t>Апгар</a:t>
            </a:r>
            <a:r>
              <a:rPr lang="ru-RU" dirty="0"/>
              <a:t> 7 баллов на 1 и 5 минутах, в то время, как в группе сравнения преобладали новорожденные, при рождении которых выставлялись более высокие баллы(8-9).</a:t>
            </a:r>
          </a:p>
          <a:p>
            <a:pPr marL="514350" indent="-514350" algn="just">
              <a:lnSpc>
                <a:spcPct val="70000"/>
              </a:lnSpc>
              <a:buAutoNum type="arabicPeriod"/>
            </a:pPr>
            <a:r>
              <a:rPr lang="ru-RU" dirty="0"/>
              <a:t>Повышение доли родов, завершившихся через естественные родовые пути, улучшает здоровье матерей, генофонд и благоприятно сказывается на увеличение численности  желаемых детей в семье.</a:t>
            </a:r>
          </a:p>
        </p:txBody>
      </p:sp>
    </p:spTree>
    <p:extLst>
      <p:ext uri="{BB962C8B-B14F-4D97-AF65-F5344CB8AC3E}">
        <p14:creationId xmlns:p14="http://schemas.microsoft.com/office/powerpoint/2010/main" val="20015664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Загрузки\0PYI0zhSvN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"/>
                    </a14:imgEffect>
                    <a14:imgEffect>
                      <a14:brightnessContrast bright="17000" contrast="2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-11102" y="0"/>
            <a:ext cx="12203102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4800" dirty="0"/>
          </a:p>
          <a:p>
            <a:pPr marL="0" indent="0" algn="ctr">
              <a:buNone/>
            </a:pPr>
            <a:endParaRPr lang="ru-RU" sz="4800" dirty="0"/>
          </a:p>
          <a:p>
            <a:pPr marL="0" indent="0" algn="ctr">
              <a:buNone/>
            </a:pPr>
            <a:r>
              <a:rPr lang="ru-RU" sz="4800" dirty="0"/>
              <a:t>БЛАГОДАРЮ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4079530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6745" y="409904"/>
            <a:ext cx="10857186" cy="914400"/>
          </a:xfrm>
        </p:spPr>
        <p:txBody>
          <a:bodyPr>
            <a:normAutofit/>
          </a:bodyPr>
          <a:lstStyle/>
          <a:p>
            <a:r>
              <a:rPr lang="ru-RU" sz="4800" b="1" dirty="0"/>
              <a:t>АКТУАЛЬНОСТЬ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4497" y="1324304"/>
            <a:ext cx="11309131" cy="5150068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/>
              <a:t>	В настоящее время одной из наиболее часто </a:t>
            </a:r>
            <a:r>
              <a:rPr lang="ru-RU" dirty="0" err="1"/>
              <a:t>встречающающейся</a:t>
            </a:r>
            <a:r>
              <a:rPr lang="ru-RU" dirty="0"/>
              <a:t> акушерской патологией является нарушение сократительной активности матки (САМ).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/>
              <a:t>	Данная проблема имеет мировой масштаб и связана с отсутствием полноты понимания механизмов САМ и патогенеза аномалий родовой деятельности (АРД).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/>
              <a:t>	Стоит отметить, что нарушения САМ до настоящего времени являются основной причиной материнской и перинатальной смертности.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/>
              <a:t>	В настоящее время наиболее популярным методом коррекции данных нарушений (аномалий родовой деятельности и с вязанные с ними </a:t>
            </a:r>
            <a:r>
              <a:rPr lang="ru-RU" dirty="0" err="1"/>
              <a:t>дистрессы</a:t>
            </a:r>
            <a:r>
              <a:rPr lang="ru-RU" dirty="0"/>
              <a:t> плода) является оперативное </a:t>
            </a:r>
            <a:r>
              <a:rPr lang="ru-RU" dirty="0" err="1"/>
              <a:t>родоразрешение</a:t>
            </a:r>
            <a:r>
              <a:rPr lang="ru-RU" dirty="0"/>
              <a:t> путем кесарева сечения, что свидетельствует о несовершенстве существующих методов терапии и профилактики данных нарушений.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/>
              <a:t>	Актуальным является вопрос своевременного выявления и профилактики состояний, способствующих нарушению сократительной активности матки в целом и слабости родовой деятельности в частности.</a:t>
            </a:r>
          </a:p>
        </p:txBody>
      </p:sp>
    </p:spTree>
    <p:extLst>
      <p:ext uri="{BB962C8B-B14F-4D97-AF65-F5344CB8AC3E}">
        <p14:creationId xmlns:p14="http://schemas.microsoft.com/office/powerpoint/2010/main" val="1201959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399394"/>
            <a:ext cx="10364451" cy="861848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/>
              <a:t>ЦЕЛЬ ИССЛЕДОВАНИЯ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Изучить патогенез слабости родовой деятельности у пациенток с нарушением сократительной активности матки и на основании полученных данных, разработать алгоритм профилактики и лечения выявленных нарушений. </a:t>
            </a:r>
          </a:p>
        </p:txBody>
      </p:sp>
    </p:spTree>
    <p:extLst>
      <p:ext uri="{BB962C8B-B14F-4D97-AF65-F5344CB8AC3E}">
        <p14:creationId xmlns:p14="http://schemas.microsoft.com/office/powerpoint/2010/main" val="2953096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210208"/>
            <a:ext cx="10364451" cy="1156138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/>
              <a:t>Задачи исследования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8069" y="1208690"/>
            <a:ext cx="10941269" cy="5339255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Провести ретроспективный клинико-статистический анализ эпидемиологии слабости родовой деятельности у родильниц с нарушением сократительной активности матки.</a:t>
            </a:r>
          </a:p>
          <a:p>
            <a:r>
              <a:rPr lang="ru-RU" dirty="0"/>
              <a:t>Изучить особенности гормонального фона, биохимического статуса, до начала родовой деятельности и в родах.</a:t>
            </a:r>
          </a:p>
          <a:p>
            <a:r>
              <a:rPr lang="ru-RU" dirty="0"/>
              <a:t>Изучить особенности электролитного обмена у пациенток с нарушением сократительной активности матки.</a:t>
            </a:r>
          </a:p>
          <a:p>
            <a:r>
              <a:rPr lang="ru-RU" dirty="0"/>
              <a:t>Изучить психологический портрет рожениц с нарушением сократительной активности матки.</a:t>
            </a:r>
          </a:p>
          <a:p>
            <a:r>
              <a:rPr lang="ru-RU" dirty="0"/>
              <a:t>Разработать и оценить методику индивидуального прогнозирования, алгоритм лечения и профилактики слабости родовой деятельности у пациенток с нарушением сократительной активности матки.</a:t>
            </a:r>
          </a:p>
          <a:p>
            <a:r>
              <a:rPr lang="ru-RU" dirty="0"/>
              <a:t>Оценить эффективность разработанной схемы профилактических и лечебных мероприятий.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9462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-168165"/>
            <a:ext cx="10364451" cy="1660634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/>
              <a:t>Методы исследования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0110" y="1145628"/>
            <a:ext cx="10962290" cy="526568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5000"/>
              </a:lnSpc>
              <a:buClr>
                <a:srgbClr val="30353F"/>
              </a:buClr>
              <a:buSzPct val="90000"/>
            </a:pPr>
            <a:r>
              <a:rPr lang="ru-RU" dirty="0"/>
              <a:t>Анамнестические</a:t>
            </a:r>
          </a:p>
          <a:p>
            <a:pPr>
              <a:lnSpc>
                <a:spcPct val="125000"/>
              </a:lnSpc>
              <a:buClr>
                <a:srgbClr val="30353F"/>
              </a:buClr>
              <a:buSzPct val="90000"/>
            </a:pPr>
            <a:r>
              <a:rPr lang="ru-RU" dirty="0"/>
              <a:t>Общеклинические исследования</a:t>
            </a:r>
          </a:p>
          <a:p>
            <a:pPr>
              <a:lnSpc>
                <a:spcPct val="125000"/>
              </a:lnSpc>
              <a:buClr>
                <a:srgbClr val="30353F"/>
              </a:buClr>
              <a:buSzPct val="90000"/>
            </a:pPr>
            <a:r>
              <a:rPr lang="ru-RU" dirty="0"/>
              <a:t>Гормональные (</a:t>
            </a:r>
            <a:r>
              <a:rPr lang="ru-RU" dirty="0" err="1"/>
              <a:t>эстрадиол</a:t>
            </a:r>
            <a:r>
              <a:rPr lang="ru-RU" dirty="0"/>
              <a:t>, прогестерон, простагландины, кортизол, кортикотропин-</a:t>
            </a:r>
            <a:r>
              <a:rPr lang="ru-RU" dirty="0" err="1"/>
              <a:t>рилизинг</a:t>
            </a:r>
            <a:r>
              <a:rPr lang="ru-RU" dirty="0"/>
              <a:t>-гормон, окситоцин)</a:t>
            </a:r>
          </a:p>
          <a:p>
            <a:pPr>
              <a:lnSpc>
                <a:spcPct val="125000"/>
              </a:lnSpc>
              <a:buClr>
                <a:srgbClr val="30353F"/>
              </a:buClr>
              <a:buSzPct val="90000"/>
            </a:pPr>
            <a:r>
              <a:rPr lang="ru-RU" dirty="0"/>
              <a:t>Электролитный баланс (</a:t>
            </a:r>
            <a:r>
              <a:rPr lang="ru-RU" dirty="0" err="1"/>
              <a:t>Mg</a:t>
            </a:r>
            <a:r>
              <a:rPr lang="ru-RU" dirty="0"/>
              <a:t>, </a:t>
            </a:r>
            <a:r>
              <a:rPr lang="ru-RU" dirty="0" err="1"/>
              <a:t>Na</a:t>
            </a:r>
            <a:r>
              <a:rPr lang="ru-RU" dirty="0"/>
              <a:t>, </a:t>
            </a:r>
            <a:r>
              <a:rPr lang="ru-RU" dirty="0" err="1"/>
              <a:t>Са</a:t>
            </a:r>
            <a:r>
              <a:rPr lang="ru-RU" dirty="0"/>
              <a:t>, К)</a:t>
            </a:r>
          </a:p>
          <a:p>
            <a:pPr>
              <a:lnSpc>
                <a:spcPct val="125000"/>
              </a:lnSpc>
              <a:buClr>
                <a:srgbClr val="30353F"/>
              </a:buClr>
              <a:buSzPct val="90000"/>
            </a:pPr>
            <a:r>
              <a:rPr lang="ru-RU" dirty="0"/>
              <a:t>Ферментативная активность (АТФ-аза, Г6ФДГ, 6ФГДГ)</a:t>
            </a:r>
          </a:p>
          <a:p>
            <a:pPr>
              <a:lnSpc>
                <a:spcPct val="125000"/>
              </a:lnSpc>
              <a:buClr>
                <a:srgbClr val="30353F"/>
              </a:buClr>
              <a:buSzPct val="90000"/>
            </a:pPr>
            <a:r>
              <a:rPr lang="ru-RU" dirty="0"/>
              <a:t>Ультразвуковое исследование </a:t>
            </a:r>
          </a:p>
          <a:p>
            <a:pPr>
              <a:lnSpc>
                <a:spcPct val="125000"/>
              </a:lnSpc>
              <a:buClr>
                <a:srgbClr val="30353F"/>
              </a:buClr>
              <a:buSzPct val="90000"/>
            </a:pPr>
            <a:r>
              <a:rPr lang="ru-RU" dirty="0" err="1"/>
              <a:t>Токография</a:t>
            </a:r>
            <a:r>
              <a:rPr lang="ru-RU" dirty="0"/>
              <a:t> матки</a:t>
            </a:r>
          </a:p>
          <a:p>
            <a:pPr>
              <a:lnSpc>
                <a:spcPct val="125000"/>
              </a:lnSpc>
              <a:buClr>
                <a:srgbClr val="30353F"/>
              </a:buClr>
              <a:buSzPct val="90000"/>
            </a:pPr>
            <a:r>
              <a:rPr lang="ru-RU" dirty="0"/>
              <a:t>Психологическое исследование</a:t>
            </a:r>
          </a:p>
        </p:txBody>
      </p:sp>
    </p:spTree>
    <p:extLst>
      <p:ext uri="{BB962C8B-B14F-4D97-AF65-F5344CB8AC3E}">
        <p14:creationId xmlns:p14="http://schemas.microsoft.com/office/powerpoint/2010/main" val="3427785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2960" y="0"/>
            <a:ext cx="10364451" cy="1261240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/>
              <a:t>Критерии групп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0976224"/>
              </p:ext>
            </p:extLst>
          </p:nvPr>
        </p:nvGraphicFramePr>
        <p:xfrm>
          <a:off x="838200" y="1825624"/>
          <a:ext cx="4822825" cy="35736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2825">
                  <a:extLst>
                    <a:ext uri="{9D8B030D-6E8A-4147-A177-3AD203B41FA5}">
                      <a16:colId xmlns:a16="http://schemas.microsoft.com/office/drawing/2014/main" val="2891531273"/>
                    </a:ext>
                  </a:extLst>
                </a:gridCol>
              </a:tblGrid>
              <a:tr h="3573689">
                <a:tc>
                  <a:txBody>
                    <a:bodyPr/>
                    <a:lstStyle/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1183138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429359"/>
              </p:ext>
            </p:extLst>
          </p:nvPr>
        </p:nvGraphicFramePr>
        <p:xfrm>
          <a:off x="6368144" y="1807029"/>
          <a:ext cx="5192486" cy="4008120"/>
        </p:xfrm>
        <a:graphic>
          <a:graphicData uri="http://schemas.openxmlformats.org/drawingml/2006/table">
            <a:tbl>
              <a:tblPr/>
              <a:tblGrid>
                <a:gridCol w="5192486">
                  <a:extLst>
                    <a:ext uri="{9D8B030D-6E8A-4147-A177-3AD203B41FA5}">
                      <a16:colId xmlns:a16="http://schemas.microsoft.com/office/drawing/2014/main" val="2146840035"/>
                    </a:ext>
                  </a:extLst>
                </a:gridCol>
              </a:tblGrid>
              <a:tr h="4008120">
                <a:tc>
                  <a:txBody>
                    <a:bodyPr/>
                    <a:lstStyle/>
                    <a:p>
                      <a:r>
                        <a:rPr lang="ru-RU" sz="3200" dirty="0">
                          <a:solidFill>
                            <a:srgbClr val="FF0000"/>
                          </a:solidFill>
                        </a:rPr>
                        <a:t>КРИТЕРИИ ИСКЛЮЧЕНИЯ: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</a:rPr>
                        <a:t>ГЕНЕТИЧЕСКИ ОБУСЛОВЛЕННЫЕ ЗАБОЛЕВАНИЯ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</a:rPr>
                        <a:t>ИНВАЛИДИЗИРУЮЩАЯ СОМАТИЧЕСКАЯ ПАТОЛОГИЯ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7633698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365826"/>
              </p:ext>
            </p:extLst>
          </p:nvPr>
        </p:nvGraphicFramePr>
        <p:xfrm>
          <a:off x="838200" y="1807029"/>
          <a:ext cx="4844143" cy="4008120"/>
        </p:xfrm>
        <a:graphic>
          <a:graphicData uri="http://schemas.openxmlformats.org/drawingml/2006/table">
            <a:tbl>
              <a:tblPr/>
              <a:tblGrid>
                <a:gridCol w="4844143">
                  <a:extLst>
                    <a:ext uri="{9D8B030D-6E8A-4147-A177-3AD203B41FA5}">
                      <a16:colId xmlns:a16="http://schemas.microsoft.com/office/drawing/2014/main" val="1877790011"/>
                    </a:ext>
                  </a:extLst>
                </a:gridCol>
              </a:tblGrid>
              <a:tr h="4008120">
                <a:tc>
                  <a:txBody>
                    <a:bodyPr/>
                    <a:lstStyle/>
                    <a:p>
                      <a:r>
                        <a:rPr lang="ru-RU" sz="2800" dirty="0">
                          <a:solidFill>
                            <a:srgbClr val="FF0000"/>
                          </a:solidFill>
                        </a:rPr>
                        <a:t>КРИТЕРИИ ВКЛЮЧЕНИЯ:</a:t>
                      </a:r>
                    </a:p>
                    <a:p>
                      <a:r>
                        <a:rPr lang="ru-RU" sz="3200" dirty="0"/>
                        <a:t>БЕРЕМЕННЫЕ</a:t>
                      </a:r>
                      <a:r>
                        <a:rPr lang="ru-RU" sz="3200" baseline="0" dirty="0"/>
                        <a:t> РЕПРОДУКТИВНОГО ВОЗРАСТА 18-35 ЛЕТ С ФАКТОРАМИ РИСКА НАРУШЕНИЙ СОКРАТИТЕЛЬНОЙ АКТИВНОСТИ МАТКИ</a:t>
                      </a:r>
                      <a:endParaRPr lang="ru-RU" sz="32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323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6376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8878" y="0"/>
            <a:ext cx="10364451" cy="1111108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/>
              <a:t>Этапы исследования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6187424"/>
              </p:ext>
            </p:extLst>
          </p:nvPr>
        </p:nvGraphicFramePr>
        <p:xfrm>
          <a:off x="413886" y="2425568"/>
          <a:ext cx="11117180" cy="2259712"/>
        </p:xfrm>
        <a:graphic>
          <a:graphicData uri="http://schemas.openxmlformats.org/drawingml/2006/table">
            <a:tbl>
              <a:tblPr/>
              <a:tblGrid>
                <a:gridCol w="5551485">
                  <a:extLst>
                    <a:ext uri="{9D8B030D-6E8A-4147-A177-3AD203B41FA5}">
                      <a16:colId xmlns:a16="http://schemas.microsoft.com/office/drawing/2014/main" val="1643074062"/>
                    </a:ext>
                  </a:extLst>
                </a:gridCol>
                <a:gridCol w="5565695">
                  <a:extLst>
                    <a:ext uri="{9D8B030D-6E8A-4147-A177-3AD203B41FA5}">
                      <a16:colId xmlns:a16="http://schemas.microsoft.com/office/drawing/2014/main" val="3472290832"/>
                    </a:ext>
                  </a:extLst>
                </a:gridCol>
              </a:tblGrid>
              <a:tr h="105367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II</a:t>
                      </a:r>
                      <a:r>
                        <a:rPr lang="ru-RU" dirty="0"/>
                        <a:t> ЭТАП: </a:t>
                      </a:r>
                      <a:r>
                        <a:rPr lang="ru-RU" sz="1800" b="1" dirty="0" err="1">
                          <a:solidFill>
                            <a:srgbClr val="FF0000"/>
                          </a:solidFill>
                        </a:rPr>
                        <a:t>Проспективное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</a:rPr>
                        <a:t> клинико-лабораторное обследование 104 рожениц возрастом 18-35 лет,</a:t>
                      </a:r>
                      <a:r>
                        <a:rPr lang="ru-RU" sz="1800" b="1" baseline="0" dirty="0">
                          <a:solidFill>
                            <a:srgbClr val="FF0000"/>
                          </a:solidFill>
                        </a:rPr>
                        <a:t> чьи роды сопровождались слабостью родовой деятельности и имеющие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FF0000"/>
                          </a:solidFill>
                        </a:rPr>
                        <a:t>нарушениия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</a:rPr>
                        <a:t> сократительной активности матки</a:t>
                      </a:r>
                      <a:r>
                        <a:rPr lang="ru-RU" sz="18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</a:rPr>
                        <a:t>для разработки алгоритма профилактики и лечения </a:t>
                      </a:r>
                    </a:p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32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7077720"/>
                  </a:ext>
                </a:extLst>
              </a:tr>
              <a:tr h="1070992">
                <a:tc>
                  <a:txBody>
                    <a:bodyPr/>
                    <a:lstStyle/>
                    <a:p>
                      <a:r>
                        <a:rPr lang="ru-RU" dirty="0"/>
                        <a:t>В основную группу вошли 74 роженицы со</a:t>
                      </a:r>
                      <a:r>
                        <a:rPr lang="ru-RU" baseline="0" dirty="0"/>
                        <a:t> слабостью родовой деятельности в родах.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 контрольную</a:t>
                      </a:r>
                      <a:r>
                        <a:rPr lang="ru-RU" baseline="0" dirty="0"/>
                        <a:t> группу вошли 30 условно здоровых рожениц, чьи роды не сопровождались аномалиями родовой деятельности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589589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2847058"/>
              </p:ext>
            </p:extLst>
          </p:nvPr>
        </p:nvGraphicFramePr>
        <p:xfrm>
          <a:off x="413885" y="943276"/>
          <a:ext cx="11097930" cy="1328286"/>
        </p:xfrm>
        <a:graphic>
          <a:graphicData uri="http://schemas.openxmlformats.org/drawingml/2006/table">
            <a:tbl>
              <a:tblPr/>
              <a:tblGrid>
                <a:gridCol w="5548965">
                  <a:extLst>
                    <a:ext uri="{9D8B030D-6E8A-4147-A177-3AD203B41FA5}">
                      <a16:colId xmlns:a16="http://schemas.microsoft.com/office/drawing/2014/main" val="173169769"/>
                    </a:ext>
                  </a:extLst>
                </a:gridCol>
                <a:gridCol w="5548965">
                  <a:extLst>
                    <a:ext uri="{9D8B030D-6E8A-4147-A177-3AD203B41FA5}">
                      <a16:colId xmlns:a16="http://schemas.microsoft.com/office/drawing/2014/main" val="3157761667"/>
                    </a:ext>
                  </a:extLst>
                </a:gridCol>
              </a:tblGrid>
              <a:tr h="664143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ЭТАП: 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</a:rPr>
                        <a:t>Ретроспективный клинико-статистический анализ 950 историй родов, прошедших в </a:t>
                      </a:r>
                      <a:r>
                        <a:rPr lang="ru-RU" sz="1800" b="1" dirty="0" err="1">
                          <a:solidFill>
                            <a:srgbClr val="FF0000"/>
                          </a:solidFill>
                        </a:rPr>
                        <a:t>ДРЦОМиД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</a:rPr>
                        <a:t> в 2017-2019 годах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36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4917006"/>
                  </a:ext>
                </a:extLst>
              </a:tr>
              <a:tr h="6641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212</a:t>
                      </a:r>
                      <a:r>
                        <a:rPr lang="ru-RU" baseline="0" dirty="0"/>
                        <a:t> историй родов у рожениц с нарушением сократительной активности матки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30 условно здоровых рожениц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4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443077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126283"/>
              </p:ext>
            </p:extLst>
          </p:nvPr>
        </p:nvGraphicFramePr>
        <p:xfrm>
          <a:off x="413885" y="4839286"/>
          <a:ext cx="11097930" cy="1831022"/>
        </p:xfrm>
        <a:graphic>
          <a:graphicData uri="http://schemas.openxmlformats.org/drawingml/2006/table">
            <a:tbl>
              <a:tblPr/>
              <a:tblGrid>
                <a:gridCol w="11097930">
                  <a:extLst>
                    <a:ext uri="{9D8B030D-6E8A-4147-A177-3AD203B41FA5}">
                      <a16:colId xmlns:a16="http://schemas.microsoft.com/office/drawing/2014/main" val="3959328276"/>
                    </a:ext>
                  </a:extLst>
                </a:gridCol>
              </a:tblGrid>
              <a:tr h="1831022">
                <a:tc>
                  <a:txBody>
                    <a:bodyPr/>
                    <a:lstStyle/>
                    <a:p>
                      <a:r>
                        <a:rPr lang="en-US" dirty="0"/>
                        <a:t>III</a:t>
                      </a:r>
                      <a:r>
                        <a:rPr lang="ru-RU" dirty="0"/>
                        <a:t> ЭТАП: </a:t>
                      </a:r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Оценка эффективности предложенной</a:t>
                      </a:r>
                      <a:r>
                        <a:rPr lang="ru-RU" b="1" baseline="0" dirty="0">
                          <a:solidFill>
                            <a:srgbClr val="FF0000"/>
                          </a:solidFill>
                        </a:rPr>
                        <a:t> методики коррекции слабости родовой деятельности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>
                        <a:alpha val="2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814837"/>
                  </a:ext>
                </a:extLst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744229"/>
              </p:ext>
            </p:extLst>
          </p:nvPr>
        </p:nvGraphicFramePr>
        <p:xfrm>
          <a:off x="413885" y="5268687"/>
          <a:ext cx="11092542" cy="1463040"/>
        </p:xfrm>
        <a:graphic>
          <a:graphicData uri="http://schemas.openxmlformats.org/drawingml/2006/table">
            <a:tbl>
              <a:tblPr/>
              <a:tblGrid>
                <a:gridCol w="3697514">
                  <a:extLst>
                    <a:ext uri="{9D8B030D-6E8A-4147-A177-3AD203B41FA5}">
                      <a16:colId xmlns:a16="http://schemas.microsoft.com/office/drawing/2014/main" val="687955476"/>
                    </a:ext>
                  </a:extLst>
                </a:gridCol>
                <a:gridCol w="3697514">
                  <a:extLst>
                    <a:ext uri="{9D8B030D-6E8A-4147-A177-3AD203B41FA5}">
                      <a16:colId xmlns:a16="http://schemas.microsoft.com/office/drawing/2014/main" val="4132693700"/>
                    </a:ext>
                  </a:extLst>
                </a:gridCol>
                <a:gridCol w="3697514">
                  <a:extLst>
                    <a:ext uri="{9D8B030D-6E8A-4147-A177-3AD203B41FA5}">
                      <a16:colId xmlns:a16="http://schemas.microsoft.com/office/drawing/2014/main" val="2456201735"/>
                    </a:ext>
                  </a:extLst>
                </a:gridCol>
              </a:tblGrid>
              <a:tr h="1401621">
                <a:tc>
                  <a:txBody>
                    <a:bodyPr/>
                    <a:lstStyle/>
                    <a:p>
                      <a:r>
                        <a:rPr lang="ru-RU" dirty="0"/>
                        <a:t>В основную группу вошли 37 рожениц со</a:t>
                      </a:r>
                      <a:r>
                        <a:rPr lang="ru-RU" baseline="0" dirty="0"/>
                        <a:t> слабостью родовой деятельности в родах, в схеме коррекции которой применялись метаболические препараты 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 группу сравнения вошли 37 рожениц со слабостью родовой деятельности, коррекция которой проводилась по общепризнанной методике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 контрольную</a:t>
                      </a:r>
                      <a:r>
                        <a:rPr lang="ru-RU" baseline="0" dirty="0"/>
                        <a:t> группу вошли 30 условно здоровых рожениц, чьи роды не сопровождались аномалиями родовой деятельности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1056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0963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4000">
              <a:schemeClr val="accent1">
                <a:lumMod val="5000"/>
                <a:lumOff val="95000"/>
                <a:alpha val="4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6686" y="-81189"/>
            <a:ext cx="10515600" cy="941161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/>
              <a:t>ПАТОГЕНЕЗ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6709098"/>
              </p:ext>
            </p:extLst>
          </p:nvPr>
        </p:nvGraphicFramePr>
        <p:xfrm>
          <a:off x="424544" y="920931"/>
          <a:ext cx="3320141" cy="1839686"/>
        </p:xfrm>
        <a:graphic>
          <a:graphicData uri="http://schemas.openxmlformats.org/drawingml/2006/table">
            <a:tbl>
              <a:tbl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tblPr>
              <a:tblGrid>
                <a:gridCol w="3320141">
                  <a:extLst>
                    <a:ext uri="{9D8B030D-6E8A-4147-A177-3AD203B41FA5}">
                      <a16:colId xmlns:a16="http://schemas.microsoft.com/office/drawing/2014/main" val="181961935"/>
                    </a:ext>
                  </a:extLst>
                </a:gridCol>
              </a:tblGrid>
              <a:tr h="1839686">
                <a:tc>
                  <a:txBody>
                    <a:bodyPr/>
                    <a:lstStyle/>
                    <a:p>
                      <a:r>
                        <a:rPr lang="ru-RU" sz="4000" dirty="0"/>
                        <a:t>АНАМНЕЗ: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800" dirty="0"/>
                        <a:t>СОМАТИЧЕСКИЙ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800" dirty="0"/>
                        <a:t>ГИНЕКОЛОГИЧЕСКИЙ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800" dirty="0"/>
                        <a:t>АКУШЕРСКИЙ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800" dirty="0"/>
                        <a:t>ИНФЕКЦИОННЫЙ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gradFill>
                      <a:gsLst>
                        <a:gs pos="13000">
                          <a:schemeClr val="accent1">
                            <a:alpha val="89000"/>
                            <a:lumMod val="4000"/>
                            <a:lumOff val="96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717505354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36449"/>
              </p:ext>
            </p:extLst>
          </p:nvPr>
        </p:nvGraphicFramePr>
        <p:xfrm>
          <a:off x="4425047" y="931817"/>
          <a:ext cx="3439886" cy="1828800"/>
        </p:xfrm>
        <a:graphic>
          <a:graphicData uri="http://schemas.openxmlformats.org/drawingml/2006/table">
            <a:tbl>
              <a:tblPr/>
              <a:tblGrid>
                <a:gridCol w="3439886">
                  <a:extLst>
                    <a:ext uri="{9D8B030D-6E8A-4147-A177-3AD203B41FA5}">
                      <a16:colId xmlns:a16="http://schemas.microsoft.com/office/drawing/2014/main" val="439128178"/>
                    </a:ext>
                  </a:extLst>
                </a:gridCol>
              </a:tblGrid>
              <a:tr h="182880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НАРУШЕНИЕ СОКРАТИТЕЛЬНОЙ АКТИВНОСТИ МАТКИ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gradFill>
                      <a:gsLst>
                        <a:gs pos="13000">
                          <a:schemeClr val="accent1">
                            <a:lumMod val="5000"/>
                            <a:lumOff val="95000"/>
                            <a:alpha val="4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918863333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363655"/>
              </p:ext>
            </p:extLst>
          </p:nvPr>
        </p:nvGraphicFramePr>
        <p:xfrm>
          <a:off x="8430991" y="931818"/>
          <a:ext cx="3178628" cy="1828799"/>
        </p:xfrm>
        <a:graphic>
          <a:graphicData uri="http://schemas.openxmlformats.org/drawingml/2006/table">
            <a:tbl>
              <a:tblPr/>
              <a:tblGrid>
                <a:gridCol w="3178628">
                  <a:extLst>
                    <a:ext uri="{9D8B030D-6E8A-4147-A177-3AD203B41FA5}">
                      <a16:colId xmlns:a16="http://schemas.microsoft.com/office/drawing/2014/main" val="4088613512"/>
                    </a:ext>
                  </a:extLst>
                </a:gridCol>
              </a:tblGrid>
              <a:tr h="1828799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СЛАБОСТЬ РОДОВОЙ ДЕЯТЕЛЬНОСТИ В РОДАХ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gradFill>
                      <a:gsLst>
                        <a:gs pos="13000">
                          <a:schemeClr val="accent1">
                            <a:lumMod val="5000"/>
                            <a:lumOff val="95000"/>
                            <a:alpha val="4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506544209"/>
                  </a:ext>
                </a:extLst>
              </a:tr>
            </a:tbl>
          </a:graphicData>
        </a:graphic>
      </p:graphicFrame>
      <p:sp>
        <p:nvSpPr>
          <p:cNvPr id="7" name="Стрелка вправо 6"/>
          <p:cNvSpPr/>
          <p:nvPr/>
        </p:nvSpPr>
        <p:spPr>
          <a:xfrm>
            <a:off x="3766457" y="1519645"/>
            <a:ext cx="544286" cy="6313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7848605" y="1530531"/>
            <a:ext cx="582386" cy="6313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6199787"/>
              </p:ext>
            </p:extLst>
          </p:nvPr>
        </p:nvGraphicFramePr>
        <p:xfrm>
          <a:off x="489856" y="3219993"/>
          <a:ext cx="3254829" cy="1134291"/>
        </p:xfrm>
        <a:graphic>
          <a:graphicData uri="http://schemas.openxmlformats.org/drawingml/2006/table">
            <a:tbl>
              <a:tblPr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254829">
                  <a:extLst>
                    <a:ext uri="{9D8B030D-6E8A-4147-A177-3AD203B41FA5}">
                      <a16:colId xmlns:a16="http://schemas.microsoft.com/office/drawing/2014/main" val="2449455595"/>
                    </a:ext>
                  </a:extLst>
                </a:gridCol>
              </a:tblGrid>
              <a:tr h="1134291">
                <a:tc>
                  <a:txBody>
                    <a:bodyPr/>
                    <a:lstStyle/>
                    <a:p>
                      <a:r>
                        <a:rPr lang="ru-RU" sz="2400" dirty="0"/>
                        <a:t>Нарушение гормонального обмена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304882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508521"/>
              </p:ext>
            </p:extLst>
          </p:nvPr>
        </p:nvGraphicFramePr>
        <p:xfrm>
          <a:off x="4294413" y="3219993"/>
          <a:ext cx="3450772" cy="1166949"/>
        </p:xfrm>
        <a:graphic>
          <a:graphicData uri="http://schemas.openxmlformats.org/drawingml/2006/table">
            <a:tbl>
              <a:tblPr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450772">
                  <a:extLst>
                    <a:ext uri="{9D8B030D-6E8A-4147-A177-3AD203B41FA5}">
                      <a16:colId xmlns:a16="http://schemas.microsoft.com/office/drawing/2014/main" val="643633395"/>
                    </a:ext>
                  </a:extLst>
                </a:gridCol>
              </a:tblGrid>
              <a:tr h="1166949">
                <a:tc>
                  <a:txBody>
                    <a:bodyPr/>
                    <a:lstStyle/>
                    <a:p>
                      <a:r>
                        <a:rPr lang="ru-RU" sz="2400" dirty="0"/>
                        <a:t>Нарушение электролитного обмена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625517"/>
                  </a:ext>
                </a:extLst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459647"/>
              </p:ext>
            </p:extLst>
          </p:nvPr>
        </p:nvGraphicFramePr>
        <p:xfrm>
          <a:off x="8430991" y="3202574"/>
          <a:ext cx="3124200" cy="1188720"/>
        </p:xfrm>
        <a:graphic>
          <a:graphicData uri="http://schemas.openxmlformats.org/drawingml/2006/table">
            <a:tbl>
              <a:tblPr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2921994906"/>
                    </a:ext>
                  </a:extLst>
                </a:gridCol>
              </a:tblGrid>
              <a:tr h="1121229">
                <a:tc>
                  <a:txBody>
                    <a:bodyPr/>
                    <a:lstStyle/>
                    <a:p>
                      <a:r>
                        <a:rPr lang="ru-RU" sz="2400" dirty="0"/>
                        <a:t>Нарушение ферментативного обмена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3946638"/>
                  </a:ext>
                </a:extLst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672571"/>
              </p:ext>
            </p:extLst>
          </p:nvPr>
        </p:nvGraphicFramePr>
        <p:xfrm>
          <a:off x="468085" y="5094515"/>
          <a:ext cx="3298372" cy="365760"/>
        </p:xfrm>
        <a:graphic>
          <a:graphicData uri="http://schemas.openxmlformats.org/drawingml/2006/table">
            <a:tbl>
              <a:tblPr/>
              <a:tblGrid>
                <a:gridCol w="3298372">
                  <a:extLst>
                    <a:ext uri="{9D8B030D-6E8A-4147-A177-3AD203B41FA5}">
                      <a16:colId xmlns:a16="http://schemas.microsoft.com/office/drawing/2014/main" val="407508803"/>
                    </a:ext>
                  </a:extLst>
                </a:gridCol>
              </a:tblGrid>
              <a:tr h="315685">
                <a:tc>
                  <a:txBody>
                    <a:bodyPr/>
                    <a:lstStyle/>
                    <a:p>
                      <a:r>
                        <a:rPr lang="ru-RU" dirty="0"/>
                        <a:t>ПРОГЕСТЕРОН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1105062"/>
                  </a:ext>
                </a:extLst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784693"/>
              </p:ext>
            </p:extLst>
          </p:nvPr>
        </p:nvGraphicFramePr>
        <p:xfrm>
          <a:off x="478971" y="5521234"/>
          <a:ext cx="3276600" cy="365760"/>
        </p:xfrm>
        <a:graphic>
          <a:graphicData uri="http://schemas.openxmlformats.org/drawingml/2006/table">
            <a:tbl>
              <a:tblPr/>
              <a:tblGrid>
                <a:gridCol w="3276600">
                  <a:extLst>
                    <a:ext uri="{9D8B030D-6E8A-4147-A177-3AD203B41FA5}">
                      <a16:colId xmlns:a16="http://schemas.microsoft.com/office/drawing/2014/main" val="1104624310"/>
                    </a:ext>
                  </a:extLst>
                </a:gridCol>
              </a:tblGrid>
              <a:tr h="359229">
                <a:tc>
                  <a:txBody>
                    <a:bodyPr/>
                    <a:lstStyle/>
                    <a:p>
                      <a:r>
                        <a:rPr lang="ru-RU" dirty="0"/>
                        <a:t>ПРОСТАГЛАНДИН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7584576"/>
                  </a:ext>
                </a:extLst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831578"/>
              </p:ext>
            </p:extLst>
          </p:nvPr>
        </p:nvGraphicFramePr>
        <p:xfrm>
          <a:off x="468085" y="5947953"/>
          <a:ext cx="3276600" cy="365760"/>
        </p:xfrm>
        <a:graphic>
          <a:graphicData uri="http://schemas.openxmlformats.org/drawingml/2006/table">
            <a:tbl>
              <a:tblPr/>
              <a:tblGrid>
                <a:gridCol w="3276600">
                  <a:extLst>
                    <a:ext uri="{9D8B030D-6E8A-4147-A177-3AD203B41FA5}">
                      <a16:colId xmlns:a16="http://schemas.microsoft.com/office/drawing/2014/main" val="909559107"/>
                    </a:ext>
                  </a:extLst>
                </a:gridCol>
              </a:tblGrid>
              <a:tr h="337458">
                <a:tc>
                  <a:txBody>
                    <a:bodyPr/>
                    <a:lstStyle/>
                    <a:p>
                      <a:r>
                        <a:rPr lang="ru-RU" dirty="0"/>
                        <a:t>КОРТИЗОЛ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5661009"/>
                  </a:ext>
                </a:extLst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732229"/>
              </p:ext>
            </p:extLst>
          </p:nvPr>
        </p:nvGraphicFramePr>
        <p:xfrm>
          <a:off x="489857" y="4561114"/>
          <a:ext cx="3254829" cy="391886"/>
        </p:xfrm>
        <a:graphic>
          <a:graphicData uri="http://schemas.openxmlformats.org/drawingml/2006/table">
            <a:tbl>
              <a:tblPr/>
              <a:tblGrid>
                <a:gridCol w="3254829">
                  <a:extLst>
                    <a:ext uri="{9D8B030D-6E8A-4147-A177-3AD203B41FA5}">
                      <a16:colId xmlns:a16="http://schemas.microsoft.com/office/drawing/2014/main" val="418466163"/>
                    </a:ext>
                  </a:extLst>
                </a:gridCol>
              </a:tblGrid>
              <a:tr h="391886">
                <a:tc>
                  <a:txBody>
                    <a:bodyPr/>
                    <a:lstStyle/>
                    <a:p>
                      <a:r>
                        <a:rPr lang="ru-RU" dirty="0"/>
                        <a:t>ЭСТРАДИОЛ 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4381078"/>
                  </a:ext>
                </a:extLst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723552"/>
              </p:ext>
            </p:extLst>
          </p:nvPr>
        </p:nvGraphicFramePr>
        <p:xfrm>
          <a:off x="478971" y="6411686"/>
          <a:ext cx="3276600" cy="337457"/>
        </p:xfrm>
        <a:graphic>
          <a:graphicData uri="http://schemas.openxmlformats.org/drawingml/2006/table">
            <a:tbl>
              <a:tblPr/>
              <a:tblGrid>
                <a:gridCol w="3276600">
                  <a:extLst>
                    <a:ext uri="{9D8B030D-6E8A-4147-A177-3AD203B41FA5}">
                      <a16:colId xmlns:a16="http://schemas.microsoft.com/office/drawing/2014/main" val="2404253708"/>
                    </a:ext>
                  </a:extLst>
                </a:gridCol>
              </a:tblGrid>
              <a:tr h="337457">
                <a:tc>
                  <a:txBody>
                    <a:bodyPr/>
                    <a:lstStyle/>
                    <a:p>
                      <a:r>
                        <a:rPr lang="ru-RU" sz="1400" dirty="0"/>
                        <a:t>КОРТИКОТРОПИН-РИЛИЗИНГ</a:t>
                      </a:r>
                      <a:r>
                        <a:rPr lang="ru-RU" sz="1400" baseline="0" dirty="0"/>
                        <a:t> ГОРМОН</a:t>
                      </a:r>
                      <a:endParaRPr lang="ru-RU" sz="14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6573425"/>
                  </a:ext>
                </a:extLst>
              </a:tr>
            </a:tbl>
          </a:graphicData>
        </a:graphic>
      </p:graphicFrame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8455233"/>
              </p:ext>
            </p:extLst>
          </p:nvPr>
        </p:nvGraphicFramePr>
        <p:xfrm>
          <a:off x="4288971" y="4561114"/>
          <a:ext cx="3429000" cy="500743"/>
        </p:xfrm>
        <a:graphic>
          <a:graphicData uri="http://schemas.openxmlformats.org/drawingml/2006/table">
            <a:tbl>
              <a:tblPr/>
              <a:tblGrid>
                <a:gridCol w="3429000">
                  <a:extLst>
                    <a:ext uri="{9D8B030D-6E8A-4147-A177-3AD203B41FA5}">
                      <a16:colId xmlns:a16="http://schemas.microsoft.com/office/drawing/2014/main" val="751863020"/>
                    </a:ext>
                  </a:extLst>
                </a:gridCol>
              </a:tblGrid>
              <a:tr h="500743">
                <a:tc>
                  <a:txBody>
                    <a:bodyPr/>
                    <a:lstStyle/>
                    <a:p>
                      <a:r>
                        <a:rPr lang="ru-RU" dirty="0"/>
                        <a:t>КАЛЬЦИЙ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1036634"/>
                  </a:ext>
                </a:extLst>
              </a:tr>
            </a:tbl>
          </a:graphicData>
        </a:graphic>
      </p:graphicFrame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518582"/>
              </p:ext>
            </p:extLst>
          </p:nvPr>
        </p:nvGraphicFramePr>
        <p:xfrm>
          <a:off x="4278086" y="5192486"/>
          <a:ext cx="3439885" cy="511628"/>
        </p:xfrm>
        <a:graphic>
          <a:graphicData uri="http://schemas.openxmlformats.org/drawingml/2006/table">
            <a:tbl>
              <a:tblPr/>
              <a:tblGrid>
                <a:gridCol w="3439885">
                  <a:extLst>
                    <a:ext uri="{9D8B030D-6E8A-4147-A177-3AD203B41FA5}">
                      <a16:colId xmlns:a16="http://schemas.microsoft.com/office/drawing/2014/main" val="1453205972"/>
                    </a:ext>
                  </a:extLst>
                </a:gridCol>
              </a:tblGrid>
              <a:tr h="511628">
                <a:tc>
                  <a:txBody>
                    <a:bodyPr/>
                    <a:lstStyle/>
                    <a:p>
                      <a:r>
                        <a:rPr lang="ru-RU" dirty="0"/>
                        <a:t>КАЛИЙ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8740381"/>
                  </a:ext>
                </a:extLst>
              </a:tr>
            </a:tbl>
          </a:graphicData>
        </a:graphic>
      </p:graphicFrame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820614"/>
              </p:ext>
            </p:extLst>
          </p:nvPr>
        </p:nvGraphicFramePr>
        <p:xfrm>
          <a:off x="4278086" y="5812971"/>
          <a:ext cx="3472543" cy="424543"/>
        </p:xfrm>
        <a:graphic>
          <a:graphicData uri="http://schemas.openxmlformats.org/drawingml/2006/table">
            <a:tbl>
              <a:tblPr/>
              <a:tblGrid>
                <a:gridCol w="3472543">
                  <a:extLst>
                    <a:ext uri="{9D8B030D-6E8A-4147-A177-3AD203B41FA5}">
                      <a16:colId xmlns:a16="http://schemas.microsoft.com/office/drawing/2014/main" val="876771028"/>
                    </a:ext>
                  </a:extLst>
                </a:gridCol>
              </a:tblGrid>
              <a:tr h="424543">
                <a:tc>
                  <a:txBody>
                    <a:bodyPr/>
                    <a:lstStyle/>
                    <a:p>
                      <a:r>
                        <a:rPr lang="ru-RU" dirty="0"/>
                        <a:t>НАТРИЙ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8583978"/>
                  </a:ext>
                </a:extLst>
              </a:tr>
            </a:tbl>
          </a:graphicData>
        </a:graphic>
      </p:graphicFrame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816585"/>
              </p:ext>
            </p:extLst>
          </p:nvPr>
        </p:nvGraphicFramePr>
        <p:xfrm>
          <a:off x="4288971" y="6346371"/>
          <a:ext cx="3456214" cy="400592"/>
        </p:xfrm>
        <a:graphic>
          <a:graphicData uri="http://schemas.openxmlformats.org/drawingml/2006/table">
            <a:tbl>
              <a:tblPr/>
              <a:tblGrid>
                <a:gridCol w="3456214">
                  <a:extLst>
                    <a:ext uri="{9D8B030D-6E8A-4147-A177-3AD203B41FA5}">
                      <a16:colId xmlns:a16="http://schemas.microsoft.com/office/drawing/2014/main" val="352489013"/>
                    </a:ext>
                  </a:extLst>
                </a:gridCol>
              </a:tblGrid>
              <a:tr h="400592">
                <a:tc>
                  <a:txBody>
                    <a:bodyPr/>
                    <a:lstStyle/>
                    <a:p>
                      <a:r>
                        <a:rPr lang="ru-RU" dirty="0"/>
                        <a:t>МАГНИЙ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8316434"/>
                  </a:ext>
                </a:extLst>
              </a:tr>
            </a:tbl>
          </a:graphicData>
        </a:graphic>
      </p:graphicFrame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854476"/>
              </p:ext>
            </p:extLst>
          </p:nvPr>
        </p:nvGraphicFramePr>
        <p:xfrm>
          <a:off x="8414657" y="4550230"/>
          <a:ext cx="3178629" cy="544286"/>
        </p:xfrm>
        <a:graphic>
          <a:graphicData uri="http://schemas.openxmlformats.org/drawingml/2006/table">
            <a:tbl>
              <a:tblPr/>
              <a:tblGrid>
                <a:gridCol w="3178629">
                  <a:extLst>
                    <a:ext uri="{9D8B030D-6E8A-4147-A177-3AD203B41FA5}">
                      <a16:colId xmlns:a16="http://schemas.microsoft.com/office/drawing/2014/main" val="1108386932"/>
                    </a:ext>
                  </a:extLst>
                </a:gridCol>
              </a:tblGrid>
              <a:tr h="544286">
                <a:tc>
                  <a:txBody>
                    <a:bodyPr/>
                    <a:lstStyle/>
                    <a:p>
                      <a:r>
                        <a:rPr lang="ru-RU" dirty="0"/>
                        <a:t>АТФ-аза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1377256"/>
                  </a:ext>
                </a:extLst>
              </a:tr>
            </a:tbl>
          </a:graphicData>
        </a:graphic>
      </p:graphicFrame>
      <p:graphicFrame>
        <p:nvGraphicFramePr>
          <p:cNvPr id="22" name="Таблица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4205514"/>
              </p:ext>
            </p:extLst>
          </p:nvPr>
        </p:nvGraphicFramePr>
        <p:xfrm>
          <a:off x="8414657" y="5389517"/>
          <a:ext cx="3178629" cy="558436"/>
        </p:xfrm>
        <a:graphic>
          <a:graphicData uri="http://schemas.openxmlformats.org/drawingml/2006/table">
            <a:tbl>
              <a:tblPr/>
              <a:tblGrid>
                <a:gridCol w="3178629">
                  <a:extLst>
                    <a:ext uri="{9D8B030D-6E8A-4147-A177-3AD203B41FA5}">
                      <a16:colId xmlns:a16="http://schemas.microsoft.com/office/drawing/2014/main" val="3803528113"/>
                    </a:ext>
                  </a:extLst>
                </a:gridCol>
              </a:tblGrid>
              <a:tr h="558436">
                <a:tc>
                  <a:txBody>
                    <a:bodyPr/>
                    <a:lstStyle/>
                    <a:p>
                      <a:r>
                        <a:rPr lang="ru-RU" dirty="0"/>
                        <a:t>Г-6-ФДГ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2365376"/>
                  </a:ext>
                </a:extLst>
              </a:tr>
            </a:tbl>
          </a:graphicData>
        </a:graphic>
      </p:graphicFrame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593468"/>
              </p:ext>
            </p:extLst>
          </p:nvPr>
        </p:nvGraphicFramePr>
        <p:xfrm>
          <a:off x="8414657" y="6204857"/>
          <a:ext cx="3189514" cy="500743"/>
        </p:xfrm>
        <a:graphic>
          <a:graphicData uri="http://schemas.openxmlformats.org/drawingml/2006/table">
            <a:tbl>
              <a:tblPr/>
              <a:tblGrid>
                <a:gridCol w="3189514">
                  <a:extLst>
                    <a:ext uri="{9D8B030D-6E8A-4147-A177-3AD203B41FA5}">
                      <a16:colId xmlns:a16="http://schemas.microsoft.com/office/drawing/2014/main" val="3397900298"/>
                    </a:ext>
                  </a:extLst>
                </a:gridCol>
              </a:tblGrid>
              <a:tr h="500743">
                <a:tc>
                  <a:txBody>
                    <a:bodyPr/>
                    <a:lstStyle/>
                    <a:p>
                      <a:r>
                        <a:rPr lang="ru-RU" dirty="0"/>
                        <a:t>6-ФГДГ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028493"/>
                  </a:ext>
                </a:extLst>
              </a:tr>
            </a:tbl>
          </a:graphicData>
        </a:graphic>
      </p:graphicFrame>
      <p:sp>
        <p:nvSpPr>
          <p:cNvPr id="26" name="Стрелка углом вверх 25"/>
          <p:cNvSpPr/>
          <p:nvPr/>
        </p:nvSpPr>
        <p:spPr>
          <a:xfrm rot="5400000">
            <a:off x="3150324" y="4489270"/>
            <a:ext cx="361407" cy="522514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28" name="Стрелка углом вверх 27"/>
          <p:cNvSpPr/>
          <p:nvPr/>
        </p:nvSpPr>
        <p:spPr>
          <a:xfrm>
            <a:off x="3069770" y="5094515"/>
            <a:ext cx="522515" cy="295002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углом вверх 28"/>
          <p:cNvSpPr/>
          <p:nvPr/>
        </p:nvSpPr>
        <p:spPr>
          <a:xfrm rot="5400000">
            <a:off x="3179717" y="5411291"/>
            <a:ext cx="291736" cy="51163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углом вверх 29"/>
          <p:cNvSpPr/>
          <p:nvPr/>
        </p:nvSpPr>
        <p:spPr>
          <a:xfrm rot="5400000">
            <a:off x="10697611" y="4550227"/>
            <a:ext cx="267351" cy="522515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углом вверх 30"/>
          <p:cNvSpPr/>
          <p:nvPr/>
        </p:nvSpPr>
        <p:spPr>
          <a:xfrm rot="5400000">
            <a:off x="3643667" y="6319156"/>
            <a:ext cx="267351" cy="522515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углом вверх 31"/>
          <p:cNvSpPr/>
          <p:nvPr/>
        </p:nvSpPr>
        <p:spPr>
          <a:xfrm rot="5400000">
            <a:off x="6909382" y="4528456"/>
            <a:ext cx="267351" cy="522515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углом вверх 32"/>
          <p:cNvSpPr/>
          <p:nvPr/>
        </p:nvSpPr>
        <p:spPr>
          <a:xfrm rot="5400000">
            <a:off x="6909382" y="5194660"/>
            <a:ext cx="267351" cy="522515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Двойная стрелка влево/вправо 33"/>
          <p:cNvSpPr/>
          <p:nvPr/>
        </p:nvSpPr>
        <p:spPr>
          <a:xfrm>
            <a:off x="6727371" y="5915513"/>
            <a:ext cx="631371" cy="16328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Двойная стрелка влево/вправо 34"/>
          <p:cNvSpPr/>
          <p:nvPr/>
        </p:nvSpPr>
        <p:spPr>
          <a:xfrm flipV="1">
            <a:off x="6727372" y="6446738"/>
            <a:ext cx="631370" cy="17177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углом вверх 35"/>
          <p:cNvSpPr/>
          <p:nvPr/>
        </p:nvSpPr>
        <p:spPr>
          <a:xfrm rot="5400000">
            <a:off x="3371525" y="6021975"/>
            <a:ext cx="267351" cy="522515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углом вверх 36"/>
          <p:cNvSpPr/>
          <p:nvPr/>
        </p:nvSpPr>
        <p:spPr>
          <a:xfrm rot="5400000">
            <a:off x="10697610" y="5328335"/>
            <a:ext cx="267351" cy="522515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углом вверх 37"/>
          <p:cNvSpPr/>
          <p:nvPr/>
        </p:nvSpPr>
        <p:spPr>
          <a:xfrm rot="5400000">
            <a:off x="10697610" y="6181780"/>
            <a:ext cx="267351" cy="522515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0" name="Прямая со стрелкой 39"/>
          <p:cNvCxnSpPr/>
          <p:nvPr/>
        </p:nvCxnSpPr>
        <p:spPr>
          <a:xfrm>
            <a:off x="3848099" y="4822373"/>
            <a:ext cx="353786" cy="527521"/>
          </a:xfrm>
          <a:prstGeom prst="straightConnector1">
            <a:avLst/>
          </a:prstGeom>
          <a:ln w="34925">
            <a:solidFill>
              <a:srgbClr val="FF0000"/>
            </a:solidFill>
            <a:headEnd type="triangle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3786186" y="4656038"/>
            <a:ext cx="456522" cy="35706"/>
          </a:xfrm>
          <a:prstGeom prst="straightConnector1">
            <a:avLst/>
          </a:prstGeom>
          <a:ln w="34925">
            <a:solidFill>
              <a:srgbClr val="FF0000"/>
            </a:solidFill>
            <a:headEnd type="triangle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>
            <a:stCxn id="14" idx="3"/>
          </p:cNvCxnSpPr>
          <p:nvPr/>
        </p:nvCxnSpPr>
        <p:spPr>
          <a:xfrm flipV="1">
            <a:off x="3744685" y="4923283"/>
            <a:ext cx="457200" cy="1207550"/>
          </a:xfrm>
          <a:prstGeom prst="straightConnector1">
            <a:avLst/>
          </a:prstGeom>
          <a:ln w="34925">
            <a:solidFill>
              <a:srgbClr val="FF0000"/>
            </a:solidFill>
            <a:headEnd type="triangle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>
            <a:stCxn id="13" idx="3"/>
            <a:endCxn id="18" idx="1"/>
          </p:cNvCxnSpPr>
          <p:nvPr/>
        </p:nvCxnSpPr>
        <p:spPr>
          <a:xfrm flipV="1">
            <a:off x="3755571" y="5448300"/>
            <a:ext cx="522515" cy="255814"/>
          </a:xfrm>
          <a:prstGeom prst="straightConnector1">
            <a:avLst/>
          </a:prstGeom>
          <a:ln w="34925">
            <a:solidFill>
              <a:srgbClr val="FF0000"/>
            </a:solidFill>
            <a:headEnd type="triangle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 flipV="1">
            <a:off x="7848605" y="4822373"/>
            <a:ext cx="413651" cy="567144"/>
          </a:xfrm>
          <a:prstGeom prst="straightConnector1">
            <a:avLst/>
          </a:prstGeom>
          <a:ln w="34925">
            <a:solidFill>
              <a:srgbClr val="FF0000"/>
            </a:solidFill>
            <a:headEnd type="triangle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>
            <a:endCxn id="22" idx="1"/>
          </p:cNvCxnSpPr>
          <p:nvPr/>
        </p:nvCxnSpPr>
        <p:spPr>
          <a:xfrm>
            <a:off x="7802332" y="4931231"/>
            <a:ext cx="612325" cy="737504"/>
          </a:xfrm>
          <a:prstGeom prst="straightConnector1">
            <a:avLst/>
          </a:prstGeom>
          <a:ln w="34925">
            <a:solidFill>
              <a:srgbClr val="FF0000"/>
            </a:solidFill>
            <a:headEnd type="triangle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>
            <a:off x="7786012" y="5576207"/>
            <a:ext cx="498018" cy="770164"/>
          </a:xfrm>
          <a:prstGeom prst="straightConnector1">
            <a:avLst/>
          </a:prstGeom>
          <a:ln w="34925">
            <a:solidFill>
              <a:srgbClr val="FF0000"/>
            </a:solidFill>
            <a:headEnd type="triangle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Тройная стрелка влево/вправо/вверх 66"/>
          <p:cNvSpPr/>
          <p:nvPr/>
        </p:nvSpPr>
        <p:spPr>
          <a:xfrm rot="10800000">
            <a:off x="1043666" y="2889286"/>
            <a:ext cx="10104667" cy="272141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Фигура, имеющая форму буквы L 67"/>
          <p:cNvSpPr/>
          <p:nvPr/>
        </p:nvSpPr>
        <p:spPr>
          <a:xfrm>
            <a:off x="10020306" y="2787831"/>
            <a:ext cx="81638" cy="157839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657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РАЦИОНАЛИЗАТОРСКОЕ ПРЕДЛОЖЕНИЕ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FF0000"/>
                </a:solidFill>
              </a:rPr>
              <a:t>СПОСОБ ПРОГНОЗИРОВАНИЯ СЛАБОСТИ РОДОВОЙ ДЕЯТЕЛЬНОСТИ У РОДИЛЬНИЦ С НАРУШЕНИЕМ СОКРАТИТЕЛЬНОЙ АКТИВНОСТИ МАТКИ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ru-RU" dirty="0"/>
              <a:t>Разработана бальная оценка рисков возникновения слабости родовой деятельности у пациенток с нарушением сократительной активности матки: максимальное количество баллов составляет 32, что свидетельствует о 100% прогнозировании слабости родовой деятельности у беременных с нарушением сократительной активности матки. </a:t>
            </a:r>
          </a:p>
          <a:p>
            <a:r>
              <a:rPr lang="ru-RU" dirty="0"/>
              <a:t>Сумма баллов 1-15 указывает на низкую степень риска развития слабости родовой деятельности, </a:t>
            </a:r>
          </a:p>
          <a:p>
            <a:r>
              <a:rPr lang="ru-RU" dirty="0"/>
              <a:t>при сумме баллов 16-25 – среднюю степень риска, </a:t>
            </a:r>
          </a:p>
          <a:p>
            <a:r>
              <a:rPr lang="ru-RU" dirty="0"/>
              <a:t>при сумме баллов 26-32 - высокую степень риска развития СРД.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81077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759</TotalTime>
  <Words>1153</Words>
  <Application>Microsoft Macintosh PowerPoint</Application>
  <PresentationFormat>Широкоэкранный</PresentationFormat>
  <Paragraphs>106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Тема Office</vt:lpstr>
      <vt:lpstr>ГОСУДАРСТВЕННАЯ ОБРАЗОВАТЕЛЬНАЯ ОРГАНИЗАЦИЯ ВЫСШЕГО ПРОФЕССИОНАЛЬНОГО ОБРАЗОВАНИЯ «ДОНЕЦКИЙ НАЦИОНАЛЬНЫЙ МЕДИЦИНСКИЙ УНИВЕРСИТЕТ ИМ. М.ГОРЬКОГО» КАФЕДРА АКУШЕРСТВА, ГИНЕКОЛОГИИ, ПЕРИНАТОЛОГИИ, ДЕТСКОЙ И ПОДРОСТКОВОЙ ГИНЕКОЛОГИИ ФИПО </vt:lpstr>
      <vt:lpstr>АКТУАЛЬНОСТЬ</vt:lpstr>
      <vt:lpstr>ЦЕЛЬ ИССЛЕДОВАНИЯ</vt:lpstr>
      <vt:lpstr>Задачи исследования</vt:lpstr>
      <vt:lpstr>Методы исследования</vt:lpstr>
      <vt:lpstr>Критерии групп</vt:lpstr>
      <vt:lpstr>Этапы исследования</vt:lpstr>
      <vt:lpstr>ПАТОГЕНЕЗ</vt:lpstr>
      <vt:lpstr>РАЦИОНАЛИЗАТОРСКОЕ ПРЕДЛОЖЕНИЕ</vt:lpstr>
      <vt:lpstr>МЕТОДИЧЕСКИЕ РЕКОМЕНДАЦИИ</vt:lpstr>
      <vt:lpstr>ОЦЕНКА ЭФФЕКТИВНОСТИ РАЗРАБОТАННОЙ СХЕМЫ КОРРЕКЦИИ СЛАБОСТИ РОДОВОЙ ДЕЯТЕЛЬНОСТИ</vt:lpstr>
      <vt:lpstr>РАЗРАБОТАННЫЕ МЕРОПРИЯТИЯ</vt:lpstr>
      <vt:lpstr>ВЫВОДЫ: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</dc:creator>
  <cp:lastModifiedBy>anzhelez1973@gmail.com</cp:lastModifiedBy>
  <cp:revision>35</cp:revision>
  <dcterms:created xsi:type="dcterms:W3CDTF">2020-11-09T18:29:12Z</dcterms:created>
  <dcterms:modified xsi:type="dcterms:W3CDTF">2020-11-10T13:41:45Z</dcterms:modified>
</cp:coreProperties>
</file>